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1D61"/>
    <a:srgbClr val="DEC8EE"/>
    <a:srgbClr val="C39BE1"/>
    <a:srgbClr val="9F5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504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5CB-BDCF-4FDF-B757-8F96F509BD99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A641-7B16-4F8F-A4A7-849712D35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20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5CB-BDCF-4FDF-B757-8F96F509BD99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A641-7B16-4F8F-A4A7-849712D35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3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5CB-BDCF-4FDF-B757-8F96F509BD99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A641-7B16-4F8F-A4A7-849712D35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54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5CB-BDCF-4FDF-B757-8F96F509BD99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A641-7B16-4F8F-A4A7-849712D35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13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5CB-BDCF-4FDF-B757-8F96F509BD99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A641-7B16-4F8F-A4A7-849712D35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03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5CB-BDCF-4FDF-B757-8F96F509BD99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A641-7B16-4F8F-A4A7-849712D35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44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5CB-BDCF-4FDF-B757-8F96F509BD99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A641-7B16-4F8F-A4A7-849712D35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09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5CB-BDCF-4FDF-B757-8F96F509BD99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A641-7B16-4F8F-A4A7-849712D35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77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5CB-BDCF-4FDF-B757-8F96F509BD99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A641-7B16-4F8F-A4A7-849712D35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2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5CB-BDCF-4FDF-B757-8F96F509BD99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A641-7B16-4F8F-A4A7-849712D35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19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5CB-BDCF-4FDF-B757-8F96F509BD99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A641-7B16-4F8F-A4A7-849712D35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58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0E5CB-BDCF-4FDF-B757-8F96F509BD99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2A641-7B16-4F8F-A4A7-849712D35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49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3772" y="795791"/>
            <a:ext cx="10398034" cy="2387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Workshop 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Connecting Concepts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Across the Curriculum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Goals and Methods</a:t>
            </a:r>
            <a:endParaRPr lang="en-US" sz="4400" dirty="0"/>
          </a:p>
        </p:txBody>
      </p:sp>
      <p:sp>
        <p:nvSpPr>
          <p:cNvPr id="4" name="Rectangle 3"/>
          <p:cNvSpPr/>
          <p:nvPr/>
        </p:nvSpPr>
        <p:spPr>
          <a:xfrm>
            <a:off x="313509" y="287383"/>
            <a:ext cx="11456125" cy="240155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100000">
                <a:srgbClr val="FFC000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:\Users\vaidy\Desktop\nsf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6602" y="5072562"/>
            <a:ext cx="1200150" cy="120777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vaidy\Desktop\RGB_CCTbranding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5138" y="5593321"/>
            <a:ext cx="2445385" cy="403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Users\vaidy\Desktop\TCPP_Logo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525" y="5560468"/>
            <a:ext cx="2381250" cy="417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828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4: Results and Feedback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35049"/>
            <a:ext cx="7039709" cy="4351338"/>
          </a:xfrm>
        </p:spPr>
        <p:txBody>
          <a:bodyPr>
            <a:normAutofit/>
          </a:bodyPr>
          <a:lstStyle/>
          <a:p>
            <a:pPr>
              <a:spcBef>
                <a:spcPts val="3600"/>
              </a:spcBef>
            </a:pPr>
            <a:r>
              <a:rPr lang="en-US" dirty="0" smtClean="0"/>
              <a:t>Compile results </a:t>
            </a:r>
          </a:p>
          <a:p>
            <a:pPr>
              <a:spcBef>
                <a:spcPts val="3600"/>
              </a:spcBef>
            </a:pPr>
            <a:r>
              <a:rPr lang="en-US" dirty="0" smtClean="0"/>
              <a:t>Conclude</a:t>
            </a:r>
          </a:p>
          <a:p>
            <a:pPr>
              <a:spcBef>
                <a:spcPts val="3600"/>
              </a:spcBef>
            </a:pPr>
            <a:endParaRPr lang="en-US" dirty="0" smtClean="0"/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7937" y="5936808"/>
            <a:ext cx="11456125" cy="240155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100000">
                <a:srgbClr val="FFC000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94184" y="6311900"/>
            <a:ext cx="5603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Workshop on </a:t>
            </a:r>
            <a:r>
              <a:rPr lang="en-US" dirty="0" smtClean="0"/>
              <a:t>Connecting </a:t>
            </a:r>
            <a:r>
              <a:rPr lang="en-US" dirty="0" smtClean="0"/>
              <a:t>Concepts Across the Curriculum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05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Questions?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35049"/>
            <a:ext cx="7039709" cy="4351338"/>
          </a:xfrm>
        </p:spPr>
        <p:txBody>
          <a:bodyPr>
            <a:normAutofit/>
          </a:bodyPr>
          <a:lstStyle/>
          <a:p>
            <a:pPr>
              <a:spcBef>
                <a:spcPts val="3600"/>
              </a:spcBef>
            </a:pPr>
            <a:endParaRPr lang="en-US" dirty="0" smtClean="0"/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7937" y="5936808"/>
            <a:ext cx="11456125" cy="240155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100000">
                <a:srgbClr val="FFC000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99" y="1444473"/>
            <a:ext cx="7620000" cy="44386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94184" y="6311900"/>
            <a:ext cx="5603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Workshop on </a:t>
            </a:r>
            <a:r>
              <a:rPr lang="en-US" dirty="0" smtClean="0"/>
              <a:t>Connecting </a:t>
            </a:r>
            <a:r>
              <a:rPr lang="en-US" dirty="0" smtClean="0"/>
              <a:t>Concepts Across the Curriculum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03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Goal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35049"/>
            <a:ext cx="10921513" cy="4351338"/>
          </a:xfrm>
        </p:spPr>
        <p:txBody>
          <a:bodyPr>
            <a:normAutofit/>
          </a:bodyPr>
          <a:lstStyle/>
          <a:p>
            <a:pPr>
              <a:spcBef>
                <a:spcPts val="3600"/>
              </a:spcBef>
            </a:pPr>
            <a:r>
              <a:rPr lang="en-US" dirty="0" smtClean="0"/>
              <a:t>Teach important ideas </a:t>
            </a:r>
            <a:r>
              <a:rPr lang="en-US" dirty="0" smtClean="0"/>
              <a:t>in a distributed way throughout the curriculum</a:t>
            </a:r>
          </a:p>
          <a:p>
            <a:pPr>
              <a:spcBef>
                <a:spcPts val="3600"/>
              </a:spcBef>
            </a:pPr>
            <a:r>
              <a:rPr lang="en-US" dirty="0" smtClean="0"/>
              <a:t>Rather than operate courses as concept islands</a:t>
            </a:r>
          </a:p>
          <a:p>
            <a:pPr>
              <a:spcBef>
                <a:spcPts val="3600"/>
              </a:spcBef>
            </a:pPr>
            <a:r>
              <a:rPr lang="en-US" dirty="0" smtClean="0"/>
              <a:t>Any new activity in a course (besides helping courses downstream)</a:t>
            </a:r>
          </a:p>
          <a:p>
            <a:pPr lvl="1">
              <a:spcBef>
                <a:spcPts val="3600"/>
              </a:spcBef>
            </a:pPr>
            <a:r>
              <a:rPr lang="en-US" dirty="0" smtClean="0"/>
              <a:t>Must not be disruptive to the course</a:t>
            </a:r>
          </a:p>
          <a:p>
            <a:pPr lvl="1">
              <a:spcBef>
                <a:spcPts val="3600"/>
              </a:spcBef>
            </a:pPr>
            <a:r>
              <a:rPr lang="en-US" dirty="0" smtClean="0"/>
              <a:t>Should even be beneficial to the course</a:t>
            </a:r>
            <a:endParaRPr lang="en-US" dirty="0" smtClean="0"/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7937" y="5936808"/>
            <a:ext cx="11456125" cy="240155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100000">
                <a:srgbClr val="FFC000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94184" y="6311900"/>
            <a:ext cx="5603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Workshop on </a:t>
            </a:r>
            <a:r>
              <a:rPr lang="en-US" dirty="0" smtClean="0"/>
              <a:t>Connecting </a:t>
            </a:r>
            <a:r>
              <a:rPr lang="en-US" dirty="0" smtClean="0"/>
              <a:t>Concepts Across the Curriculum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38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Goal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35049"/>
            <a:ext cx="4911969" cy="4351338"/>
          </a:xfrm>
        </p:spPr>
        <p:txBody>
          <a:bodyPr>
            <a:normAutofit lnSpcReduction="10000"/>
          </a:bodyPr>
          <a:lstStyle/>
          <a:p>
            <a:pPr>
              <a:spcBef>
                <a:spcPts val="3600"/>
              </a:spcBef>
            </a:pPr>
            <a:r>
              <a:rPr lang="en-US" dirty="0" smtClean="0"/>
              <a:t>Identify important recurring “topics” in a curriculum</a:t>
            </a:r>
          </a:p>
          <a:p>
            <a:pPr>
              <a:spcBef>
                <a:spcPts val="3600"/>
              </a:spcBef>
            </a:pPr>
            <a:r>
              <a:rPr lang="en-US" dirty="0" smtClean="0"/>
              <a:t>For a topic, identify a “thread” of its manifestation across courses</a:t>
            </a:r>
          </a:p>
          <a:p>
            <a:pPr>
              <a:spcBef>
                <a:spcPts val="3600"/>
              </a:spcBef>
            </a:pPr>
            <a:r>
              <a:rPr lang="en-US" dirty="0" smtClean="0"/>
              <a:t>For a thread, identify </a:t>
            </a:r>
            <a:r>
              <a:rPr lang="en-US" dirty="0" smtClean="0"/>
              <a:t>“methods” </a:t>
            </a:r>
            <a:r>
              <a:rPr lang="en-US" dirty="0" smtClean="0"/>
              <a:t>to </a:t>
            </a:r>
            <a:r>
              <a:rPr lang="en-US" dirty="0" smtClean="0"/>
              <a:t>explore </a:t>
            </a:r>
            <a:r>
              <a:rPr lang="en-US" dirty="0" smtClean="0"/>
              <a:t>it across courses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65985" y="365125"/>
            <a:ext cx="4911969" cy="5811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en-US" sz="3600" dirty="0" smtClean="0"/>
              <a:t>Target Courses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/>
              <a:t>Digital Logic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/>
              <a:t>Programming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/>
              <a:t>Microprocessors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/>
              <a:t>Embedded Systems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/>
              <a:t>Computer Networks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/>
              <a:t>Computer Organization and Architecture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/>
              <a:t>Algorithms</a:t>
            </a:r>
          </a:p>
          <a:p>
            <a:pPr lvl="1">
              <a:spcBef>
                <a:spcPts val="1800"/>
              </a:spcBef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7937" y="5936808"/>
            <a:ext cx="11456125" cy="240155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100000">
                <a:srgbClr val="FFC000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94184" y="6311900"/>
            <a:ext cx="5603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Workshop on </a:t>
            </a:r>
            <a:r>
              <a:rPr lang="en-US" dirty="0" smtClean="0"/>
              <a:t>Connecting </a:t>
            </a:r>
            <a:r>
              <a:rPr lang="en-US" dirty="0" smtClean="0"/>
              <a:t>Concepts Across the Curriculum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719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427785" cy="1325563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Identifying topics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35049"/>
            <a:ext cx="7527879" cy="4351338"/>
          </a:xfrm>
        </p:spPr>
        <p:txBody>
          <a:bodyPr>
            <a:normAutofit/>
          </a:bodyPr>
          <a:lstStyle/>
          <a:p>
            <a:pPr>
              <a:spcBef>
                <a:spcPts val="3600"/>
              </a:spcBef>
            </a:pPr>
            <a:r>
              <a:rPr lang="en-US" dirty="0" smtClean="0"/>
              <a:t>Your suggestions in a matrix as a starting point</a:t>
            </a:r>
          </a:p>
          <a:p>
            <a:pPr lvl="1">
              <a:spcBef>
                <a:spcPts val="3600"/>
              </a:spcBef>
            </a:pPr>
            <a:r>
              <a:rPr lang="en-US" dirty="0" smtClean="0"/>
              <a:t>Abstract thinking</a:t>
            </a:r>
          </a:p>
          <a:p>
            <a:pPr lvl="1">
              <a:spcBef>
                <a:spcPts val="3600"/>
              </a:spcBef>
            </a:pPr>
            <a:r>
              <a:rPr lang="en-US" dirty="0" smtClean="0"/>
              <a:t>Memory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7937" y="5936808"/>
            <a:ext cx="11456125" cy="240155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100000">
                <a:srgbClr val="FFC000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280478" y="1624084"/>
            <a:ext cx="2340321" cy="461665"/>
          </a:xfrm>
          <a:prstGeom prst="rect">
            <a:avLst/>
          </a:prstGeom>
          <a:solidFill>
            <a:srgbClr val="441D61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Folder has copies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668455" y="2787134"/>
            <a:ext cx="1736950" cy="461665"/>
          </a:xfrm>
          <a:prstGeom prst="rect">
            <a:avLst/>
          </a:prstGeom>
          <a:solidFill>
            <a:srgbClr val="7030A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Alphabetical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77400" y="3587261"/>
            <a:ext cx="1719060" cy="461665"/>
          </a:xfrm>
          <a:prstGeom prst="rect">
            <a:avLst/>
          </a:prstGeom>
          <a:solidFill>
            <a:srgbClr val="DEC8EE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By “density”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294184" y="6311900"/>
            <a:ext cx="5603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Workshop on </a:t>
            </a:r>
            <a:r>
              <a:rPr lang="en-US" dirty="0" smtClean="0"/>
              <a:t>Connecting </a:t>
            </a:r>
            <a:r>
              <a:rPr lang="en-US" dirty="0" smtClean="0"/>
              <a:t>Concepts Across the Curriculum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450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85862" cy="1325563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Threads 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	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abstraction</a:t>
            </a:r>
            <a:r>
              <a:rPr lang="en-US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	       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memory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80031" y="1746152"/>
            <a:ext cx="4911969" cy="4351338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399" y="1453257"/>
            <a:ext cx="11887200" cy="4603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1800"/>
              </a:spcBef>
            </a:pPr>
            <a:r>
              <a:rPr lang="en-US" sz="2800" dirty="0" smtClean="0"/>
              <a:t>Digital Logic		</a:t>
            </a:r>
            <a:r>
              <a:rPr lang="en-US" sz="2800" dirty="0" smtClean="0">
                <a:solidFill>
                  <a:schemeClr val="accent1"/>
                </a:solidFill>
              </a:rPr>
              <a:t>    	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1 + 1 = 1             	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state, circuit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/>
              <a:t>Programming	      	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flowchart to code         	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variables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/>
              <a:t>Microprocessors             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binary string          	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LUTs, RAM, ..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800" dirty="0"/>
              <a:t> </a:t>
            </a:r>
            <a:r>
              <a:rPr lang="en-US" sz="2800" dirty="0" smtClean="0"/>
              <a:t>  Embedded Systems           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context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/>
              <a:t>Computer Networks              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layers</a:t>
            </a:r>
            <a:r>
              <a:rPr lang="en-US" sz="2800" dirty="0" smtClean="0"/>
              <a:t>            	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connection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state 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/>
              <a:t>Organization and                     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ISA </a:t>
            </a:r>
            <a:r>
              <a:rPr lang="en-US" sz="2800" dirty="0" smtClean="0"/>
              <a:t>                 	 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hierarchy</a:t>
            </a:r>
            <a:r>
              <a:rPr lang="en-US" sz="2800" dirty="0" smtClean="0"/>
              <a:t> 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800" dirty="0"/>
              <a:t> </a:t>
            </a:r>
            <a:r>
              <a:rPr lang="en-US" sz="2800" dirty="0" smtClean="0"/>
              <a:t>  Architecture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/>
              <a:t>Algorithms                      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models of comp.   	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Online, oblivious </a:t>
            </a:r>
          </a:p>
          <a:p>
            <a:pPr lvl="1">
              <a:spcBef>
                <a:spcPts val="1800"/>
              </a:spcBef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7937" y="5936808"/>
            <a:ext cx="11456125" cy="240155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100000">
                <a:srgbClr val="FFC000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367937" y="1384202"/>
            <a:ext cx="11456125" cy="0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94184" y="6311900"/>
            <a:ext cx="5603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Workshop on </a:t>
            </a:r>
            <a:r>
              <a:rPr lang="en-US" dirty="0" smtClean="0"/>
              <a:t>Connecting </a:t>
            </a:r>
            <a:r>
              <a:rPr lang="en-US" dirty="0" smtClean="0"/>
              <a:t>Concepts Across the Curriculum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97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85862" cy="1325563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Threads 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	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abstraction</a:t>
            </a:r>
            <a:r>
              <a:rPr lang="en-US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	       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memory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80031" y="1746152"/>
            <a:ext cx="4911969" cy="4351338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399" y="1453257"/>
            <a:ext cx="11887200" cy="4603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1800"/>
              </a:spcBef>
            </a:pPr>
            <a:r>
              <a:rPr lang="en-US" sz="2800" dirty="0" smtClean="0"/>
              <a:t>Digital Logic		</a:t>
            </a:r>
            <a:r>
              <a:rPr lang="en-US" sz="2800" dirty="0" smtClean="0">
                <a:solidFill>
                  <a:schemeClr val="accent1"/>
                </a:solidFill>
              </a:rPr>
              <a:t>    	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1 + 1 = 1             	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state, circuit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>
                <a:solidFill>
                  <a:srgbClr val="FF0000"/>
                </a:solidFill>
              </a:rPr>
              <a:t>Programming</a:t>
            </a:r>
            <a:r>
              <a:rPr lang="en-US" sz="2800" dirty="0" smtClean="0"/>
              <a:t>	      	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flowchart to code         	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variables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Microprocessors</a:t>
            </a:r>
            <a:r>
              <a:rPr lang="en-US" sz="2800" dirty="0" smtClean="0"/>
              <a:t>             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binary string          	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LUTs, RAM, ..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800" dirty="0"/>
              <a:t> 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Embedded Systems           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context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Computer Networks              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layers</a:t>
            </a:r>
            <a:r>
              <a:rPr lang="en-US" sz="2800" dirty="0" smtClean="0"/>
              <a:t>            	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connection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state 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>
                <a:solidFill>
                  <a:srgbClr val="7030A0"/>
                </a:solidFill>
              </a:rPr>
              <a:t>Organization and                      </a:t>
            </a:r>
            <a:r>
              <a:rPr lang="en-US" sz="2800" dirty="0" smtClean="0">
                <a:solidFill>
                  <a:srgbClr val="0070C0"/>
                </a:solidFill>
              </a:rPr>
              <a:t>ISA </a:t>
            </a:r>
            <a:r>
              <a:rPr lang="en-US" sz="2800" dirty="0" smtClean="0">
                <a:solidFill>
                  <a:srgbClr val="7030A0"/>
                </a:solidFill>
              </a:rPr>
              <a:t>                 	 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hierarchy 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smtClean="0">
                <a:solidFill>
                  <a:srgbClr val="7030A0"/>
                </a:solidFill>
              </a:rPr>
              <a:t>  Architecture</a:t>
            </a:r>
          </a:p>
          <a:p>
            <a:pPr lvl="1">
              <a:spcBef>
                <a:spcPts val="1800"/>
              </a:spcBef>
            </a:pPr>
            <a:r>
              <a:rPr lang="en-US" sz="2800" dirty="0" smtClean="0">
                <a:solidFill>
                  <a:srgbClr val="FF0000"/>
                </a:solidFill>
              </a:rPr>
              <a:t>Algorithms</a:t>
            </a:r>
            <a:r>
              <a:rPr lang="en-US" sz="2800" dirty="0" smtClean="0"/>
              <a:t>                      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models of comp.   	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Online, oblivious </a:t>
            </a:r>
          </a:p>
          <a:p>
            <a:pPr lvl="1">
              <a:spcBef>
                <a:spcPts val="1800"/>
              </a:spcBef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7937" y="5936808"/>
            <a:ext cx="11456125" cy="240155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100000">
                <a:srgbClr val="FFC000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367937" y="1384202"/>
            <a:ext cx="11456125" cy="0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968189" y="161118"/>
            <a:ext cx="3820854" cy="523220"/>
          </a:xfrm>
          <a:prstGeom prst="rect">
            <a:avLst/>
          </a:prstGeom>
          <a:solidFill>
            <a:srgbClr val="7030A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Group indicated in folder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94184" y="6311900"/>
            <a:ext cx="5603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Workshop on </a:t>
            </a:r>
            <a:r>
              <a:rPr lang="en-US" dirty="0" smtClean="0"/>
              <a:t>Connecting </a:t>
            </a:r>
            <a:r>
              <a:rPr lang="en-US" dirty="0" smtClean="0"/>
              <a:t>Concepts Across the Curriculum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11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1: Topics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35049"/>
            <a:ext cx="9642232" cy="4351338"/>
          </a:xfrm>
        </p:spPr>
        <p:txBody>
          <a:bodyPr>
            <a:normAutofit lnSpcReduction="10000"/>
          </a:bodyPr>
          <a:lstStyle/>
          <a:p>
            <a:pPr>
              <a:spcBef>
                <a:spcPts val="3600"/>
              </a:spcBef>
            </a:pPr>
            <a:r>
              <a:rPr lang="en-US" dirty="0" smtClean="0"/>
              <a:t>One table per group</a:t>
            </a:r>
          </a:p>
          <a:p>
            <a:pPr>
              <a:spcBef>
                <a:spcPts val="3600"/>
              </a:spcBef>
            </a:pPr>
            <a:r>
              <a:rPr lang="en-US" dirty="0" smtClean="0"/>
              <a:t>Select 10-15 important and difficult topics</a:t>
            </a:r>
          </a:p>
          <a:p>
            <a:pPr>
              <a:spcBef>
                <a:spcPts val="3600"/>
              </a:spcBef>
            </a:pPr>
            <a:r>
              <a:rPr lang="en-US" dirty="0" smtClean="0"/>
              <a:t>Keep thread in </a:t>
            </a:r>
            <a:r>
              <a:rPr lang="en-US" dirty="0" smtClean="0"/>
              <a:t>mind</a:t>
            </a:r>
          </a:p>
          <a:p>
            <a:pPr>
              <a:spcBef>
                <a:spcPts val="3600"/>
              </a:spcBef>
            </a:pPr>
            <a:endParaRPr lang="en-US" dirty="0"/>
          </a:p>
          <a:p>
            <a:pPr marL="0" indent="0" algn="ctr">
              <a:spcBef>
                <a:spcPts val="3600"/>
              </a:spcBef>
              <a:buNone/>
            </a:pPr>
            <a:r>
              <a:rPr lang="en-US" dirty="0" smtClean="0"/>
              <a:t>Merge topics from all groups</a:t>
            </a:r>
            <a:endParaRPr lang="en-US" dirty="0" smtClean="0"/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7937" y="5936808"/>
            <a:ext cx="11456125" cy="240155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100000">
                <a:srgbClr val="FFC000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94184" y="6311900"/>
            <a:ext cx="5603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Workshop on </a:t>
            </a:r>
            <a:r>
              <a:rPr lang="en-US" dirty="0" smtClean="0"/>
              <a:t>Connecting </a:t>
            </a:r>
            <a:r>
              <a:rPr lang="en-US" dirty="0" smtClean="0"/>
              <a:t>Concepts Across the Curriculum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396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2: Threads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35049"/>
            <a:ext cx="10621109" cy="4351338"/>
          </a:xfrm>
        </p:spPr>
        <p:txBody>
          <a:bodyPr>
            <a:normAutofit lnSpcReduction="10000"/>
          </a:bodyPr>
          <a:lstStyle/>
          <a:p>
            <a:pPr>
              <a:spcBef>
                <a:spcPts val="3600"/>
              </a:spcBef>
            </a:pPr>
            <a:r>
              <a:rPr lang="en-US" dirty="0" smtClean="0"/>
              <a:t>Groups are mixed</a:t>
            </a:r>
          </a:p>
          <a:p>
            <a:pPr>
              <a:spcBef>
                <a:spcPts val="3600"/>
              </a:spcBef>
            </a:pPr>
            <a:r>
              <a:rPr lang="en-US" dirty="0" smtClean="0"/>
              <a:t>Group leaders stay at same table </a:t>
            </a:r>
          </a:p>
          <a:p>
            <a:pPr>
              <a:spcBef>
                <a:spcPts val="3600"/>
              </a:spcBef>
            </a:pPr>
            <a:r>
              <a:rPr lang="en-US" dirty="0" smtClean="0"/>
              <a:t>Identify threads across topics</a:t>
            </a:r>
          </a:p>
          <a:p>
            <a:pPr>
              <a:spcBef>
                <a:spcPts val="3600"/>
              </a:spcBef>
            </a:pPr>
            <a:r>
              <a:rPr lang="en-US" dirty="0" smtClean="0"/>
              <a:t>Select 5-10 threads per table</a:t>
            </a:r>
          </a:p>
          <a:p>
            <a:pPr marL="0" indent="0" algn="ctr">
              <a:spcBef>
                <a:spcPts val="3600"/>
              </a:spcBef>
              <a:buNone/>
            </a:pPr>
            <a:r>
              <a:rPr lang="en-US" dirty="0" smtClean="0"/>
              <a:t>Reconcile threads across tables </a:t>
            </a:r>
            <a:endParaRPr lang="en-US" dirty="0" smtClean="0"/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7937" y="5936808"/>
            <a:ext cx="11456125" cy="240155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100000">
                <a:srgbClr val="FFC000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94184" y="6311900"/>
            <a:ext cx="5603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Workshop on </a:t>
            </a:r>
            <a:r>
              <a:rPr lang="en-US" dirty="0" smtClean="0"/>
              <a:t>Connecting </a:t>
            </a:r>
            <a:r>
              <a:rPr lang="en-US" dirty="0" smtClean="0"/>
              <a:t>Concepts Across the Curriculum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690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3: Teaching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35049"/>
            <a:ext cx="7039709" cy="4351338"/>
          </a:xfrm>
        </p:spPr>
        <p:txBody>
          <a:bodyPr>
            <a:normAutofit lnSpcReduction="10000"/>
          </a:bodyPr>
          <a:lstStyle/>
          <a:p>
            <a:pPr>
              <a:spcBef>
                <a:spcPts val="3600"/>
              </a:spcBef>
            </a:pPr>
            <a:r>
              <a:rPr lang="en-US" dirty="0" smtClean="0"/>
              <a:t>Groups are mixed again</a:t>
            </a:r>
          </a:p>
          <a:p>
            <a:pPr>
              <a:spcBef>
                <a:spcPts val="3600"/>
              </a:spcBef>
            </a:pPr>
            <a:r>
              <a:rPr lang="en-US" dirty="0" smtClean="0"/>
              <a:t>Group leaders stay at same table </a:t>
            </a:r>
          </a:p>
          <a:p>
            <a:pPr>
              <a:spcBef>
                <a:spcPts val="3600"/>
              </a:spcBef>
            </a:pPr>
            <a:r>
              <a:rPr lang="en-US" dirty="0" smtClean="0"/>
              <a:t>Identify </a:t>
            </a:r>
            <a:r>
              <a:rPr lang="en-US" dirty="0" smtClean="0"/>
              <a:t>methods </a:t>
            </a:r>
            <a:r>
              <a:rPr lang="en-US" dirty="0" smtClean="0"/>
              <a:t>to teach </a:t>
            </a:r>
            <a:r>
              <a:rPr lang="en-US" dirty="0" smtClean="0"/>
              <a:t>threads</a:t>
            </a:r>
          </a:p>
          <a:p>
            <a:pPr marL="0" indent="0">
              <a:spcBef>
                <a:spcPts val="3600"/>
              </a:spcBef>
              <a:buNone/>
            </a:pPr>
            <a:endParaRPr lang="en-US" dirty="0" smtClean="0"/>
          </a:p>
          <a:p>
            <a:pPr marL="0" indent="0" algn="ctr">
              <a:spcBef>
                <a:spcPts val="3600"/>
              </a:spcBef>
              <a:buNone/>
            </a:pPr>
            <a:r>
              <a:rPr lang="en-US" dirty="0" smtClean="0"/>
              <a:t>Compile teaching methods</a:t>
            </a:r>
            <a:endParaRPr lang="en-US" dirty="0" smtClean="0"/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7937" y="5936808"/>
            <a:ext cx="11456125" cy="240155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100000">
                <a:srgbClr val="FFC000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94184" y="6311900"/>
            <a:ext cx="5603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Workshop on </a:t>
            </a:r>
            <a:r>
              <a:rPr lang="en-US" dirty="0" smtClean="0"/>
              <a:t>Connecting </a:t>
            </a:r>
            <a:r>
              <a:rPr lang="en-US" dirty="0" smtClean="0"/>
              <a:t>Concepts Across the Curriculum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74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2958</TotalTime>
  <Words>302</Words>
  <Application>Microsoft Office PowerPoint</Application>
  <PresentationFormat>Widescreen</PresentationFormat>
  <Paragraphs>90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Workshop on Connecting Concepts Across the Curriculum </vt:lpstr>
      <vt:lpstr>Main Goal</vt:lpstr>
      <vt:lpstr>Main Goal</vt:lpstr>
      <vt:lpstr>Identifying topics</vt:lpstr>
      <vt:lpstr>Threads                   abstraction                  memory</vt:lpstr>
      <vt:lpstr>Threads                   abstraction                  memory</vt:lpstr>
      <vt:lpstr>Session 1: Topics</vt:lpstr>
      <vt:lpstr>Session 2: Threads</vt:lpstr>
      <vt:lpstr>Session 3: Teaching</vt:lpstr>
      <vt:lpstr>Session 4: Results and Feedback</vt:lpstr>
      <vt:lpstr>Questions?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on  Connections Across the Curriculum </dc:title>
  <dc:creator>Ramachandran Vaidyanathan</dc:creator>
  <cp:lastModifiedBy>vaidy</cp:lastModifiedBy>
  <cp:revision>16</cp:revision>
  <dcterms:created xsi:type="dcterms:W3CDTF">2016-02-04T03:04:58Z</dcterms:created>
  <dcterms:modified xsi:type="dcterms:W3CDTF">2016-02-06T18:35:22Z</dcterms:modified>
</cp:coreProperties>
</file>