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2" r:id="rId3"/>
    <p:sldId id="271" r:id="rId4"/>
    <p:sldId id="291" r:id="rId5"/>
    <p:sldId id="292" r:id="rId6"/>
    <p:sldId id="293" r:id="rId7"/>
    <p:sldId id="294" r:id="rId8"/>
    <p:sldId id="295" r:id="rId9"/>
    <p:sldId id="298" r:id="rId10"/>
    <p:sldId id="281" r:id="rId11"/>
    <p:sldId id="272" r:id="rId12"/>
    <p:sldId id="296" r:id="rId13"/>
    <p:sldId id="275" r:id="rId14"/>
    <p:sldId id="276" r:id="rId15"/>
    <p:sldId id="274" r:id="rId16"/>
    <p:sldId id="277" r:id="rId17"/>
    <p:sldId id="263" r:id="rId18"/>
    <p:sldId id="278" r:id="rId19"/>
    <p:sldId id="261" r:id="rId20"/>
    <p:sldId id="267" r:id="rId21"/>
    <p:sldId id="322" r:id="rId22"/>
    <p:sldId id="264" r:id="rId23"/>
    <p:sldId id="300" r:id="rId24"/>
    <p:sldId id="301" r:id="rId25"/>
    <p:sldId id="307" r:id="rId26"/>
    <p:sldId id="303" r:id="rId27"/>
    <p:sldId id="321" r:id="rId28"/>
    <p:sldId id="299" r:id="rId29"/>
    <p:sldId id="270" r:id="rId30"/>
    <p:sldId id="284" r:id="rId31"/>
    <p:sldId id="287" r:id="rId32"/>
    <p:sldId id="323" r:id="rId33"/>
    <p:sldId id="316" r:id="rId34"/>
  </p:sldIdLst>
  <p:sldSz cx="9144000" cy="6858000" type="screen4x3"/>
  <p:notesSz cx="7035800" cy="91948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000099"/>
    <a:srgbClr val="66CCFF"/>
    <a:srgbClr val="66FFFF"/>
    <a:srgbClr val="FF9966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8434" autoAdjust="0"/>
  </p:normalViewPr>
  <p:slideViewPr>
    <p:cSldViewPr>
      <p:cViewPr>
        <p:scale>
          <a:sx n="94" d="100"/>
          <a:sy n="94" d="100"/>
        </p:scale>
        <p:origin x="-1288" y="112"/>
      </p:cViewPr>
      <p:guideLst>
        <p:guide orient="horz"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26" y="-72"/>
      </p:cViewPr>
      <p:guideLst>
        <p:guide orient="horz" pos="2896"/>
        <p:guide pos="22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5882CB-783C-4A04-B667-E6388F819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fld id="{7DEE0E3C-FA71-44FB-A0FC-4039AD2F4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8" name="Text Box 1028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– </a:t>
            </a:r>
            <a:fld id="{04AC020B-00F9-49C7-A5B8-E213345733BC}" type="slidenum">
              <a:rPr lang="en-US" sz="1400" b="0">
                <a:solidFill>
                  <a:schemeClr val="hlink"/>
                </a:solidFill>
              </a:rPr>
              <a:pPr/>
              <a:t>‹#›</a:t>
            </a:fld>
            <a:r>
              <a:rPr lang="en-US" sz="1400" b="0">
                <a:solidFill>
                  <a:schemeClr val="hlink"/>
                </a:solidFill>
              </a:rPr>
              <a:t> –</a:t>
            </a:r>
            <a:endParaRPr lang="en-US" sz="1400" b="0"/>
          </a:p>
        </p:txBody>
      </p:sp>
      <p:sp>
        <p:nvSpPr>
          <p:cNvPr id="118789" name="Rectangle 1029"/>
          <p:cNvSpPr>
            <a:spLocks noChangeArrowheads="1"/>
          </p:cNvSpPr>
          <p:nvPr/>
        </p:nvSpPr>
        <p:spPr bwMode="auto">
          <a:xfrm>
            <a:off x="7908925" y="6391275"/>
            <a:ext cx="388938" cy="284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15" tIns="45715" rIns="45715" bIns="45715" anchor="ctr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98" y="3529990"/>
            <a:ext cx="4821804" cy="3283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  <a:effectLst>
            <a:outerShdw dist="35921" dir="2700000" algn="ctr" rotWithShape="0">
              <a:srgbClr val="FFCC66"/>
            </a:outerShdw>
          </a:effectLst>
        </p:spPr>
        <p:txBody>
          <a:bodyPr/>
          <a:lstStyle/>
          <a:p>
            <a:pPr algn="ctr"/>
            <a:r>
              <a:rPr lang="es-CO"/>
              <a:t>Introducing Computer Systems</a:t>
            </a:r>
            <a:br>
              <a:rPr lang="es-CO"/>
            </a:br>
            <a:r>
              <a:rPr lang="es-CO"/>
              <a:t>from a </a:t>
            </a:r>
            <a:br>
              <a:rPr lang="es-CO"/>
            </a:br>
            <a:r>
              <a:rPr lang="es-CO"/>
              <a:t>Programmer’s Perspective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8001000" cy="1371600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Randal E. Bryant, David R. O’Hallaron</a:t>
            </a:r>
          </a:p>
          <a:p>
            <a:r>
              <a:rPr lang="es-CO" sz="1800" dirty="0">
                <a:solidFill>
                  <a:schemeClr val="tx1"/>
                </a:solidFill>
              </a:rPr>
              <a:t>Computer </a:t>
            </a:r>
            <a:r>
              <a:rPr lang="es-CO" sz="1800" dirty="0" smtClean="0">
                <a:solidFill>
                  <a:schemeClr val="tx1"/>
                </a:solidFill>
              </a:rPr>
              <a:t>Science, </a:t>
            </a:r>
            <a:r>
              <a:rPr lang="es-CO" sz="1800" dirty="0">
                <a:solidFill>
                  <a:schemeClr val="tx1"/>
                </a:solidFill>
              </a:rPr>
              <a:t>Electrical </a:t>
            </a:r>
            <a:r>
              <a:rPr lang="es-CO" sz="1800" dirty="0" smtClean="0">
                <a:solidFill>
                  <a:schemeClr val="tx1"/>
                </a:solidFill>
              </a:rPr>
              <a:t>&amp; Computer Engineering</a:t>
            </a:r>
            <a:endParaRPr lang="es-CO" sz="1800" dirty="0">
              <a:solidFill>
                <a:schemeClr val="tx1"/>
              </a:solidFill>
            </a:endParaRPr>
          </a:p>
          <a:p>
            <a:r>
              <a:rPr lang="es-CO" sz="1800" dirty="0">
                <a:solidFill>
                  <a:schemeClr val="tx1"/>
                </a:solidFill>
              </a:rPr>
              <a:t>Carnegie Mellon University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of ICS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1997: REB/DROH pursue new idea:</a:t>
            </a:r>
          </a:p>
          <a:p>
            <a:pPr lvl="1"/>
            <a:r>
              <a:rPr lang="en-US"/>
              <a:t>Introduce them to computer systems from a programmer's perspective rather than a system designer's perspective.</a:t>
            </a:r>
          </a:p>
          <a:p>
            <a:pPr lvl="1"/>
            <a:r>
              <a:rPr lang="en-US"/>
              <a:t>Topic Filter: What parts of a computer system affect the correctness, performance, and utility of my C programs?</a:t>
            </a:r>
          </a:p>
          <a:p>
            <a:r>
              <a:rPr lang="en-US"/>
              <a:t>1998: Replace architecture course with new course: </a:t>
            </a:r>
          </a:p>
          <a:p>
            <a:pPr lvl="1"/>
            <a:r>
              <a:rPr lang="en-US"/>
              <a:t>15-213: Introduction to Computer Systems</a:t>
            </a:r>
          </a:p>
          <a:p>
            <a:r>
              <a:rPr lang="en-US"/>
              <a:t>Curriculum Changes</a:t>
            </a:r>
          </a:p>
          <a:p>
            <a:pPr lvl="1"/>
            <a:r>
              <a:rPr lang="en-US"/>
              <a:t>Sophomore level course</a:t>
            </a:r>
          </a:p>
          <a:p>
            <a:pPr lvl="1"/>
            <a:r>
              <a:rPr lang="en-US"/>
              <a:t>Eliminated digital design &amp; architecture as required courses for CS majors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r>
              <a:rPr lang="en-US"/>
              <a:t>15-213: Intro to Computer Systems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Goals</a:t>
            </a:r>
          </a:p>
          <a:p>
            <a:pPr lvl="1"/>
            <a:r>
              <a:rPr lang="en-US" sz="1800" dirty="0"/>
              <a:t>Teach students to be sophisticated application </a:t>
            </a:r>
            <a:r>
              <a:rPr lang="en-US" sz="1800" dirty="0" smtClean="0"/>
              <a:t>programmers</a:t>
            </a:r>
          </a:p>
          <a:p>
            <a:pPr lvl="2"/>
            <a:r>
              <a:rPr lang="en-US" sz="1600" dirty="0" smtClean="0"/>
              <a:t>Direct benefit to students who never take another systems course</a:t>
            </a:r>
            <a:endParaRPr lang="en-US" sz="1600" dirty="0"/>
          </a:p>
          <a:p>
            <a:pPr lvl="1"/>
            <a:r>
              <a:rPr lang="en-US" sz="1800" dirty="0"/>
              <a:t>Prepare students for upper-level systems courses</a:t>
            </a:r>
          </a:p>
          <a:p>
            <a:r>
              <a:rPr lang="en-US" sz="2000" dirty="0"/>
              <a:t>Taught every semester to </a:t>
            </a:r>
            <a:r>
              <a:rPr lang="en-US" sz="2000" dirty="0" smtClean="0"/>
              <a:t>400+ </a:t>
            </a:r>
            <a:r>
              <a:rPr lang="en-US" sz="2000" dirty="0"/>
              <a:t>students	</a:t>
            </a:r>
          </a:p>
          <a:p>
            <a:pPr lvl="1"/>
            <a:r>
              <a:rPr lang="en-US" sz="1800" dirty="0" smtClean="0"/>
              <a:t>All CS undergrads (core course)</a:t>
            </a:r>
          </a:p>
          <a:p>
            <a:pPr lvl="1"/>
            <a:r>
              <a:rPr lang="en-US" sz="1800" dirty="0" smtClean="0"/>
              <a:t>All ECE undergrads (core course)</a:t>
            </a:r>
          </a:p>
          <a:p>
            <a:pPr lvl="1"/>
            <a:r>
              <a:rPr lang="en-US" sz="1800" dirty="0" smtClean="0"/>
              <a:t>Many masters students</a:t>
            </a:r>
          </a:p>
          <a:p>
            <a:pPr lvl="2"/>
            <a:r>
              <a:rPr lang="en-US" sz="1800" dirty="0" smtClean="0"/>
              <a:t>To prepare them for upper-level systems courses</a:t>
            </a:r>
          </a:p>
          <a:p>
            <a:pPr lvl="1"/>
            <a:r>
              <a:rPr lang="en-US" sz="1800" dirty="0" smtClean="0"/>
              <a:t>Variety of others from math, physics, statistics, …</a:t>
            </a:r>
          </a:p>
          <a:p>
            <a:r>
              <a:rPr lang="en-US" sz="2200" dirty="0" smtClean="0"/>
              <a:t>Preparation</a:t>
            </a:r>
          </a:p>
          <a:p>
            <a:pPr lvl="1"/>
            <a:r>
              <a:rPr lang="en-US" sz="1800" dirty="0" smtClean="0"/>
              <a:t>Optional: Introduction to CS in Python or Ruby</a:t>
            </a:r>
          </a:p>
          <a:p>
            <a:pPr lvl="1"/>
            <a:r>
              <a:rPr lang="en-US" sz="1800" dirty="0" smtClean="0"/>
              <a:t>Imperative programming in C subset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ICS Feedback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26050"/>
          </a:xfrm>
        </p:spPr>
        <p:txBody>
          <a:bodyPr/>
          <a:lstStyle/>
          <a:p>
            <a:r>
              <a:rPr lang="en-US" sz="2000" dirty="0"/>
              <a:t>Students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Faculty</a:t>
            </a:r>
          </a:p>
          <a:p>
            <a:pPr lvl="1"/>
            <a:r>
              <a:rPr lang="en-US" sz="1800" dirty="0"/>
              <a:t>Prerequisite for most upper level CS systems courses</a:t>
            </a:r>
          </a:p>
          <a:p>
            <a:pPr lvl="1"/>
            <a:r>
              <a:rPr lang="en-US" sz="1800" dirty="0"/>
              <a:t>Also required for ECE embedded systems, architecture, and network courses</a:t>
            </a:r>
          </a:p>
        </p:txBody>
      </p:sp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4543425" cy="31718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Coverage	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representations [3]</a:t>
            </a:r>
          </a:p>
          <a:p>
            <a:pPr lvl="1"/>
            <a:r>
              <a:rPr lang="en-US" dirty="0"/>
              <a:t>It’s all just bits.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 err="1"/>
              <a:t>’s</a:t>
            </a:r>
            <a:r>
              <a:rPr lang="en-US" dirty="0"/>
              <a:t> are not integers and </a:t>
            </a:r>
            <a:r>
              <a:rPr lang="en-US" dirty="0">
                <a:latin typeface="Courier New" pitchFamily="49" charset="0"/>
              </a:rPr>
              <a:t>float</a:t>
            </a:r>
            <a:r>
              <a:rPr lang="en-US" dirty="0"/>
              <a:t>’s are not </a:t>
            </a:r>
            <a:r>
              <a:rPr lang="en-US" dirty="0" err="1"/>
              <a:t>reals</a:t>
            </a:r>
            <a:r>
              <a:rPr lang="en-US" dirty="0"/>
              <a:t>.</a:t>
            </a:r>
          </a:p>
          <a:p>
            <a:r>
              <a:rPr lang="en-US" dirty="0" smtClean="0"/>
              <a:t>x86-64 </a:t>
            </a:r>
            <a:r>
              <a:rPr lang="en-US" dirty="0"/>
              <a:t>machine language [5]</a:t>
            </a:r>
          </a:p>
          <a:p>
            <a:pPr lvl="1"/>
            <a:r>
              <a:rPr lang="en-US" dirty="0"/>
              <a:t>Analyzing and understanding compiler-generated machine code.</a:t>
            </a:r>
          </a:p>
          <a:p>
            <a:r>
              <a:rPr lang="en-US" dirty="0"/>
              <a:t>Program optimization [2]</a:t>
            </a:r>
          </a:p>
          <a:p>
            <a:pPr lvl="1"/>
            <a:r>
              <a:rPr lang="en-US" dirty="0"/>
              <a:t>Understanding compilers and modern processors.</a:t>
            </a:r>
          </a:p>
          <a:p>
            <a:r>
              <a:rPr lang="en-US" dirty="0"/>
              <a:t>Memory Hierarchy [3]</a:t>
            </a:r>
          </a:p>
          <a:p>
            <a:pPr lvl="1"/>
            <a:r>
              <a:rPr lang="en-US" dirty="0"/>
              <a:t>Caches matter!</a:t>
            </a:r>
          </a:p>
          <a:p>
            <a:r>
              <a:rPr lang="en-US" dirty="0"/>
              <a:t>Linking [1]</a:t>
            </a:r>
          </a:p>
          <a:p>
            <a:pPr lvl="1"/>
            <a:r>
              <a:rPr lang="en-US" dirty="0"/>
              <a:t>With DLL’s, linking is cool again!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Coverage (cont)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465637"/>
          </a:xfrm>
        </p:spPr>
        <p:txBody>
          <a:bodyPr/>
          <a:lstStyle/>
          <a:p>
            <a:r>
              <a:rPr lang="en-US" dirty="0"/>
              <a:t>Exceptional Control Flow [2]</a:t>
            </a:r>
          </a:p>
          <a:p>
            <a:pPr lvl="1"/>
            <a:r>
              <a:rPr lang="en-US" dirty="0"/>
              <a:t>The system includes an operating system that you must interact with.</a:t>
            </a:r>
          </a:p>
          <a:p>
            <a:r>
              <a:rPr lang="en-US" dirty="0" smtClean="0"/>
              <a:t>Virtual </a:t>
            </a:r>
            <a:r>
              <a:rPr lang="en-US" dirty="0"/>
              <a:t>memory [4]</a:t>
            </a:r>
          </a:p>
          <a:p>
            <a:pPr lvl="1"/>
            <a:r>
              <a:rPr lang="en-US" dirty="0"/>
              <a:t>How it works, how to use it, and how to manage it.</a:t>
            </a:r>
          </a:p>
          <a:p>
            <a:r>
              <a:rPr lang="en-US" dirty="0" smtClean="0"/>
              <a:t>Application level concurrency [3]</a:t>
            </a:r>
          </a:p>
          <a:p>
            <a:pPr lvl="1"/>
            <a:r>
              <a:rPr lang="en-US" dirty="0" smtClean="0"/>
              <a:t>Processes and threads</a:t>
            </a:r>
          </a:p>
          <a:p>
            <a:pPr lvl="1"/>
            <a:r>
              <a:rPr lang="en-US" dirty="0" smtClean="0"/>
              <a:t>Races, synchronization</a:t>
            </a:r>
          </a:p>
          <a:p>
            <a:r>
              <a:rPr lang="en-US" dirty="0" smtClean="0"/>
              <a:t>I/O </a:t>
            </a:r>
            <a:r>
              <a:rPr lang="en-US" dirty="0"/>
              <a:t>and network programming [4]</a:t>
            </a:r>
          </a:p>
          <a:p>
            <a:pPr lvl="1"/>
            <a:r>
              <a:rPr lang="en-US" dirty="0"/>
              <a:t>Programs often need to talk to other programs.</a:t>
            </a:r>
          </a:p>
          <a:p>
            <a:r>
              <a:rPr lang="en-US" dirty="0" smtClean="0"/>
              <a:t>Total</a:t>
            </a:r>
            <a:r>
              <a:rPr lang="en-US" dirty="0"/>
              <a:t>: 27 lectures, 14 week </a:t>
            </a:r>
            <a:r>
              <a:rPr lang="en-US" dirty="0" smtClean="0"/>
              <a:t>semester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teaching insight: </a:t>
            </a:r>
          </a:p>
          <a:p>
            <a:pPr lvl="1"/>
            <a:r>
              <a:rPr lang="en-US"/>
              <a:t>Cool Labs </a:t>
            </a:r>
            <a:r>
              <a:rPr lang="en-US">
                <a:sym typeface="Symbol" pitchFamily="18" charset="2"/>
              </a:rPr>
              <a:t></a:t>
            </a:r>
            <a:r>
              <a:rPr lang="en-US"/>
              <a:t> Great Course</a:t>
            </a:r>
          </a:p>
          <a:p>
            <a:endParaRPr lang="en-US"/>
          </a:p>
          <a:p>
            <a:r>
              <a:rPr lang="en-US"/>
              <a:t>A set of 1 and 2 week labs define the course.</a:t>
            </a:r>
          </a:p>
          <a:p>
            <a:endParaRPr lang="en-US"/>
          </a:p>
          <a:p>
            <a:r>
              <a:rPr lang="en-US"/>
              <a:t>Guiding principles:</a:t>
            </a:r>
          </a:p>
          <a:p>
            <a:pPr lvl="1"/>
            <a:r>
              <a:rPr lang="en-US"/>
              <a:t>Be hands on, practical, and fun.</a:t>
            </a:r>
          </a:p>
          <a:p>
            <a:pPr lvl="1"/>
            <a:r>
              <a:rPr lang="en-US"/>
              <a:t>Be interactive, with continuous feedback from automatic graders</a:t>
            </a:r>
          </a:p>
          <a:p>
            <a:pPr lvl="1"/>
            <a:r>
              <a:rPr lang="en-US"/>
              <a:t>Find ways to challenge the best while providing worthwhile experience for the rest</a:t>
            </a:r>
          </a:p>
          <a:p>
            <a:pPr lvl="1"/>
            <a:r>
              <a:rPr lang="en-US"/>
              <a:t>Use healthy competition to maintain high energy.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Exercises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4724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Data Lab (2 weeks)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Manipulating bits.</a:t>
            </a:r>
          </a:p>
          <a:p>
            <a:pPr>
              <a:spcBef>
                <a:spcPct val="20000"/>
              </a:spcBef>
            </a:pPr>
            <a:r>
              <a:rPr lang="en-US" dirty="0"/>
              <a:t>Bomb Lab (2 weeks) 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Defusing a binary bomb.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Attack </a:t>
            </a:r>
            <a:r>
              <a:rPr lang="en-US" dirty="0"/>
              <a:t>Lab (1 week) 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Buffer overflow and return-oriented programming exploits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 smtClean="0"/>
              <a:t>Cache </a:t>
            </a:r>
            <a:r>
              <a:rPr lang="en-US" dirty="0"/>
              <a:t>Lab (2 weeks)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Write basic cache simulator and then optimize application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Shell Lab (1 week) 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Writing your own shell with job control.</a:t>
            </a:r>
          </a:p>
          <a:p>
            <a:pPr>
              <a:spcBef>
                <a:spcPct val="20000"/>
              </a:spcBef>
            </a:pPr>
            <a:r>
              <a:rPr lang="en-US" dirty="0" err="1"/>
              <a:t>Malloc</a:t>
            </a:r>
            <a:r>
              <a:rPr lang="en-US" dirty="0"/>
              <a:t> Lab (2-3 weeks) 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Writing your own </a:t>
            </a:r>
            <a:r>
              <a:rPr lang="en-US" dirty="0" err="1"/>
              <a:t>malloc</a:t>
            </a:r>
            <a:r>
              <a:rPr lang="en-US" dirty="0"/>
              <a:t> package.</a:t>
            </a:r>
          </a:p>
          <a:p>
            <a:pPr>
              <a:spcBef>
                <a:spcPct val="20000"/>
              </a:spcBef>
            </a:pPr>
            <a:r>
              <a:rPr lang="en-US" dirty="0"/>
              <a:t>Proxy Lab (2 weeks) 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Writing your own concurrent Web proxy.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Lab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297362"/>
          </a:xfrm>
        </p:spPr>
        <p:txBody>
          <a:bodyPr/>
          <a:lstStyle/>
          <a:p>
            <a:r>
              <a:rPr lang="en-US" dirty="0"/>
              <a:t>Goal: Solve some “bit puzzles” in C using a limited set of logical and arithmetic operators.</a:t>
            </a:r>
          </a:p>
          <a:p>
            <a:pPr lvl="1"/>
            <a:r>
              <a:rPr lang="en-US" dirty="0"/>
              <a:t>Examples: </a:t>
            </a:r>
            <a:r>
              <a:rPr lang="en-US" dirty="0" err="1">
                <a:latin typeface="Courier New" pitchFamily="49" charset="0"/>
              </a:rPr>
              <a:t>absval</a:t>
            </a:r>
            <a:r>
              <a:rPr lang="en-US" dirty="0">
                <a:latin typeface="Courier New" pitchFamily="49" charset="0"/>
              </a:rPr>
              <a:t>(x), </a:t>
            </a:r>
            <a:r>
              <a:rPr lang="en-US" dirty="0" err="1">
                <a:latin typeface="Courier New" pitchFamily="49" charset="0"/>
              </a:rPr>
              <a:t>greaterthan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x,y</a:t>
            </a:r>
            <a:r>
              <a:rPr lang="en-US" dirty="0">
                <a:latin typeface="Courier New" pitchFamily="49" charset="0"/>
              </a:rPr>
              <a:t>), log2(x)</a:t>
            </a:r>
          </a:p>
          <a:p>
            <a:r>
              <a:rPr lang="en-US" dirty="0"/>
              <a:t>Lessons:</a:t>
            </a:r>
          </a:p>
          <a:p>
            <a:pPr lvl="1"/>
            <a:r>
              <a:rPr lang="en-US" dirty="0"/>
              <a:t>Information is just bits in context.</a:t>
            </a:r>
          </a:p>
          <a:p>
            <a:pPr lvl="1"/>
            <a:r>
              <a:rPr lang="en-US" dirty="0"/>
              <a:t>C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 err="1"/>
              <a:t>’s</a:t>
            </a:r>
            <a:r>
              <a:rPr lang="en-US" dirty="0"/>
              <a:t> are not the same as integers. </a:t>
            </a:r>
          </a:p>
          <a:p>
            <a:pPr lvl="1"/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float</a:t>
            </a:r>
            <a:r>
              <a:rPr lang="en-US" dirty="0"/>
              <a:t>’s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are not the same as </a:t>
            </a:r>
            <a:r>
              <a:rPr lang="en-US" dirty="0" err="1"/>
              <a:t>reals</a:t>
            </a:r>
            <a:r>
              <a:rPr lang="en-US" dirty="0"/>
              <a:t>.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Configurable source-to-source C compiler that checks for compliance.</a:t>
            </a:r>
          </a:p>
          <a:p>
            <a:pPr lvl="1"/>
            <a:r>
              <a:rPr lang="en-US" dirty="0"/>
              <a:t>Instructor can automatically select from 45 puzzles.</a:t>
            </a:r>
          </a:p>
          <a:p>
            <a:pPr lvl="1"/>
            <a:r>
              <a:rPr lang="en-US" dirty="0"/>
              <a:t>Automatic </a:t>
            </a:r>
            <a:r>
              <a:rPr lang="en-US" dirty="0" smtClean="0"/>
              <a:t>testing using formal verification tools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Solve a Bit Puzzle!</a:t>
            </a:r>
          </a:p>
        </p:txBody>
      </p:sp>
      <p:sp>
        <p:nvSpPr>
          <p:cNvPr id="113668" name="Rectangle 1028"/>
          <p:cNvSpPr>
            <a:spLocks noChangeArrowheads="1"/>
          </p:cNvSpPr>
          <p:nvPr/>
        </p:nvSpPr>
        <p:spPr bwMode="auto">
          <a:xfrm>
            <a:off x="457200" y="1617663"/>
            <a:ext cx="8137525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/*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abs - absolute value of x (except returns TMin for TMin)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Example: abs(-1) = 1.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Legal ops: ! ~ &amp; ^ | + &lt;&lt; &gt;&gt;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Max ops: 10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Rating: 4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*/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int abs(int x) 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int mask = x&gt;&gt;31;</a:t>
            </a:r>
          </a:p>
          <a:p>
            <a:pPr algn="l" eaLnBrk="1" hangingPunct="1">
              <a:lnSpc>
                <a:spcPct val="100000"/>
              </a:lnSpc>
            </a:pPr>
            <a:endParaRPr lang="en-US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return ____________________________;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grpSp>
        <p:nvGrpSpPr>
          <p:cNvPr id="113689" name="Group 1049"/>
          <p:cNvGrpSpPr>
            <a:grpSpLocks/>
          </p:cNvGrpSpPr>
          <p:nvPr/>
        </p:nvGrpSpPr>
        <p:grpSpPr bwMode="auto">
          <a:xfrm>
            <a:off x="3124200" y="3276600"/>
            <a:ext cx="3724275" cy="660400"/>
            <a:chOff x="1968" y="2064"/>
            <a:chExt cx="2346" cy="416"/>
          </a:xfrm>
        </p:grpSpPr>
        <p:sp>
          <p:nvSpPr>
            <p:cNvPr id="113687" name="Text Box 1047"/>
            <p:cNvSpPr txBox="1">
              <a:spLocks noChangeArrowheads="1"/>
            </p:cNvSpPr>
            <p:nvPr/>
          </p:nvSpPr>
          <p:spPr bwMode="auto">
            <a:xfrm>
              <a:off x="2880" y="2064"/>
              <a:ext cx="1434" cy="416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bg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1663700" algn="l"/>
                </a:tabLst>
              </a:pPr>
              <a:r>
                <a:rPr lang="en-US" b="0"/>
                <a:t>11…1</a:t>
              </a:r>
              <a:r>
                <a:rPr lang="en-US" b="0" baseline="-25000"/>
                <a:t>2</a:t>
              </a:r>
              <a:r>
                <a:rPr lang="en-US" b="0"/>
                <a:t>, = –1,	x &lt; 0</a:t>
              </a:r>
            </a:p>
            <a:p>
              <a:pPr algn="l">
                <a:lnSpc>
                  <a:spcPct val="100000"/>
                </a:lnSpc>
                <a:tabLst>
                  <a:tab pos="1663700" algn="l"/>
                </a:tabLst>
              </a:pPr>
              <a:r>
                <a:rPr lang="en-US" b="0"/>
                <a:t>00…0</a:t>
              </a:r>
              <a:r>
                <a:rPr lang="en-US" b="0" baseline="-25000"/>
                <a:t>2</a:t>
              </a:r>
              <a:r>
                <a:rPr lang="en-US" b="0"/>
                <a:t>, =   0,	x </a:t>
              </a:r>
              <a:r>
                <a:rPr lang="en-US" b="0">
                  <a:sym typeface="Symbol" pitchFamily="18" charset="2"/>
                </a:rPr>
                <a:t></a:t>
              </a:r>
              <a:r>
                <a:rPr lang="en-US" b="0"/>
                <a:t> 0</a:t>
              </a:r>
            </a:p>
          </p:txBody>
        </p:sp>
        <p:sp>
          <p:nvSpPr>
            <p:cNvPr id="113688" name="Line 1048"/>
            <p:cNvSpPr>
              <a:spLocks noChangeShapeType="1"/>
            </p:cNvSpPr>
            <p:nvPr/>
          </p:nvSpPr>
          <p:spPr bwMode="auto">
            <a:xfrm flipH="1">
              <a:off x="1968" y="2352"/>
              <a:ext cx="912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3704" name="Group 1064"/>
          <p:cNvGrpSpPr>
            <a:grpSpLocks/>
          </p:cNvGrpSpPr>
          <p:nvPr/>
        </p:nvGrpSpPr>
        <p:grpSpPr bwMode="auto">
          <a:xfrm>
            <a:off x="914400" y="4291013"/>
            <a:ext cx="2282825" cy="1804987"/>
            <a:chOff x="576" y="2703"/>
            <a:chExt cx="1438" cy="1137"/>
          </a:xfrm>
        </p:grpSpPr>
        <p:sp>
          <p:nvSpPr>
            <p:cNvPr id="113669" name="Text Box 1029"/>
            <p:cNvSpPr txBox="1">
              <a:spLocks noChangeArrowheads="1"/>
            </p:cNvSpPr>
            <p:nvPr/>
          </p:nvSpPr>
          <p:spPr bwMode="auto">
            <a:xfrm>
              <a:off x="1200" y="2703"/>
              <a:ext cx="8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(x^mask)</a:t>
              </a:r>
            </a:p>
          </p:txBody>
        </p:sp>
        <p:grpSp>
          <p:nvGrpSpPr>
            <p:cNvPr id="113699" name="Group 1059"/>
            <p:cNvGrpSpPr>
              <a:grpSpLocks/>
            </p:cNvGrpSpPr>
            <p:nvPr/>
          </p:nvGrpSpPr>
          <p:grpSpPr bwMode="auto">
            <a:xfrm>
              <a:off x="576" y="2880"/>
              <a:ext cx="1248" cy="960"/>
              <a:chOff x="576" y="2928"/>
              <a:chExt cx="1248" cy="960"/>
            </a:xfrm>
          </p:grpSpPr>
          <p:sp>
            <p:nvSpPr>
              <p:cNvPr id="113691" name="Text Box 1051"/>
              <p:cNvSpPr txBox="1">
                <a:spLocks noChangeArrowheads="1"/>
              </p:cNvSpPr>
              <p:nvPr/>
            </p:nvSpPr>
            <p:spPr bwMode="auto">
              <a:xfrm>
                <a:off x="576" y="3472"/>
                <a:ext cx="1248" cy="416"/>
              </a:xfrm>
              <a:prstGeom prst="rect">
                <a:avLst/>
              </a:prstGeom>
              <a:solidFill>
                <a:srgbClr val="66FFCC"/>
              </a:solidFill>
              <a:ln w="19050">
                <a:solidFill>
                  <a:schemeClr val="bg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b="0"/>
                  <a:t>–x – 1,	x &lt; 0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b="0"/>
                  <a:t>x,	x </a:t>
                </a:r>
                <a:r>
                  <a:rPr lang="en-US" b="0">
                    <a:sym typeface="Symbol" pitchFamily="18" charset="2"/>
                  </a:rPr>
                  <a:t></a:t>
                </a:r>
                <a:r>
                  <a:rPr lang="en-US" b="0"/>
                  <a:t> 0</a:t>
                </a:r>
              </a:p>
            </p:txBody>
          </p:sp>
          <p:sp>
            <p:nvSpPr>
              <p:cNvPr id="113692" name="Line 1052"/>
              <p:cNvSpPr>
                <a:spLocks noChangeShapeType="1"/>
              </p:cNvSpPr>
              <p:nvPr/>
            </p:nvSpPr>
            <p:spPr bwMode="auto">
              <a:xfrm flipV="1">
                <a:off x="1248" y="2928"/>
                <a:ext cx="240" cy="52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3705" name="Group 1065"/>
          <p:cNvGrpSpPr>
            <a:grpSpLocks/>
          </p:cNvGrpSpPr>
          <p:nvPr/>
        </p:nvGrpSpPr>
        <p:grpSpPr bwMode="auto">
          <a:xfrm>
            <a:off x="3197225" y="4291013"/>
            <a:ext cx="1749425" cy="1804987"/>
            <a:chOff x="2014" y="2703"/>
            <a:chExt cx="1102" cy="1137"/>
          </a:xfrm>
        </p:grpSpPr>
        <p:sp>
          <p:nvSpPr>
            <p:cNvPr id="113670" name="Text Box 1030"/>
            <p:cNvSpPr txBox="1">
              <a:spLocks noChangeArrowheads="1"/>
            </p:cNvSpPr>
            <p:nvPr/>
          </p:nvSpPr>
          <p:spPr bwMode="auto">
            <a:xfrm>
              <a:off x="2014" y="2703"/>
              <a:ext cx="11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 +  1+~mask</a:t>
              </a:r>
            </a:p>
          </p:txBody>
        </p:sp>
        <p:grpSp>
          <p:nvGrpSpPr>
            <p:cNvPr id="113700" name="Group 1060"/>
            <p:cNvGrpSpPr>
              <a:grpSpLocks/>
            </p:cNvGrpSpPr>
            <p:nvPr/>
          </p:nvGrpSpPr>
          <p:grpSpPr bwMode="auto">
            <a:xfrm>
              <a:off x="2238" y="2928"/>
              <a:ext cx="642" cy="912"/>
              <a:chOff x="2112" y="2928"/>
              <a:chExt cx="642" cy="912"/>
            </a:xfrm>
          </p:grpSpPr>
          <p:sp>
            <p:nvSpPr>
              <p:cNvPr id="113695" name="Line 1055"/>
              <p:cNvSpPr>
                <a:spLocks noChangeShapeType="1"/>
              </p:cNvSpPr>
              <p:nvPr/>
            </p:nvSpPr>
            <p:spPr bwMode="auto">
              <a:xfrm flipV="1">
                <a:off x="2400" y="2928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694" name="Text Box 1054"/>
              <p:cNvSpPr txBox="1">
                <a:spLocks noChangeArrowheads="1"/>
              </p:cNvSpPr>
              <p:nvPr/>
            </p:nvSpPr>
            <p:spPr bwMode="auto">
              <a:xfrm>
                <a:off x="2112" y="3424"/>
                <a:ext cx="642" cy="416"/>
              </a:xfrm>
              <a:prstGeom prst="rect">
                <a:avLst/>
              </a:prstGeom>
              <a:solidFill>
                <a:srgbClr val="66FFCC"/>
              </a:solidFill>
              <a:ln w="19050">
                <a:solidFill>
                  <a:schemeClr val="bg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algn="l">
                  <a:lnSpc>
                    <a:spcPct val="100000"/>
                  </a:lnSpc>
                  <a:tabLst>
                    <a:tab pos="406400" algn="l"/>
                  </a:tabLst>
                </a:pPr>
                <a:r>
                  <a:rPr lang="en-US" b="0"/>
                  <a:t>1,	x &lt; 0</a:t>
                </a:r>
              </a:p>
              <a:p>
                <a:pPr algn="l">
                  <a:lnSpc>
                    <a:spcPct val="100000"/>
                  </a:lnSpc>
                  <a:tabLst>
                    <a:tab pos="406400" algn="l"/>
                  </a:tabLst>
                </a:pPr>
                <a:r>
                  <a:rPr lang="en-US" b="0"/>
                  <a:t>0,	x </a:t>
                </a:r>
                <a:r>
                  <a:rPr lang="en-US" b="0">
                    <a:sym typeface="Symbol" pitchFamily="18" charset="2"/>
                  </a:rPr>
                  <a:t></a:t>
                </a:r>
                <a:r>
                  <a:rPr lang="en-US" b="0"/>
                  <a:t> 0</a:t>
                </a:r>
              </a:p>
            </p:txBody>
          </p:sp>
        </p:grpSp>
      </p:grpSp>
      <p:grpSp>
        <p:nvGrpSpPr>
          <p:cNvPr id="113706" name="Group 1066"/>
          <p:cNvGrpSpPr>
            <a:grpSpLocks/>
          </p:cNvGrpSpPr>
          <p:nvPr/>
        </p:nvGrpSpPr>
        <p:grpSpPr bwMode="auto">
          <a:xfrm>
            <a:off x="3065463" y="5435600"/>
            <a:ext cx="3554412" cy="660400"/>
            <a:chOff x="1931" y="3424"/>
            <a:chExt cx="2239" cy="416"/>
          </a:xfrm>
        </p:grpSpPr>
        <p:sp>
          <p:nvSpPr>
            <p:cNvPr id="113697" name="Text Box 1057"/>
            <p:cNvSpPr txBox="1">
              <a:spLocks noChangeArrowheads="1"/>
            </p:cNvSpPr>
            <p:nvPr/>
          </p:nvSpPr>
          <p:spPr bwMode="auto">
            <a:xfrm>
              <a:off x="3312" y="3424"/>
              <a:ext cx="858" cy="416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bg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749300" algn="l"/>
                </a:tabLst>
              </a:pPr>
              <a:r>
                <a:rPr lang="en-US" b="0"/>
                <a:t>–x,	x &lt; 0</a:t>
              </a:r>
            </a:p>
            <a:p>
              <a:pPr algn="l">
                <a:lnSpc>
                  <a:spcPct val="100000"/>
                </a:lnSpc>
                <a:tabLst>
                  <a:tab pos="749300" algn="l"/>
                </a:tabLst>
              </a:pPr>
              <a:r>
                <a:rPr lang="en-US" b="0"/>
                <a:t>x,	x </a:t>
              </a:r>
              <a:r>
                <a:rPr lang="en-US" b="0">
                  <a:sym typeface="Symbol" pitchFamily="18" charset="2"/>
                </a:rPr>
                <a:t></a:t>
              </a:r>
              <a:r>
                <a:rPr lang="en-US" b="0"/>
                <a:t> 0</a:t>
              </a:r>
            </a:p>
          </p:txBody>
        </p:sp>
        <p:grpSp>
          <p:nvGrpSpPr>
            <p:cNvPr id="113703" name="Group 1063"/>
            <p:cNvGrpSpPr>
              <a:grpSpLocks/>
            </p:cNvGrpSpPr>
            <p:nvPr/>
          </p:nvGrpSpPr>
          <p:grpSpPr bwMode="auto">
            <a:xfrm>
              <a:off x="1931" y="3504"/>
              <a:ext cx="1237" cy="265"/>
              <a:chOff x="1931" y="3504"/>
              <a:chExt cx="1237" cy="265"/>
            </a:xfrm>
          </p:grpSpPr>
          <p:sp>
            <p:nvSpPr>
              <p:cNvPr id="113701" name="Text Box 1061"/>
              <p:cNvSpPr txBox="1">
                <a:spLocks noChangeArrowheads="1"/>
              </p:cNvSpPr>
              <p:nvPr/>
            </p:nvSpPr>
            <p:spPr bwMode="auto">
              <a:xfrm>
                <a:off x="1931" y="3504"/>
                <a:ext cx="170" cy="2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2400" b="0"/>
                  <a:t>+</a:t>
                </a:r>
              </a:p>
            </p:txBody>
          </p:sp>
          <p:sp>
            <p:nvSpPr>
              <p:cNvPr id="113702" name="Text Box 1062"/>
              <p:cNvSpPr txBox="1">
                <a:spLocks noChangeArrowheads="1"/>
              </p:cNvSpPr>
              <p:nvPr/>
            </p:nvSpPr>
            <p:spPr bwMode="auto">
              <a:xfrm>
                <a:off x="2998" y="3504"/>
                <a:ext cx="170" cy="2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2400" b="0"/>
                  <a:t>=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Bomb Lab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724400"/>
          </a:xfrm>
        </p:spPr>
        <p:txBody>
          <a:bodyPr/>
          <a:lstStyle/>
          <a:p>
            <a:pPr lvl="1"/>
            <a:r>
              <a:rPr lang="en-US" dirty="0"/>
              <a:t>Idea due to Chris </a:t>
            </a:r>
            <a:r>
              <a:rPr lang="en-US" dirty="0" err="1"/>
              <a:t>Colohan</a:t>
            </a:r>
            <a:r>
              <a:rPr lang="en-US" dirty="0"/>
              <a:t>, TA during inaugural offering</a:t>
            </a:r>
          </a:p>
          <a:p>
            <a:r>
              <a:rPr lang="en-US" i="1" dirty="0"/>
              <a:t>Bomb:</a:t>
            </a:r>
            <a:r>
              <a:rPr lang="en-US" dirty="0"/>
              <a:t> C program with six </a:t>
            </a:r>
            <a:r>
              <a:rPr lang="en-US" i="1" dirty="0"/>
              <a:t>phases</a:t>
            </a:r>
            <a:r>
              <a:rPr lang="en-US" dirty="0"/>
              <a:t>.</a:t>
            </a:r>
          </a:p>
          <a:p>
            <a:r>
              <a:rPr lang="en-US" dirty="0"/>
              <a:t>Each phase expects student to type a specific string.</a:t>
            </a:r>
          </a:p>
          <a:p>
            <a:pPr lvl="1"/>
            <a:r>
              <a:rPr lang="en-US" dirty="0"/>
              <a:t>Wrong string: bomb </a:t>
            </a:r>
            <a:r>
              <a:rPr lang="en-US" i="1" dirty="0"/>
              <a:t>explodes</a:t>
            </a:r>
            <a:r>
              <a:rPr lang="en-US" dirty="0"/>
              <a:t> by printing BOOM! </a:t>
            </a:r>
            <a:r>
              <a:rPr lang="en-US" dirty="0" smtClean="0"/>
              <a:t>(− </a:t>
            </a:r>
            <a:r>
              <a:rPr lang="en-US" dirty="0" smtClean="0"/>
              <a:t>½ 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Correct string: phase </a:t>
            </a:r>
            <a:r>
              <a:rPr lang="en-US" i="1" dirty="0"/>
              <a:t>defused</a:t>
            </a:r>
            <a:r>
              <a:rPr lang="en-US" dirty="0"/>
              <a:t>  (+10 </a:t>
            </a:r>
            <a:r>
              <a:rPr lang="en-US" dirty="0" err="1"/>
              <a:t>pts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either case, bomb sends</a:t>
            </a:r>
            <a:r>
              <a:rPr lang="en-US" dirty="0" smtClean="0"/>
              <a:t> message to grading server</a:t>
            </a:r>
          </a:p>
          <a:p>
            <a:pPr lvl="1"/>
            <a:r>
              <a:rPr lang="en-US" dirty="0" smtClean="0"/>
              <a:t>Server posts current </a:t>
            </a:r>
            <a:r>
              <a:rPr lang="en-US" dirty="0"/>
              <a:t>scores anonymously and in real time on Web page</a:t>
            </a:r>
          </a:p>
          <a:p>
            <a:r>
              <a:rPr lang="en-US" dirty="0"/>
              <a:t>Goal: Defuse the bomb by defusing all six phases.</a:t>
            </a:r>
          </a:p>
          <a:p>
            <a:pPr lvl="1"/>
            <a:r>
              <a:rPr lang="en-US" dirty="0"/>
              <a:t>For fun, we include an unadvertised seventh </a:t>
            </a:r>
            <a:r>
              <a:rPr lang="en-US" i="1" dirty="0"/>
              <a:t>secret phase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challenge:</a:t>
            </a:r>
            <a:endParaRPr lang="en-US" dirty="0"/>
          </a:p>
          <a:p>
            <a:pPr lvl="1"/>
            <a:r>
              <a:rPr lang="en-US" dirty="0" smtClean="0"/>
              <a:t>Each student </a:t>
            </a:r>
            <a:r>
              <a:rPr lang="en-US" dirty="0"/>
              <a:t>get </a:t>
            </a:r>
            <a:r>
              <a:rPr lang="en-US" dirty="0" smtClean="0"/>
              <a:t>only </a:t>
            </a:r>
            <a:r>
              <a:rPr lang="en-US" dirty="0"/>
              <a:t>binary executable of a</a:t>
            </a:r>
            <a:r>
              <a:rPr lang="en-US" i="1" dirty="0"/>
              <a:t> unique</a:t>
            </a:r>
            <a:r>
              <a:rPr lang="en-US" dirty="0"/>
              <a:t> bomb</a:t>
            </a:r>
          </a:p>
          <a:p>
            <a:pPr lvl="1"/>
            <a:r>
              <a:rPr lang="en-US" dirty="0"/>
              <a:t>To defuse their bomb, students must disassemble and reverse engineer this binary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Computer Systems</a:t>
            </a:r>
          </a:p>
          <a:p>
            <a:pPr lvl="1"/>
            <a:r>
              <a:rPr lang="en-US" dirty="0"/>
              <a:t>Course taught at CMU since Fall, 1998</a:t>
            </a:r>
          </a:p>
          <a:p>
            <a:pPr lvl="1"/>
            <a:r>
              <a:rPr lang="en-US" dirty="0"/>
              <a:t>Some ideas on labs, motivations, …</a:t>
            </a:r>
          </a:p>
          <a:p>
            <a:r>
              <a:rPr lang="en-US" dirty="0"/>
              <a:t>Computer Systems: A Programmer’s Perspective</a:t>
            </a:r>
          </a:p>
          <a:p>
            <a:pPr lvl="1"/>
            <a:r>
              <a:rPr lang="en-US" dirty="0"/>
              <a:t>Our </a:t>
            </a:r>
            <a:r>
              <a:rPr lang="en-US" dirty="0" smtClean="0"/>
              <a:t>textbook, now in its third edition</a:t>
            </a:r>
            <a:endParaRPr lang="en-US" dirty="0"/>
          </a:p>
          <a:p>
            <a:pPr lvl="1"/>
            <a:r>
              <a:rPr lang="en-US" dirty="0"/>
              <a:t>Ways to use the book in different courses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 Bomb Phases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Phases test understanding of different C constructs and how they are compiled to machine code</a:t>
            </a:r>
          </a:p>
          <a:p>
            <a:pPr lvl="1"/>
            <a:r>
              <a:rPr lang="en-US"/>
              <a:t>Phase 1: string comparison</a:t>
            </a:r>
          </a:p>
          <a:p>
            <a:pPr lvl="1"/>
            <a:r>
              <a:rPr lang="en-US"/>
              <a:t>Phase 2: loop</a:t>
            </a:r>
          </a:p>
          <a:p>
            <a:pPr lvl="1"/>
            <a:r>
              <a:rPr lang="en-US"/>
              <a:t>Phase 3: switch statement/jump table</a:t>
            </a:r>
          </a:p>
          <a:p>
            <a:pPr lvl="1"/>
            <a:r>
              <a:rPr lang="en-US"/>
              <a:t>Phase 4: recursive call	</a:t>
            </a:r>
          </a:p>
          <a:p>
            <a:pPr lvl="1"/>
            <a:r>
              <a:rPr lang="en-US"/>
              <a:t>Phase 5: pointers</a:t>
            </a:r>
          </a:p>
          <a:p>
            <a:pPr lvl="1"/>
            <a:r>
              <a:rPr lang="en-US"/>
              <a:t>Phase 6: linked list/pointers/structs</a:t>
            </a:r>
          </a:p>
          <a:p>
            <a:pPr lvl="1"/>
            <a:r>
              <a:rPr lang="en-US"/>
              <a:t>Secret phase: binary search (biggest challenge is figuring out how to reach phase)</a:t>
            </a:r>
          </a:p>
          <a:p>
            <a:r>
              <a:rPr lang="en-US"/>
              <a:t>Phases start out easy and get progressively harder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Let’s defuse a bomb phase!</a:t>
            </a:r>
          </a:p>
        </p:txBody>
      </p:sp>
      <p:sp>
        <p:nvSpPr>
          <p:cNvPr id="114694" name="Rectangle 1030"/>
          <p:cNvSpPr>
            <a:spLocks noChangeArrowheads="1"/>
          </p:cNvSpPr>
          <p:nvPr/>
        </p:nvSpPr>
        <p:spPr bwMode="auto">
          <a:xfrm>
            <a:off x="76200" y="990600"/>
            <a:ext cx="8915400" cy="4616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0000000000400a6c &lt;phase_2&gt;: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</a:rPr>
              <a:t>... # function prologue not 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</a:rPr>
              <a:t>shown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400a72: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mov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rsi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400a75: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callq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4010ba &lt;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read_six_numbers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400a7a: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cmpl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$0x1,(%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400a7e: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je 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400a85 &lt;phase_2+0x19&gt;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400a80: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callq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400f6d &lt;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explode_bomb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400a85: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lea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0x4(%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rbx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400a8a: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lea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0x18(%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rbp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400a8f: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mov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-0x4(%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rbx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eax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400a92: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add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eax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eax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400a94: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cmp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eax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,(%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rbx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400a96: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je 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400a9d &lt;phase_2+0x31&gt;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400a98: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callq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400f6d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&lt;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explode_bomb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400a9d: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add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$0x4,%rbx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400aa1: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cmp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rbx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400aa4: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jne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400a8f &lt;phase_2+0x23&gt;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</a:rPr>
              <a:t> ... # function epilogue not 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</a:rPr>
              <a:t>shown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400aac:       c3                      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retq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</p:txBody>
      </p:sp>
      <p:sp>
        <p:nvSpPr>
          <p:cNvPr id="114705" name="Rectangle 1041"/>
          <p:cNvSpPr>
            <a:spLocks noChangeArrowheads="1"/>
          </p:cNvSpPr>
          <p:nvPr/>
        </p:nvSpPr>
        <p:spPr bwMode="auto">
          <a:xfrm>
            <a:off x="5724128" y="3969060"/>
            <a:ext cx="213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FF0000"/>
                </a:solidFill>
                <a:latin typeface="Courier New" pitchFamily="49" charset="0"/>
              </a:rPr>
              <a:t>#    else explode!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4128" y="3104964"/>
            <a:ext cx="2359025" cy="1884784"/>
            <a:chOff x="5724128" y="3104964"/>
            <a:chExt cx="2359025" cy="1884784"/>
          </a:xfrm>
        </p:grpSpPr>
        <p:sp>
          <p:nvSpPr>
            <p:cNvPr id="114701" name="Rectangle 1037"/>
            <p:cNvSpPr>
              <a:spLocks noChangeArrowheads="1"/>
            </p:cNvSpPr>
            <p:nvPr/>
          </p:nvSpPr>
          <p:spPr bwMode="auto">
            <a:xfrm>
              <a:off x="5724128" y="3104964"/>
              <a:ext cx="215053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LOOP: v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 = </a:t>
              </a:r>
              <a:r>
                <a:rPr lang="en-US" sz="1500" dirty="0" err="1" smtClean="0">
                  <a:solidFill>
                    <a:srgbClr val="FF0000"/>
                  </a:solidFill>
                  <a:latin typeface="Courier New" pitchFamily="49" charset="0"/>
                </a:rPr>
                <a:t>buf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[0]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114708" name="Rectangle 1044"/>
            <p:cNvSpPr>
              <a:spLocks noChangeArrowheads="1"/>
            </p:cNvSpPr>
            <p:nvPr/>
          </p:nvSpPr>
          <p:spPr bwMode="auto">
            <a:xfrm>
              <a:off x="5724128" y="4761148"/>
              <a:ext cx="23590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   then </a:t>
              </a:r>
              <a:r>
                <a:rPr lang="en-US" sz="1500" dirty="0" err="1">
                  <a:solidFill>
                    <a:srgbClr val="FF0000"/>
                  </a:solidFill>
                  <a:latin typeface="Courier New" pitchFamily="49" charset="0"/>
                </a:rPr>
                <a:t>goto</a:t>
              </a: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 LOOP: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24128" y="1664804"/>
            <a:ext cx="2727708" cy="3684984"/>
            <a:chOff x="5724128" y="1664804"/>
            <a:chExt cx="2727708" cy="3684984"/>
          </a:xfrm>
        </p:grpSpPr>
        <p:sp>
          <p:nvSpPr>
            <p:cNvPr id="114698" name="Rectangle 1034"/>
            <p:cNvSpPr>
              <a:spLocks noChangeArrowheads="1"/>
            </p:cNvSpPr>
            <p:nvPr/>
          </p:nvSpPr>
          <p:spPr bwMode="auto">
            <a:xfrm>
              <a:off x="5724128" y="1664804"/>
              <a:ext cx="27277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err="1">
                  <a:solidFill>
                    <a:srgbClr val="FF0000"/>
                  </a:solidFill>
                  <a:latin typeface="Courier New" pitchFamily="49" charset="0"/>
                </a:rPr>
                <a:t>rd</a:t>
              </a: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 6 </a:t>
              </a:r>
              <a:r>
                <a:rPr lang="en-US" sz="1500" dirty="0" err="1">
                  <a:solidFill>
                    <a:srgbClr val="FF0000"/>
                  </a:solidFill>
                  <a:latin typeface="Courier New" pitchFamily="49" charset="0"/>
                </a:rPr>
                <a:t>ints</a:t>
              </a: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into buffer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114704" name="Rectangle 1040"/>
            <p:cNvSpPr>
              <a:spLocks noChangeArrowheads="1"/>
            </p:cNvSpPr>
            <p:nvPr/>
          </p:nvSpPr>
          <p:spPr bwMode="auto">
            <a:xfrm>
              <a:off x="5724128" y="3753036"/>
              <a:ext cx="21304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   then </a:t>
              </a:r>
              <a:r>
                <a:rPr lang="en-US" sz="1500" dirty="0" err="1">
                  <a:solidFill>
                    <a:srgbClr val="FF0000"/>
                  </a:solidFill>
                  <a:latin typeface="Courier New" pitchFamily="49" charset="0"/>
                </a:rPr>
                <a:t>goto</a:t>
              </a: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 OK:</a:t>
              </a:r>
            </a:p>
          </p:txBody>
        </p:sp>
        <p:sp>
          <p:nvSpPr>
            <p:cNvPr id="114709" name="Rectangle 1045"/>
            <p:cNvSpPr>
              <a:spLocks noChangeArrowheads="1"/>
            </p:cNvSpPr>
            <p:nvPr/>
          </p:nvSpPr>
          <p:spPr bwMode="auto">
            <a:xfrm>
              <a:off x="5724128" y="5121188"/>
              <a:ext cx="11017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YIPPEE!</a:t>
              </a:r>
            </a:p>
          </p:txBody>
        </p:sp>
        <p:sp>
          <p:nvSpPr>
            <p:cNvPr id="21" name="Rectangle 1034"/>
            <p:cNvSpPr>
              <a:spLocks noChangeArrowheads="1"/>
            </p:cNvSpPr>
            <p:nvPr/>
          </p:nvSpPr>
          <p:spPr bwMode="auto">
            <a:xfrm>
              <a:off x="5724128" y="2564904"/>
              <a:ext cx="157335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p = &amp;</a:t>
              </a:r>
              <a:r>
                <a:rPr lang="en-US" sz="1500" dirty="0" err="1" smtClean="0">
                  <a:solidFill>
                    <a:srgbClr val="FF0000"/>
                  </a:solidFill>
                  <a:latin typeface="Courier New" pitchFamily="49" charset="0"/>
                </a:rPr>
                <a:t>buf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[1]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2" name="Rectangle 1037"/>
            <p:cNvSpPr>
              <a:spLocks noChangeArrowheads="1"/>
            </p:cNvSpPr>
            <p:nvPr/>
          </p:nvSpPr>
          <p:spPr bwMode="auto">
            <a:xfrm>
              <a:off x="5724128" y="3320988"/>
              <a:ext cx="111161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v = 2*v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3" name="Rectangle 1037"/>
            <p:cNvSpPr>
              <a:spLocks noChangeArrowheads="1"/>
            </p:cNvSpPr>
            <p:nvPr/>
          </p:nvSpPr>
          <p:spPr bwMode="auto">
            <a:xfrm>
              <a:off x="5724128" y="3537012"/>
              <a:ext cx="145792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if v == *p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4" name="Rectangle 1037"/>
            <p:cNvSpPr>
              <a:spLocks noChangeArrowheads="1"/>
            </p:cNvSpPr>
            <p:nvPr/>
          </p:nvSpPr>
          <p:spPr bwMode="auto">
            <a:xfrm>
              <a:off x="5724128" y="4221088"/>
              <a:ext cx="111161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OK: p++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5" name="Rectangle 1034"/>
            <p:cNvSpPr>
              <a:spLocks noChangeArrowheads="1"/>
            </p:cNvSpPr>
            <p:nvPr/>
          </p:nvSpPr>
          <p:spPr bwMode="auto">
            <a:xfrm>
              <a:off x="5724128" y="2852936"/>
              <a:ext cx="19196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pend = &amp;</a:t>
              </a:r>
              <a:r>
                <a:rPr lang="en-US" sz="1500" dirty="0" err="1" smtClean="0">
                  <a:solidFill>
                    <a:srgbClr val="FF0000"/>
                  </a:solidFill>
                  <a:latin typeface="Courier New" pitchFamily="49" charset="0"/>
                </a:rPr>
                <a:t>buf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[6]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6" name="Rectangle 1034"/>
            <p:cNvSpPr>
              <a:spLocks noChangeArrowheads="1"/>
            </p:cNvSpPr>
            <p:nvPr/>
          </p:nvSpPr>
          <p:spPr bwMode="auto">
            <a:xfrm>
              <a:off x="5724128" y="4473116"/>
              <a:ext cx="168879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if p != pend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311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Beauty of the Bomb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 Student</a:t>
            </a:r>
          </a:p>
          <a:p>
            <a:pPr lvl="1"/>
            <a:r>
              <a:rPr lang="en-US"/>
              <a:t>Get a deep understanding of machine code in the context of a fun game</a:t>
            </a:r>
          </a:p>
          <a:p>
            <a:pPr lvl="1"/>
            <a:r>
              <a:rPr lang="en-US"/>
              <a:t>Learn about machine code in the context they will encounter in their professional lives</a:t>
            </a:r>
          </a:p>
          <a:p>
            <a:pPr lvl="2"/>
            <a:r>
              <a:rPr lang="en-US"/>
              <a:t>Working with compiler-generated code</a:t>
            </a:r>
          </a:p>
          <a:p>
            <a:pPr lvl="1"/>
            <a:r>
              <a:rPr lang="en-US"/>
              <a:t>Learn concepts and tools of debugging</a:t>
            </a:r>
          </a:p>
          <a:p>
            <a:pPr lvl="2"/>
            <a:r>
              <a:rPr lang="en-US"/>
              <a:t>Forward vs backward debugging</a:t>
            </a:r>
          </a:p>
          <a:p>
            <a:pPr lvl="2"/>
            <a:r>
              <a:rPr lang="en-US"/>
              <a:t>Students </a:t>
            </a:r>
            <a:r>
              <a:rPr lang="en-US" i="1"/>
              <a:t>must</a:t>
            </a:r>
            <a:r>
              <a:rPr lang="en-US"/>
              <a:t> learn to use a debugger to defuse a bomb</a:t>
            </a:r>
          </a:p>
          <a:p>
            <a:r>
              <a:rPr lang="en-US"/>
              <a:t>For the Instructor</a:t>
            </a:r>
          </a:p>
          <a:p>
            <a:pPr lvl="1"/>
            <a:r>
              <a:rPr lang="en-US"/>
              <a:t>Self-grading</a:t>
            </a:r>
          </a:p>
          <a:p>
            <a:pPr lvl="1"/>
            <a:r>
              <a:rPr lang="en-US"/>
              <a:t>Scales to different ability levels</a:t>
            </a:r>
          </a:p>
          <a:p>
            <a:pPr lvl="1"/>
            <a:r>
              <a:rPr lang="en-US"/>
              <a:t>Easy to generate variants and to port to other machines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Lab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276600"/>
            <a:ext cx="8307387" cy="3168650"/>
          </a:xfrm>
        </p:spPr>
        <p:txBody>
          <a:bodyPr/>
          <a:lstStyle/>
          <a:p>
            <a:r>
              <a:rPr lang="en-US" dirty="0"/>
              <a:t>Task</a:t>
            </a:r>
          </a:p>
          <a:p>
            <a:pPr lvl="1"/>
            <a:r>
              <a:rPr lang="en-US" dirty="0"/>
              <a:t>Each student assigned “cookie”</a:t>
            </a:r>
          </a:p>
          <a:p>
            <a:pPr lvl="2"/>
            <a:r>
              <a:rPr lang="en-US" dirty="0"/>
              <a:t>Randomly generated 8-digit hex string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/>
              <a:t>string that will cause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/>
              <a:t> to </a:t>
            </a:r>
            <a:r>
              <a:rPr lang="en-US" dirty="0" smtClean="0"/>
              <a:t>call function </a:t>
            </a:r>
            <a:r>
              <a:rPr lang="en-US" dirty="0" smtClean="0">
                <a:latin typeface="Courier New"/>
                <a:cs typeface="Courier New"/>
              </a:rPr>
              <a:t>touch2</a:t>
            </a:r>
            <a:r>
              <a:rPr lang="en-US" dirty="0" smtClean="0"/>
              <a:t> with cookie as argument</a:t>
            </a:r>
            <a:endParaRPr lang="en-US" dirty="0"/>
          </a:p>
          <a:p>
            <a:pPr lvl="2"/>
            <a:r>
              <a:rPr lang="en-US" dirty="0"/>
              <a:t>Instead of </a:t>
            </a:r>
            <a:r>
              <a:rPr lang="en-US" dirty="0">
                <a:latin typeface="Courier New" pitchFamily="49" charset="0"/>
              </a:rPr>
              <a:t>1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447800" y="1143000"/>
            <a:ext cx="6400800" cy="1931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  char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 smtClean="0"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  /* Read line of text and store in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 */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  gets(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); 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  return 1;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Buffer Code</a:t>
            </a:r>
          </a:p>
        </p:txBody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5157936"/>
            <a:ext cx="8255000" cy="1295400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 dirty="0"/>
              <a:t>Calling function </a:t>
            </a:r>
            <a:r>
              <a:rPr lang="en-US" sz="1800" dirty="0">
                <a:latin typeface="Courier New" pitchFamily="49" charset="0"/>
              </a:rPr>
              <a:t>gets(p)</a:t>
            </a:r>
            <a:r>
              <a:rPr lang="en-US" sz="1800" dirty="0"/>
              <a:t> reads characters up to ‘</a:t>
            </a:r>
            <a:r>
              <a:rPr lang="en-US" sz="1800" dirty="0">
                <a:latin typeface="Courier New" pitchFamily="49" charset="0"/>
              </a:rPr>
              <a:t>\n</a:t>
            </a:r>
            <a:r>
              <a:rPr lang="en-US" sz="1800" dirty="0"/>
              <a:t>’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 dirty="0"/>
              <a:t>Stores string + terminating null as bytes starting at </a:t>
            </a:r>
            <a:r>
              <a:rPr lang="en-US" sz="1800" dirty="0">
                <a:latin typeface="Courier New" pitchFamily="49" charset="0"/>
              </a:rPr>
              <a:t>p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 dirty="0"/>
              <a:t>Assumes enough bytes allocated to hold entire string</a:t>
            </a:r>
          </a:p>
        </p:txBody>
      </p:sp>
      <p:sp>
        <p:nvSpPr>
          <p:cNvPr id="145412" name="Rectangle 1028"/>
          <p:cNvSpPr>
            <a:spLocks noChangeArrowheads="1"/>
          </p:cNvSpPr>
          <p:nvPr/>
        </p:nvSpPr>
        <p:spPr bwMode="auto">
          <a:xfrm>
            <a:off x="1371600" y="2963863"/>
            <a:ext cx="2438400" cy="14747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char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 smtClean="0"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gets(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145413" name="Rectangle 1029"/>
          <p:cNvSpPr>
            <a:spLocks noChangeArrowheads="1"/>
          </p:cNvSpPr>
          <p:nvPr/>
        </p:nvSpPr>
        <p:spPr bwMode="auto">
          <a:xfrm>
            <a:off x="1371600" y="1519238"/>
            <a:ext cx="3200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test(){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int v = getbuf();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...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5420" name="Text Box 1036"/>
          <p:cNvSpPr txBox="1">
            <a:spLocks noChangeArrowheads="1"/>
          </p:cNvSpPr>
          <p:nvPr/>
        </p:nvSpPr>
        <p:spPr bwMode="auto">
          <a:xfrm>
            <a:off x="-50800" y="1957388"/>
            <a:ext cx="10604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Return</a:t>
            </a:r>
          </a:p>
          <a:p>
            <a:pPr>
              <a:lnSpc>
                <a:spcPct val="100000"/>
              </a:lnSpc>
            </a:pPr>
            <a:r>
              <a:rPr lang="en-US"/>
              <a:t>address</a:t>
            </a:r>
          </a:p>
        </p:txBody>
      </p:sp>
      <p:sp>
        <p:nvSpPr>
          <p:cNvPr id="145421" name="Line 1037"/>
          <p:cNvSpPr>
            <a:spLocks noChangeShapeType="1"/>
          </p:cNvSpPr>
          <p:nvPr/>
        </p:nvSpPr>
        <p:spPr bwMode="auto">
          <a:xfrm>
            <a:off x="1066800" y="22780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71" name="Text Box 1087"/>
          <p:cNvSpPr txBox="1">
            <a:spLocks noChangeArrowheads="1"/>
          </p:cNvSpPr>
          <p:nvPr/>
        </p:nvSpPr>
        <p:spPr bwMode="auto">
          <a:xfrm>
            <a:off x="5064125" y="914400"/>
            <a:ext cx="267493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Stack when </a:t>
            </a:r>
            <a:r>
              <a:rPr lang="en-US">
                <a:latin typeface="Courier New" pitchFamily="49" charset="0"/>
              </a:rPr>
              <a:t>gets</a:t>
            </a:r>
            <a:r>
              <a:rPr lang="en-US"/>
              <a:t> called</a:t>
            </a:r>
          </a:p>
        </p:txBody>
      </p:sp>
      <p:grpSp>
        <p:nvGrpSpPr>
          <p:cNvPr id="145474" name="Group 1090"/>
          <p:cNvGrpSpPr>
            <a:grpSpLocks/>
          </p:cNvGrpSpPr>
          <p:nvPr/>
        </p:nvGrpSpPr>
        <p:grpSpPr bwMode="auto">
          <a:xfrm>
            <a:off x="4191384" y="3052763"/>
            <a:ext cx="1108075" cy="1219200"/>
            <a:chOff x="2776" y="2208"/>
            <a:chExt cx="698" cy="768"/>
          </a:xfrm>
        </p:grpSpPr>
        <p:sp>
          <p:nvSpPr>
            <p:cNvPr id="145472" name="Line 1088"/>
            <p:cNvSpPr>
              <a:spLocks noChangeShapeType="1"/>
            </p:cNvSpPr>
            <p:nvPr/>
          </p:nvSpPr>
          <p:spPr bwMode="auto">
            <a:xfrm flipV="1">
              <a:off x="3120" y="220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5473" name="Rectangle 1089"/>
            <p:cNvSpPr>
              <a:spLocks noChangeArrowheads="1"/>
            </p:cNvSpPr>
            <p:nvPr/>
          </p:nvSpPr>
          <p:spPr bwMode="auto">
            <a:xfrm>
              <a:off x="2776" y="2462"/>
              <a:ext cx="698" cy="33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/>
                <a:t>Increasing</a:t>
              </a:r>
            </a:p>
            <a:p>
              <a:r>
                <a:rPr lang="en-US" sz="1600"/>
                <a:t>addresses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57630" y="1304764"/>
            <a:ext cx="3570854" cy="3654425"/>
            <a:chOff x="533400" y="1360487"/>
            <a:chExt cx="3570854" cy="3654425"/>
          </a:xfrm>
        </p:grpSpPr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</a:t>
              </a:r>
              <a:r>
                <a:rPr lang="en-US" sz="1800" b="0" dirty="0" smtClean="0">
                  <a:latin typeface="Calibri" pitchFamily="34" charset="0"/>
                  <a:cs typeface="+mn-cs"/>
                </a:rPr>
                <a:t>Address</a:t>
              </a:r>
            </a:p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  <a:cs typeface="+mn-cs"/>
                </a:rPr>
                <a:t>(8 bytes)</a:t>
              </a:r>
              <a:endParaRPr lang="en-US" sz="1800" b="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2952750" y="4814816"/>
              <a:ext cx="450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3365500" y="4641778"/>
              <a:ext cx="738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533400" y="1360487"/>
              <a:ext cx="179705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Stack Frame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for </a:t>
              </a:r>
              <a:r>
                <a:rPr lang="en-US" sz="1800" dirty="0" smtClean="0">
                  <a:latin typeface="Courier New" pitchFamily="49" charset="0"/>
                  <a:cs typeface="+mn-cs"/>
                </a:rPr>
                <a:t>test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[3]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Courier New" pitchFamily="49" charset="0"/>
                  <a:cs typeface="+mn-cs"/>
                </a:rPr>
                <a:t>[2]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Courier New" pitchFamily="49" charset="0"/>
                  <a:cs typeface="+mn-cs"/>
                </a:rPr>
                <a:t>[1]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Courier New" pitchFamily="49" charset="0"/>
                  <a:cs typeface="+mn-cs"/>
                </a:rPr>
                <a:t>[0]</a:t>
              </a: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2330450" y="4648200"/>
              <a:ext cx="593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Courier New" pitchFamily="49" charset="0"/>
                </a:rPr>
                <a:t>buf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 dirty="0"/>
              <a:t>Exploit </a:t>
            </a:r>
            <a:r>
              <a:rPr lang="en-US" dirty="0" smtClean="0"/>
              <a:t>String Example</a:t>
            </a: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32956"/>
            <a:ext cx="4724400" cy="2910644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 dirty="0" smtClean="0"/>
              <a:t>Sets </a:t>
            </a:r>
            <a:r>
              <a:rPr lang="en-US" sz="1800" dirty="0" smtClean="0">
                <a:latin typeface="Courier New" pitchFamily="49" charset="0"/>
              </a:rPr>
              <a:t>0x59b997fa</a:t>
            </a:r>
            <a:r>
              <a:rPr lang="en-US" sz="1800" dirty="0" smtClean="0"/>
              <a:t> </a:t>
            </a:r>
            <a:r>
              <a:rPr lang="en-US" sz="1800" dirty="0"/>
              <a:t>as </a:t>
            </a:r>
            <a:r>
              <a:rPr lang="en-US" sz="1800" dirty="0" smtClean="0"/>
              <a:t>function argument</a:t>
            </a:r>
            <a:endParaRPr lang="en-US" sz="1800" dirty="0"/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 dirty="0" smtClean="0"/>
              <a:t>Invokes function </a:t>
            </a:r>
            <a:r>
              <a:rPr lang="en-US" sz="1800" dirty="0" smtClean="0">
                <a:latin typeface="Courier New"/>
                <a:cs typeface="Courier New"/>
              </a:rPr>
              <a:t>touch2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647564" y="4041068"/>
            <a:ext cx="3623320" cy="2244204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 smtClean="0">
                <a:latin typeface="Courier New" pitchFamily="49" charset="0"/>
              </a:rPr>
              <a:t>/</a:t>
            </a:r>
            <a:r>
              <a:rPr lang="en-US" sz="1400" dirty="0">
                <a:latin typeface="Courier New" pitchFamily="49" charset="0"/>
              </a:rPr>
              <a:t>* Byte code for shell code </a:t>
            </a:r>
            <a:endParaRPr lang="en-US" sz="14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movq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$</a:t>
            </a:r>
            <a:r>
              <a:rPr lang="en-US" sz="1400" dirty="0" smtClean="0">
                <a:latin typeface="Courier New" pitchFamily="49" charset="0"/>
              </a:rPr>
              <a:t>0x59b997fa,</a:t>
            </a:r>
            <a:r>
              <a:rPr lang="en-US" sz="1400" dirty="0">
                <a:latin typeface="Courier New" pitchFamily="49" charset="0"/>
              </a:rPr>
              <a:t>%rdi; </a:t>
            </a:r>
            <a:r>
              <a:rPr lang="en-US" sz="1400" dirty="0" smtClean="0">
                <a:latin typeface="Courier New" pitchFamily="49" charset="0"/>
              </a:rPr>
              <a:t>ret </a:t>
            </a:r>
            <a:r>
              <a:rPr lang="en-US" sz="1400" dirty="0">
                <a:latin typeface="Courier New" pitchFamily="49" charset="0"/>
              </a:rPr>
              <a:t>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48 c7 c7 </a:t>
            </a:r>
            <a:r>
              <a:rPr lang="en-US" sz="1400" dirty="0" err="1">
                <a:latin typeface="Courier New" pitchFamily="49" charset="0"/>
              </a:rPr>
              <a:t>fa</a:t>
            </a:r>
            <a:r>
              <a:rPr lang="en-US" sz="1400" dirty="0">
                <a:latin typeface="Courier New" pitchFamily="49" charset="0"/>
              </a:rPr>
              <a:t> 97 b9 59 c3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/* Pad with </a:t>
            </a:r>
            <a:r>
              <a:rPr lang="en-US" sz="1400" dirty="0" smtClean="0">
                <a:latin typeface="Courier New" pitchFamily="49" charset="0"/>
              </a:rPr>
              <a:t>16 </a:t>
            </a:r>
            <a:r>
              <a:rPr lang="en-US" sz="1400" dirty="0">
                <a:latin typeface="Courier New" pitchFamily="49" charset="0"/>
              </a:rPr>
              <a:t>bytes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00 00 00 00 00 00 00 00 </a:t>
            </a:r>
            <a:endParaRPr lang="en-US" sz="14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 smtClean="0">
                <a:latin typeface="Courier New" pitchFamily="49" charset="0"/>
              </a:rPr>
              <a:t>00 </a:t>
            </a:r>
            <a:r>
              <a:rPr lang="en-US" sz="1400" dirty="0">
                <a:latin typeface="Courier New" pitchFamily="49" charset="0"/>
              </a:rPr>
              <a:t>00 00 </a:t>
            </a:r>
            <a:r>
              <a:rPr lang="en-US" sz="1400" dirty="0" smtClean="0">
                <a:latin typeface="Courier New" pitchFamily="49" charset="0"/>
              </a:rPr>
              <a:t>00 </a:t>
            </a:r>
            <a:r>
              <a:rPr lang="en-US" sz="1400" dirty="0">
                <a:latin typeface="Courier New" pitchFamily="49" charset="0"/>
              </a:rPr>
              <a:t>00 00 00 </a:t>
            </a:r>
            <a:r>
              <a:rPr lang="en-US" sz="1400" dirty="0" smtClean="0">
                <a:latin typeface="Courier New" pitchFamily="49" charset="0"/>
              </a:rPr>
              <a:t>00 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/* Address of </a:t>
            </a:r>
            <a:r>
              <a:rPr lang="en-US" sz="1400" dirty="0" err="1">
                <a:latin typeface="Courier New" pitchFamily="49" charset="0"/>
              </a:rPr>
              <a:t>shellcode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78 dc 61 55 00 00 00 00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/* Address of touch2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0c 18 40 00 00 00 00 00 </a:t>
            </a:r>
          </a:p>
        </p:txBody>
      </p:sp>
      <p:sp>
        <p:nvSpPr>
          <p:cNvPr id="151602" name="Rectangle 50"/>
          <p:cNvSpPr>
            <a:spLocks noChangeArrowheads="1"/>
          </p:cNvSpPr>
          <p:nvPr/>
        </p:nvSpPr>
        <p:spPr bwMode="auto">
          <a:xfrm>
            <a:off x="1219200" y="1219200"/>
            <a:ext cx="2438400" cy="14747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getbuf()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char buf[12];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gets(buf);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44008" y="260648"/>
            <a:ext cx="4558486" cy="4203700"/>
            <a:chOff x="4021138" y="1154113"/>
            <a:chExt cx="4558486" cy="4203700"/>
          </a:xfrm>
        </p:grpSpPr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7301322" y="1910439"/>
              <a:ext cx="1278302" cy="59554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 smtClean="0">
                  <a:latin typeface="Courier New" pitchFamily="49" charset="0"/>
                </a:rPr>
                <a:t>test</a:t>
              </a:r>
              <a:endParaRPr lang="en-US" b="0" dirty="0">
                <a:latin typeface="Courier New" pitchFamily="49" charset="0"/>
              </a:endParaRPr>
            </a:p>
            <a:p>
              <a:pPr eaLnBrk="0" hangingPunct="0"/>
              <a:r>
                <a:rPr lang="en-US" sz="1800" b="0" dirty="0" smtClean="0">
                  <a:latin typeface="Calibri" pitchFamily="34" charset="0"/>
                </a:rPr>
                <a:t>stack </a:t>
              </a:r>
              <a:r>
                <a:rPr lang="en-US" sz="1800" b="0" dirty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7258153" y="3984507"/>
              <a:ext cx="1278302" cy="59554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 err="1" smtClean="0">
                  <a:latin typeface="Courier New" pitchFamily="49" charset="0"/>
                </a:rPr>
                <a:t>getbuf</a:t>
              </a:r>
              <a:endParaRPr lang="en-US" dirty="0" smtClean="0">
                <a:latin typeface="Courier New" pitchFamily="49" charset="0"/>
              </a:endParaRPr>
            </a:p>
            <a:p>
              <a:pPr eaLnBrk="0" hangingPunct="0"/>
              <a:r>
                <a:rPr lang="en-US" sz="1800" b="0" dirty="0" smtClean="0">
                  <a:latin typeface="Calibri" pitchFamily="34" charset="0"/>
                </a:rPr>
                <a:t>stack </a:t>
              </a:r>
              <a:r>
                <a:rPr lang="en-US" sz="1800" b="0" dirty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54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55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56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57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Teach This Stuff?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Systems Concepts</a:t>
            </a:r>
          </a:p>
          <a:p>
            <a:pPr lvl="1"/>
            <a:r>
              <a:rPr lang="en-US" dirty="0"/>
              <a:t>Stack discipline and stack organization</a:t>
            </a:r>
          </a:p>
          <a:p>
            <a:pPr lvl="1"/>
            <a:r>
              <a:rPr lang="en-US" dirty="0"/>
              <a:t>Instructions are byte sequences</a:t>
            </a:r>
          </a:p>
          <a:p>
            <a:pPr lvl="1"/>
            <a:r>
              <a:rPr lang="en-US" dirty="0"/>
              <a:t>Making use of tools</a:t>
            </a:r>
          </a:p>
          <a:p>
            <a:pPr lvl="2"/>
            <a:r>
              <a:rPr lang="en-US" dirty="0"/>
              <a:t>Debuggers, assemblers, </a:t>
            </a:r>
            <a:r>
              <a:rPr lang="en-US" dirty="0" err="1"/>
              <a:t>disassemblers</a:t>
            </a:r>
            <a:endParaRPr lang="en-US" dirty="0"/>
          </a:p>
          <a:p>
            <a:r>
              <a:rPr lang="en-US" dirty="0"/>
              <a:t>Computer Security</a:t>
            </a:r>
          </a:p>
          <a:p>
            <a:pPr lvl="1"/>
            <a:r>
              <a:rPr lang="en-US" dirty="0"/>
              <a:t>What makes code vulnerable to buffer overflows</a:t>
            </a:r>
          </a:p>
          <a:p>
            <a:pPr lvl="1"/>
            <a:r>
              <a:rPr lang="en-US" dirty="0" smtClean="0"/>
              <a:t>Common </a:t>
            </a:r>
            <a:r>
              <a:rPr lang="en-US" dirty="0"/>
              <a:t>vulnerability in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CMU student teams consistently win international Capture the Flag Competitions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5936" y="5589240"/>
            <a:ext cx="1156666" cy="821197"/>
          </a:xfrm>
          <a:prstGeom prst="rect">
            <a:avLst/>
          </a:prstGeom>
          <a:solidFill>
            <a:srgbClr val="FFCC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ICS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179512" y="224644"/>
            <a:ext cx="8716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2pPr>
            <a:lvl3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3pPr>
            <a:lvl4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4pPr>
            <a:lvl5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5pPr>
            <a:lvl6pPr marL="4572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6pPr>
            <a:lvl7pPr marL="9144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7pPr>
            <a:lvl8pPr marL="13716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8pPr>
            <a:lvl9pPr marL="18288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9pPr>
          </a:lstStyle>
          <a:p>
            <a:r>
              <a:rPr lang="en-US" dirty="0" smtClean="0"/>
              <a:t>CMU Courses that Build on ICS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34231" y="1245755"/>
            <a:ext cx="4176464" cy="4032448"/>
            <a:chOff x="683568" y="872717"/>
            <a:chExt cx="4176464" cy="4032448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683568" y="872717"/>
              <a:ext cx="4176464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CS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213738" y="980728"/>
              <a:ext cx="1156666" cy="3737521"/>
              <a:chOff x="2371218" y="980728"/>
              <a:chExt cx="1156666" cy="3737521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2371218" y="3897052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Operating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Systems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71218" y="2924944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Networks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371218" y="1952836"/>
                <a:ext cx="1120662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Dist.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371218" y="980728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Parallel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 smtClean="0"/>
                  <a:t>Prog</a:t>
                </a:r>
                <a:r>
                  <a:rPr lang="en-US" dirty="0" smtClean="0"/>
                  <a:t>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7584" y="1952836"/>
              <a:ext cx="1156666" cy="2765413"/>
              <a:chOff x="917594" y="1952836"/>
              <a:chExt cx="1156666" cy="2765413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917594" y="3897052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Software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 smtClean="0"/>
                  <a:t>Engin</a:t>
                </a:r>
                <a:r>
                  <a:rPr lang="en-US" dirty="0" smtClean="0"/>
                  <a:t>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917594" y="2924944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Secure</a:t>
                </a:r>
                <a:endParaRPr lang="en-US" dirty="0"/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Coding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917594" y="1952836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Compilers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599892" y="2924944"/>
              <a:ext cx="1156666" cy="1793305"/>
              <a:chOff x="3815916" y="2924944"/>
              <a:chExt cx="1156666" cy="1793305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3815916" y="3897052"/>
                <a:ext cx="1156666" cy="8211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Databases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815916" y="2924944"/>
                <a:ext cx="1156666" cy="8211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Storage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608004" y="1209750"/>
            <a:ext cx="1404156" cy="4032448"/>
            <a:chOff x="4932040" y="836712"/>
            <a:chExt cx="1404156" cy="4032448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4932040" y="836712"/>
              <a:ext cx="1404156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Robotics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076056" y="1952836"/>
              <a:ext cx="1156666" cy="2765413"/>
              <a:chOff x="5143526" y="1952836"/>
              <a:chExt cx="1156666" cy="2765413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5143526" y="3897052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Computer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Graphic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143526" y="2924944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Photo.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143526" y="1952836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Cog.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Robotics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6330913" y="1173745"/>
            <a:ext cx="2736304" cy="4032448"/>
            <a:chOff x="6480212" y="800707"/>
            <a:chExt cx="2736304" cy="4032448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6480212" y="800707"/>
              <a:ext cx="2736304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ECE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565684" y="1952836"/>
              <a:ext cx="1156666" cy="2765413"/>
              <a:chOff x="6471136" y="1952836"/>
              <a:chExt cx="1156666" cy="2765413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6471136" y="3897052"/>
                <a:ext cx="1156666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Embedded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471136" y="2924944"/>
                <a:ext cx="1156666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Real-Time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471136" y="1952836"/>
                <a:ext cx="1120662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Embedded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Control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7951838" y="3897052"/>
              <a:ext cx="1156666" cy="8211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Computer</a:t>
              </a: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Arch.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5711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Fostering “Friendly Competition”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Desire</a:t>
            </a:r>
          </a:p>
          <a:p>
            <a:pPr lvl="1"/>
            <a:r>
              <a:rPr lang="en-US" dirty="0"/>
              <a:t>Challenge the best without </a:t>
            </a:r>
            <a:r>
              <a:rPr lang="en-US" dirty="0" smtClean="0"/>
              <a:t>frustrating </a:t>
            </a:r>
            <a:r>
              <a:rPr lang="en-US" dirty="0"/>
              <a:t>everyone else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Web-based submission of solutions</a:t>
            </a:r>
          </a:p>
          <a:p>
            <a:pPr lvl="1"/>
            <a:r>
              <a:rPr lang="en-US" dirty="0"/>
              <a:t>Server checks for correctness and computes performance score</a:t>
            </a:r>
          </a:p>
          <a:p>
            <a:pPr lvl="2"/>
            <a:r>
              <a:rPr lang="en-US" dirty="0"/>
              <a:t>How many stages passed, program throughput, …</a:t>
            </a:r>
          </a:p>
          <a:p>
            <a:pPr lvl="1"/>
            <a:r>
              <a:rPr lang="en-US" dirty="0"/>
              <a:t>Keep updated results on web page</a:t>
            </a:r>
          </a:p>
          <a:p>
            <a:pPr lvl="2"/>
            <a:r>
              <a:rPr lang="en-US" dirty="0"/>
              <a:t>Students choose own </a:t>
            </a:r>
            <a:r>
              <a:rPr lang="en-US" i="1" dirty="0"/>
              <a:t>nom de guerre</a:t>
            </a:r>
          </a:p>
          <a:p>
            <a:r>
              <a:rPr lang="en-US" dirty="0"/>
              <a:t>Relationship to Grading</a:t>
            </a:r>
          </a:p>
          <a:p>
            <a:pPr lvl="1"/>
            <a:r>
              <a:rPr lang="en-US" dirty="0"/>
              <a:t>Students get full credit once they reach set threshold</a:t>
            </a:r>
          </a:p>
          <a:p>
            <a:pPr lvl="1"/>
            <a:r>
              <a:rPr lang="en-US" dirty="0"/>
              <a:t>Push beyond this just for own glory/excitement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4059175" cy="781050"/>
          </a:xfrm>
        </p:spPr>
        <p:txBody>
          <a:bodyPr/>
          <a:lstStyle/>
          <a:p>
            <a:r>
              <a:rPr lang="en-US" dirty="0"/>
              <a:t>Shameless </a:t>
            </a:r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4191000" cy="4724400"/>
          </a:xfrm>
        </p:spPr>
        <p:txBody>
          <a:bodyPr/>
          <a:lstStyle/>
          <a:p>
            <a:pPr marL="406400" lvl="1" indent="-228600"/>
            <a:r>
              <a:rPr lang="en-US" dirty="0">
                <a:latin typeface="Courier New" pitchFamily="49" charset="0"/>
              </a:rPr>
              <a:t>http://csapp.cs.cmu.edu</a:t>
            </a:r>
          </a:p>
          <a:p>
            <a:pPr marL="406400" lvl="1" indent="-228600"/>
            <a:r>
              <a:rPr lang="en-US" dirty="0" smtClean="0"/>
              <a:t>Third edition published 2015</a:t>
            </a:r>
            <a:endParaRPr lang="en-US" dirty="0"/>
          </a:p>
          <a:p>
            <a:pPr marL="406400" lvl="1" indent="-228600"/>
            <a:r>
              <a:rPr lang="en-US" dirty="0"/>
              <a:t>In use </a:t>
            </a:r>
            <a:r>
              <a:rPr lang="en-US" dirty="0" smtClean="0"/>
              <a:t>at 289 institutions worldwide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96" y="332656"/>
            <a:ext cx="4381893" cy="56338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1676400"/>
          </a:xfrm>
        </p:spPr>
        <p:txBody>
          <a:bodyPr/>
          <a:lstStyle/>
          <a:p>
            <a:r>
              <a:rPr lang="en-US" dirty="0"/>
              <a:t>1995-1997: REB/DROH teaching computer architecture course at CMU.</a:t>
            </a:r>
          </a:p>
          <a:p>
            <a:pPr lvl="1"/>
            <a:r>
              <a:rPr lang="en-US" dirty="0"/>
              <a:t>Good material, dedicated teachers, but students hate it</a:t>
            </a:r>
          </a:p>
          <a:p>
            <a:pPr lvl="1"/>
            <a:r>
              <a:rPr lang="en-US" dirty="0"/>
              <a:t>Don’t see how it will </a:t>
            </a:r>
            <a:r>
              <a:rPr lang="en-US"/>
              <a:t>affect </a:t>
            </a:r>
            <a:r>
              <a:rPr lang="en-US" smtClean="0"/>
              <a:t>their </a:t>
            </a:r>
            <a:r>
              <a:rPr lang="en-US"/>
              <a:t>lives as programmers</a:t>
            </a:r>
          </a:p>
        </p:txBody>
      </p:sp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543425" cy="31718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Coverage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Used by ICS at CMU</a:t>
            </a:r>
          </a:p>
          <a:p>
            <a:pPr lvl="1"/>
            <a:r>
              <a:rPr lang="en-US" dirty="0"/>
              <a:t>Pulls together material previously covered by multiple textbooks, system programming references, and man pages</a:t>
            </a:r>
          </a:p>
          <a:p>
            <a:r>
              <a:rPr lang="en-US" dirty="0"/>
              <a:t>Greater Depth on Some Topics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linking</a:t>
            </a:r>
          </a:p>
          <a:p>
            <a:pPr lvl="1"/>
            <a:r>
              <a:rPr lang="en-US" dirty="0" smtClean="0"/>
              <a:t>I/O multiplexing</a:t>
            </a:r>
            <a:endParaRPr lang="en-US" dirty="0"/>
          </a:p>
          <a:p>
            <a:r>
              <a:rPr lang="en-US" dirty="0"/>
              <a:t>Additional Topic</a:t>
            </a:r>
          </a:p>
          <a:p>
            <a:pPr lvl="1"/>
            <a:r>
              <a:rPr lang="en-US" dirty="0"/>
              <a:t>Computer Architecture</a:t>
            </a:r>
          </a:p>
          <a:p>
            <a:pPr lvl="1"/>
            <a:r>
              <a:rPr lang="en-US" dirty="0"/>
              <a:t>Added to cover all topics in “Computer Organization” course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891087" cy="5224462"/>
          </a:xfrm>
        </p:spPr>
        <p:txBody>
          <a:bodyPr/>
          <a:lstStyle/>
          <a:p>
            <a:r>
              <a:rPr lang="en-US" sz="2000" dirty="0"/>
              <a:t>Material</a:t>
            </a:r>
          </a:p>
          <a:p>
            <a:pPr lvl="1"/>
            <a:r>
              <a:rPr lang="en-US" sz="1800" dirty="0" smtClean="0"/>
              <a:t>Y86-64 </a:t>
            </a:r>
            <a:r>
              <a:rPr lang="en-US" sz="1800" dirty="0"/>
              <a:t>instruction set</a:t>
            </a:r>
          </a:p>
          <a:p>
            <a:pPr lvl="2"/>
            <a:r>
              <a:rPr lang="en-US" sz="1600" dirty="0"/>
              <a:t>Simplified/reduced </a:t>
            </a:r>
            <a:r>
              <a:rPr lang="en-US" sz="1600" dirty="0" smtClean="0"/>
              <a:t>x86-64</a:t>
            </a:r>
            <a:endParaRPr lang="en-US" sz="1600" dirty="0"/>
          </a:p>
          <a:p>
            <a:pPr lvl="1"/>
            <a:r>
              <a:rPr lang="en-US" sz="1800" dirty="0"/>
              <a:t>Implementations</a:t>
            </a:r>
          </a:p>
          <a:p>
            <a:pPr lvl="2"/>
            <a:r>
              <a:rPr lang="en-US" sz="1600" dirty="0"/>
              <a:t>Sequential</a:t>
            </a:r>
          </a:p>
          <a:p>
            <a:pPr lvl="2"/>
            <a:r>
              <a:rPr lang="en-US" sz="1600" dirty="0"/>
              <a:t>5-stage pipeline</a:t>
            </a:r>
          </a:p>
          <a:p>
            <a:r>
              <a:rPr lang="en-US" sz="2000" dirty="0"/>
              <a:t>Presentation</a:t>
            </a:r>
          </a:p>
          <a:p>
            <a:pPr lvl="1"/>
            <a:r>
              <a:rPr lang="en-US" sz="1800" dirty="0"/>
              <a:t>Simple hardware description language to describe control logic</a:t>
            </a:r>
          </a:p>
          <a:p>
            <a:pPr lvl="1"/>
            <a:r>
              <a:rPr lang="en-US" sz="1800" dirty="0" smtClean="0"/>
              <a:t>Automatic translation to simulator and to Verilog</a:t>
            </a:r>
            <a:endParaRPr lang="en-US" sz="1800" dirty="0"/>
          </a:p>
          <a:p>
            <a:r>
              <a:rPr lang="en-US" sz="2000" dirty="0"/>
              <a:t>Labs</a:t>
            </a:r>
          </a:p>
          <a:p>
            <a:pPr lvl="1"/>
            <a:r>
              <a:rPr lang="en-US" sz="1800" dirty="0"/>
              <a:t>Modify / extend processor design</a:t>
            </a:r>
          </a:p>
          <a:p>
            <a:pPr lvl="2"/>
            <a:r>
              <a:rPr lang="en-US" sz="1600" dirty="0"/>
              <a:t>New instructions</a:t>
            </a:r>
          </a:p>
          <a:p>
            <a:pPr lvl="2"/>
            <a:r>
              <a:rPr lang="en-US" sz="1600" dirty="0"/>
              <a:t>Change branch prediction policy</a:t>
            </a:r>
          </a:p>
          <a:p>
            <a:pPr lvl="1"/>
            <a:r>
              <a:rPr lang="en-US" sz="1800" dirty="0" smtClean="0"/>
              <a:t>Optimize application + processor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84684"/>
            <a:ext cx="4031940" cy="56539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Adoptions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7743" y="6039696"/>
            <a:ext cx="11211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289 total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646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ICS Has Proved Its Success</a:t>
            </a:r>
          </a:p>
          <a:p>
            <a:pPr lvl="1"/>
            <a:r>
              <a:rPr lang="en-US" dirty="0" smtClean="0"/>
              <a:t>Many thousands of students at CMU over 18 years</a:t>
            </a:r>
          </a:p>
          <a:p>
            <a:pPr lvl="1"/>
            <a:r>
              <a:rPr lang="en-US" dirty="0" smtClean="0"/>
              <a:t>Positive feedback from alumni</a:t>
            </a:r>
          </a:p>
          <a:p>
            <a:pPr lvl="1"/>
            <a:r>
              <a:rPr lang="en-US" dirty="0" smtClean="0"/>
              <a:t>Positive feedback from systems course instructors</a:t>
            </a:r>
          </a:p>
          <a:p>
            <a:r>
              <a:rPr lang="en-US" dirty="0" smtClean="0"/>
              <a:t>CS:APP is International Success</a:t>
            </a:r>
          </a:p>
          <a:p>
            <a:pPr lvl="1"/>
            <a:r>
              <a:rPr lang="en-US" dirty="0" smtClean="0"/>
              <a:t>Supports variety of course styles</a:t>
            </a:r>
          </a:p>
          <a:p>
            <a:pPr lvl="1"/>
            <a:r>
              <a:rPr lang="en-US" dirty="0" smtClean="0"/>
              <a:t>Many purchases for self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92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Arithmetic</a:t>
            </a:r>
            <a:br>
              <a:rPr lang="en-US"/>
            </a:br>
            <a:r>
              <a:rPr lang="en-US" sz="3200" i="1"/>
              <a:t>Builder’s Perspective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76800"/>
            <a:ext cx="8307387" cy="1568450"/>
          </a:xfrm>
        </p:spPr>
        <p:txBody>
          <a:bodyPr/>
          <a:lstStyle/>
          <a:p>
            <a:pPr lvl="1"/>
            <a:endParaRPr lang="en-US"/>
          </a:p>
          <a:p>
            <a:pPr lvl="1"/>
            <a:r>
              <a:rPr lang="en-US"/>
              <a:t>How to design high performance arithmetic circuits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3733800" y="1752600"/>
            <a:ext cx="1782763" cy="2133600"/>
            <a:chOff x="480" y="1104"/>
            <a:chExt cx="1123" cy="1344"/>
          </a:xfrm>
        </p:grpSpPr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480" y="1440"/>
              <a:ext cx="1123" cy="672"/>
            </a:xfrm>
            <a:prstGeom prst="rect">
              <a:avLst/>
            </a:prstGeom>
            <a:solidFill>
              <a:srgbClr val="99FFCC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/>
                <a:t>32-bit</a:t>
              </a:r>
            </a:p>
            <a:p>
              <a:r>
                <a:rPr lang="en-US"/>
                <a:t>Multiplier</a:t>
              </a:r>
            </a:p>
          </p:txBody>
        </p:sp>
        <p:sp>
          <p:nvSpPr>
            <p:cNvPr id="133126" name="Line 6"/>
            <p:cNvSpPr>
              <a:spLocks noChangeShapeType="1"/>
            </p:cNvSpPr>
            <p:nvPr/>
          </p:nvSpPr>
          <p:spPr bwMode="auto">
            <a:xfrm flipV="1">
              <a:off x="720" y="2112"/>
              <a:ext cx="0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3127" name="Line 7"/>
            <p:cNvSpPr>
              <a:spLocks noChangeShapeType="1"/>
            </p:cNvSpPr>
            <p:nvPr/>
          </p:nvSpPr>
          <p:spPr bwMode="auto">
            <a:xfrm flipV="1">
              <a:off x="1296" y="2112"/>
              <a:ext cx="0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3128" name="Line 8"/>
            <p:cNvSpPr>
              <a:spLocks noChangeShapeType="1"/>
            </p:cNvSpPr>
            <p:nvPr/>
          </p:nvSpPr>
          <p:spPr bwMode="auto">
            <a:xfrm flipV="1">
              <a:off x="1008" y="1104"/>
              <a:ext cx="0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33129" name="Picture 9" descr="C:\Documents and Settings\bryant\Desktop\Gather Pictures\CH02-3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097463" cy="35210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Arithmetic</a:t>
            </a:r>
            <a:br>
              <a:rPr lang="en-US"/>
            </a:br>
            <a:r>
              <a:rPr lang="en-US" sz="3200" i="1"/>
              <a:t>Programmer’s Perspective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307387" cy="1187450"/>
          </a:xfrm>
        </p:spPr>
        <p:txBody>
          <a:bodyPr/>
          <a:lstStyle/>
          <a:p>
            <a:pPr lvl="1"/>
            <a:r>
              <a:rPr lang="en-US"/>
              <a:t>Numbers are represented using a finite word size</a:t>
            </a:r>
          </a:p>
          <a:p>
            <a:pPr lvl="1"/>
            <a:r>
              <a:rPr lang="en-US"/>
              <a:t>Operations can overflow when values too large</a:t>
            </a:r>
          </a:p>
          <a:p>
            <a:pPr lvl="2"/>
            <a:r>
              <a:rPr lang="en-US"/>
              <a:t>But behavior still has clear, mathematical properties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828800" y="1371600"/>
            <a:ext cx="4800600" cy="1387475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show_squares()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x;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(x = 5; x &lt;= 5000000; x*=10)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printf("x = %d x^2 = %d\n", x, x*x);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752600" y="2895600"/>
            <a:ext cx="5257800" cy="2014538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2500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250000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25000000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-1794967296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891896832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-1004630016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</a:t>
            </a:r>
            <a:br>
              <a:rPr lang="en-US"/>
            </a:br>
            <a:r>
              <a:rPr lang="en-US" sz="3200" i="1"/>
              <a:t>Builder’s Perspective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Builder’s Perspective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Must make many difficult design decisions</a:t>
            </a:r>
          </a:p>
          <a:p>
            <a:pPr lvl="1"/>
            <a:r>
              <a:rPr lang="en-US"/>
              <a:t>Complex tradeoffs and interactions between components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838200" y="2743200"/>
            <a:ext cx="7391400" cy="1571625"/>
            <a:chOff x="720" y="1248"/>
            <a:chExt cx="4656" cy="990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720" y="1278"/>
              <a:ext cx="1632" cy="864"/>
            </a:xfrm>
            <a:prstGeom prst="rect">
              <a:avLst/>
            </a:prstGeom>
            <a:solidFill>
              <a:srgbClr val="99FFCC"/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3531" y="1248"/>
              <a:ext cx="607" cy="9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Main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memory</a:t>
              </a:r>
            </a:p>
          </p:txBody>
        </p:sp>
        <p:sp>
          <p:nvSpPr>
            <p:cNvPr id="135175" name="Oval 7"/>
            <p:cNvSpPr>
              <a:spLocks noChangeArrowheads="1"/>
            </p:cNvSpPr>
            <p:nvPr/>
          </p:nvSpPr>
          <p:spPr bwMode="auto">
            <a:xfrm>
              <a:off x="4539" y="1574"/>
              <a:ext cx="837" cy="3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Disk</a:t>
              </a: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1536" y="1776"/>
              <a:ext cx="710" cy="23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L1 i-cache</a:t>
              </a: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1536" y="1440"/>
              <a:ext cx="710" cy="23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L1 d-cache</a:t>
              </a:r>
            </a:p>
          </p:txBody>
        </p:sp>
        <p:sp>
          <p:nvSpPr>
            <p:cNvPr id="135178" name="Line 10"/>
            <p:cNvSpPr>
              <a:spLocks noChangeShapeType="1"/>
            </p:cNvSpPr>
            <p:nvPr/>
          </p:nvSpPr>
          <p:spPr bwMode="auto">
            <a:xfrm>
              <a:off x="1153" y="1580"/>
              <a:ext cx="3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768" y="1516"/>
              <a:ext cx="410" cy="159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Regs</a:t>
              </a: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640" y="1440"/>
              <a:ext cx="505" cy="60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L2 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unified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cache</a:t>
              </a:r>
            </a:p>
          </p:txBody>
        </p:sp>
        <p:sp>
          <p:nvSpPr>
            <p:cNvPr id="135181" name="Line 13"/>
            <p:cNvSpPr>
              <a:spLocks noChangeShapeType="1"/>
            </p:cNvSpPr>
            <p:nvPr/>
          </p:nvSpPr>
          <p:spPr bwMode="auto">
            <a:xfrm>
              <a:off x="2253" y="1572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>
              <a:off x="2253" y="1924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Line 15"/>
            <p:cNvSpPr>
              <a:spLocks noChangeShapeType="1"/>
            </p:cNvSpPr>
            <p:nvPr/>
          </p:nvSpPr>
          <p:spPr bwMode="auto">
            <a:xfrm>
              <a:off x="3147" y="1758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Line 16"/>
            <p:cNvSpPr>
              <a:spLocks noChangeShapeType="1"/>
            </p:cNvSpPr>
            <p:nvPr/>
          </p:nvSpPr>
          <p:spPr bwMode="auto">
            <a:xfrm>
              <a:off x="4139" y="1759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Rectangle 17"/>
            <p:cNvSpPr>
              <a:spLocks noChangeArrowheads="1"/>
            </p:cNvSpPr>
            <p:nvPr/>
          </p:nvSpPr>
          <p:spPr bwMode="auto">
            <a:xfrm>
              <a:off x="816" y="1728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/>
                <a:t>CPU</a:t>
              </a:r>
            </a:p>
          </p:txBody>
        </p:sp>
      </p:grpSp>
      <p:sp>
        <p:nvSpPr>
          <p:cNvPr id="135186" name="AutoShape 18"/>
          <p:cNvSpPr>
            <a:spLocks noChangeArrowheads="1"/>
          </p:cNvSpPr>
          <p:nvPr/>
        </p:nvSpPr>
        <p:spPr bwMode="auto">
          <a:xfrm>
            <a:off x="2895600" y="1981200"/>
            <a:ext cx="1143000" cy="762000"/>
          </a:xfrm>
          <a:prstGeom prst="wedgeRoundRectCallout">
            <a:avLst>
              <a:gd name="adj1" fmla="val -23750"/>
              <a:gd name="adj2" fmla="val 80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Write through or write back?</a:t>
            </a:r>
          </a:p>
        </p:txBody>
      </p:sp>
      <p:sp>
        <p:nvSpPr>
          <p:cNvPr id="135187" name="AutoShape 19"/>
          <p:cNvSpPr>
            <a:spLocks noChangeArrowheads="1"/>
          </p:cNvSpPr>
          <p:nvPr/>
        </p:nvSpPr>
        <p:spPr bwMode="auto">
          <a:xfrm>
            <a:off x="5029200" y="1752600"/>
            <a:ext cx="1143000" cy="762000"/>
          </a:xfrm>
          <a:prstGeom prst="wedgeRoundRectCallout">
            <a:avLst>
              <a:gd name="adj1" fmla="val -123750"/>
              <a:gd name="adj2" fmla="val 120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Direct mapped or set indexed?</a:t>
            </a:r>
          </a:p>
        </p:txBody>
      </p:sp>
      <p:sp>
        <p:nvSpPr>
          <p:cNvPr id="135188" name="AutoShape 20"/>
          <p:cNvSpPr>
            <a:spLocks noChangeArrowheads="1"/>
          </p:cNvSpPr>
          <p:nvPr/>
        </p:nvSpPr>
        <p:spPr bwMode="auto">
          <a:xfrm>
            <a:off x="3352800" y="4343400"/>
            <a:ext cx="1143000" cy="762000"/>
          </a:xfrm>
          <a:prstGeom prst="wedgeRoundRectCallout">
            <a:avLst>
              <a:gd name="adj1" fmla="val 44583"/>
              <a:gd name="adj2" fmla="val -10125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How many lines?</a:t>
            </a:r>
          </a:p>
        </p:txBody>
      </p:sp>
      <p:sp>
        <p:nvSpPr>
          <p:cNvPr id="135189" name="AutoShape 21"/>
          <p:cNvSpPr>
            <a:spLocks noChangeArrowheads="1"/>
          </p:cNvSpPr>
          <p:nvPr/>
        </p:nvSpPr>
        <p:spPr bwMode="auto">
          <a:xfrm>
            <a:off x="6096000" y="4343400"/>
            <a:ext cx="1143000" cy="762000"/>
          </a:xfrm>
          <a:prstGeom prst="wedgeRoundRectCallout">
            <a:avLst>
              <a:gd name="adj1" fmla="val -171250"/>
              <a:gd name="adj2" fmla="val -1125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Virtual or physical indexing?</a:t>
            </a:r>
          </a:p>
        </p:txBody>
      </p:sp>
      <p:sp>
        <p:nvSpPr>
          <p:cNvPr id="135190" name="AutoShape 22"/>
          <p:cNvSpPr>
            <a:spLocks noChangeArrowheads="1"/>
          </p:cNvSpPr>
          <p:nvPr/>
        </p:nvSpPr>
        <p:spPr bwMode="auto">
          <a:xfrm>
            <a:off x="7239000" y="1676400"/>
            <a:ext cx="1676400" cy="762000"/>
          </a:xfrm>
          <a:prstGeom prst="wedgeRoundRectCallout">
            <a:avLst>
              <a:gd name="adj1" fmla="val -108806"/>
              <a:gd name="adj2" fmla="val 115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Synchronous</a:t>
            </a:r>
          </a:p>
          <a:p>
            <a:r>
              <a:rPr lang="en-US" sz="1400"/>
              <a:t>or</a:t>
            </a:r>
          </a:p>
          <a:p>
            <a:r>
              <a:rPr lang="en-US" sz="1400"/>
              <a:t>asynchronous?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6" grpId="0" animBg="1" autoUpdateAnimBg="0"/>
      <p:bldP spid="135187" grpId="0" animBg="1" autoUpdateAnimBg="0"/>
      <p:bldP spid="135188" grpId="0" animBg="1" autoUpdateAnimBg="0"/>
      <p:bldP spid="135189" grpId="0" animBg="1" autoUpdateAnimBg="0"/>
      <p:bldP spid="13519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</a:t>
            </a:r>
            <a:br>
              <a:rPr lang="en-US"/>
            </a:br>
            <a:r>
              <a:rPr lang="en-US" sz="3200" i="1"/>
              <a:t>Programmer’s Perspective</a:t>
            </a:r>
          </a:p>
        </p:txBody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4648200"/>
            <a:ext cx="8307387" cy="1797050"/>
          </a:xfrm>
        </p:spPr>
        <p:txBody>
          <a:bodyPr/>
          <a:lstStyle/>
          <a:p>
            <a:pPr lvl="1"/>
            <a:r>
              <a:rPr lang="en-US"/>
              <a:t>Hierarchical memory organization</a:t>
            </a:r>
          </a:p>
          <a:p>
            <a:pPr lvl="1"/>
            <a:r>
              <a:rPr lang="en-US"/>
              <a:t>Performance depends on access patterns</a:t>
            </a:r>
          </a:p>
          <a:p>
            <a:pPr lvl="2"/>
            <a:r>
              <a:rPr lang="en-US"/>
              <a:t>Including how step through multi-dimensional array</a:t>
            </a:r>
          </a:p>
        </p:txBody>
      </p:sp>
      <p:sp>
        <p:nvSpPr>
          <p:cNvPr id="136196" name="Text Box 1028"/>
          <p:cNvSpPr txBox="1">
            <a:spLocks noChangeArrowheads="1"/>
          </p:cNvSpPr>
          <p:nvPr/>
        </p:nvSpPr>
        <p:spPr bwMode="auto">
          <a:xfrm>
            <a:off x="5029200" y="1295400"/>
            <a:ext cx="3657600" cy="1812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copyji(int src[2048][2048],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      int dst[2048][2048])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i,j;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dst[i][j] = src[i][j];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36197" name="Text Box 1029"/>
          <p:cNvSpPr txBox="1">
            <a:spLocks noChangeArrowheads="1"/>
          </p:cNvSpPr>
          <p:nvPr/>
        </p:nvSpPr>
        <p:spPr bwMode="auto">
          <a:xfrm>
            <a:off x="533400" y="1295400"/>
            <a:ext cx="3657600" cy="1812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copyij(int src[2048][2048],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      int dst[2048][2048])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i,j;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dst[i][j] = src[i][j];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grpSp>
        <p:nvGrpSpPr>
          <p:cNvPr id="136198" name="Group 1030"/>
          <p:cNvGrpSpPr>
            <a:grpSpLocks/>
          </p:cNvGrpSpPr>
          <p:nvPr/>
        </p:nvGrpSpPr>
        <p:grpSpPr bwMode="auto">
          <a:xfrm>
            <a:off x="3733800" y="2286000"/>
            <a:ext cx="1524000" cy="228600"/>
            <a:chOff x="2352" y="1440"/>
            <a:chExt cx="960" cy="144"/>
          </a:xfrm>
        </p:grpSpPr>
        <p:sp>
          <p:nvSpPr>
            <p:cNvPr id="136199" name="Line 1031"/>
            <p:cNvSpPr>
              <a:spLocks noChangeShapeType="1"/>
            </p:cNvSpPr>
            <p:nvPr/>
          </p:nvSpPr>
          <p:spPr bwMode="auto">
            <a:xfrm>
              <a:off x="2352" y="1440"/>
              <a:ext cx="96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6200" name="Line 1032"/>
            <p:cNvSpPr>
              <a:spLocks noChangeShapeType="1"/>
            </p:cNvSpPr>
            <p:nvPr/>
          </p:nvSpPr>
          <p:spPr bwMode="auto">
            <a:xfrm flipV="1">
              <a:off x="2352" y="1440"/>
              <a:ext cx="96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71700" y="3176972"/>
            <a:ext cx="7035763" cy="1283906"/>
            <a:chOff x="1871700" y="3176972"/>
            <a:chExt cx="7035763" cy="1283906"/>
          </a:xfrm>
        </p:grpSpPr>
        <p:sp>
          <p:nvSpPr>
            <p:cNvPr id="16" name="Text Box 1034"/>
            <p:cNvSpPr txBox="1">
              <a:spLocks noChangeArrowheads="1"/>
            </p:cNvSpPr>
            <p:nvPr/>
          </p:nvSpPr>
          <p:spPr bwMode="auto">
            <a:xfrm>
              <a:off x="1871700" y="3176972"/>
              <a:ext cx="811213" cy="3460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4.3 ms</a:t>
              </a:r>
              <a:endParaRPr lang="en-US" dirty="0"/>
            </a:p>
          </p:txBody>
        </p:sp>
        <p:sp>
          <p:nvSpPr>
            <p:cNvPr id="17" name="Text Box 1035"/>
            <p:cNvSpPr txBox="1">
              <a:spLocks noChangeArrowheads="1"/>
            </p:cNvSpPr>
            <p:nvPr/>
          </p:nvSpPr>
          <p:spPr bwMode="auto">
            <a:xfrm>
              <a:off x="6228184" y="3176972"/>
              <a:ext cx="939800" cy="3460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81.8 ms</a:t>
              </a:r>
              <a:endParaRPr lang="en-US" dirty="0"/>
            </a:p>
          </p:txBody>
        </p:sp>
        <p:sp>
          <p:nvSpPr>
            <p:cNvPr id="18" name="Arc 1036"/>
            <p:cNvSpPr>
              <a:spLocks/>
            </p:cNvSpPr>
            <p:nvPr/>
          </p:nvSpPr>
          <p:spPr bwMode="auto">
            <a:xfrm flipV="1">
              <a:off x="3048000" y="3581402"/>
              <a:ext cx="2555875" cy="457200"/>
            </a:xfrm>
            <a:custGeom>
              <a:avLst/>
              <a:gdLst>
                <a:gd name="G0" fmla="+- 21239 0 0"/>
                <a:gd name="G1" fmla="+- 21600 0 0"/>
                <a:gd name="G2" fmla="+- 21600 0 0"/>
                <a:gd name="T0" fmla="*/ 0 w 42839"/>
                <a:gd name="T1" fmla="*/ 17665 h 21600"/>
                <a:gd name="T2" fmla="*/ 42839 w 42839"/>
                <a:gd name="T3" fmla="*/ 21600 h 21600"/>
                <a:gd name="T4" fmla="*/ 21239 w 4283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9" h="21600" fill="none" extrusionOk="0">
                  <a:moveTo>
                    <a:pt x="0" y="17665"/>
                  </a:moveTo>
                  <a:cubicBezTo>
                    <a:pt x="1897" y="7427"/>
                    <a:pt x="10827" y="-1"/>
                    <a:pt x="21239" y="0"/>
                  </a:cubicBezTo>
                  <a:cubicBezTo>
                    <a:pt x="33168" y="0"/>
                    <a:pt x="42839" y="9670"/>
                    <a:pt x="42839" y="21600"/>
                  </a:cubicBezTo>
                </a:path>
                <a:path w="42839" h="21600" stroke="0" extrusionOk="0">
                  <a:moveTo>
                    <a:pt x="0" y="17665"/>
                  </a:moveTo>
                  <a:cubicBezTo>
                    <a:pt x="1897" y="7427"/>
                    <a:pt x="10827" y="-1"/>
                    <a:pt x="21239" y="0"/>
                  </a:cubicBezTo>
                  <a:cubicBezTo>
                    <a:pt x="33168" y="0"/>
                    <a:pt x="42839" y="9670"/>
                    <a:pt x="42839" y="21600"/>
                  </a:cubicBezTo>
                  <a:lnTo>
                    <a:pt x="21239" y="2160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1037"/>
            <p:cNvSpPr txBox="1">
              <a:spLocks noChangeArrowheads="1"/>
            </p:cNvSpPr>
            <p:nvPr/>
          </p:nvSpPr>
          <p:spPr bwMode="auto">
            <a:xfrm>
              <a:off x="3394075" y="4114803"/>
              <a:ext cx="1889125" cy="3460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19 </a:t>
              </a:r>
              <a:r>
                <a:rPr lang="en-US" dirty="0"/>
                <a:t>times slower!</a:t>
              </a:r>
            </a:p>
          </p:txBody>
        </p:sp>
        <p:sp>
          <p:nvSpPr>
            <p:cNvPr id="20" name="Text Box 1038"/>
            <p:cNvSpPr txBox="1">
              <a:spLocks noChangeArrowheads="1"/>
            </p:cNvSpPr>
            <p:nvPr/>
          </p:nvSpPr>
          <p:spPr bwMode="auto">
            <a:xfrm>
              <a:off x="6670675" y="3832228"/>
              <a:ext cx="2236788" cy="5349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(Measured on </a:t>
              </a:r>
              <a:r>
                <a:rPr lang="en-US" sz="1600" dirty="0" smtClean="0">
                  <a:solidFill>
                    <a:schemeClr val="tx2"/>
                  </a:solidFill>
                </a:rPr>
                <a:t>2 GHz</a:t>
              </a:r>
              <a:endParaRPr lang="en-US" sz="1600" dirty="0">
                <a:solidFill>
                  <a:schemeClr val="tx2"/>
                </a:solidFill>
              </a:endParaRPr>
            </a:p>
            <a:p>
              <a:r>
                <a:rPr lang="en-US" sz="1600" dirty="0">
                  <a:solidFill>
                    <a:schemeClr val="tx2"/>
                  </a:solidFill>
                </a:rPr>
                <a:t>Intel </a:t>
              </a:r>
              <a:r>
                <a:rPr lang="en-US" sz="1600" dirty="0" smtClean="0">
                  <a:solidFill>
                    <a:schemeClr val="tx2"/>
                  </a:solidFill>
                </a:rPr>
                <a:t>Core i7 </a:t>
              </a:r>
              <a:r>
                <a:rPr lang="en-US" sz="1600" dirty="0" err="1" smtClean="0">
                  <a:solidFill>
                    <a:schemeClr val="tx2"/>
                  </a:solidFill>
                </a:rPr>
                <a:t>Haswell</a:t>
              </a:r>
              <a:r>
                <a:rPr lang="en-US" sz="1600" dirty="0" smtClean="0">
                  <a:solidFill>
                    <a:schemeClr val="tx2"/>
                  </a:solidFill>
                </a:rPr>
                <a:t>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(Cont.)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1997: OS instructors complain about lack of preparation</a:t>
            </a:r>
          </a:p>
          <a:p>
            <a:pPr lvl="1"/>
            <a:r>
              <a:rPr lang="en-US"/>
              <a:t>Students don’t know machine-level programming well enough</a:t>
            </a:r>
          </a:p>
          <a:p>
            <a:pPr lvl="2"/>
            <a:r>
              <a:rPr lang="en-US"/>
              <a:t>What does it mean to store the processor state on the run-time stack?</a:t>
            </a:r>
          </a:p>
          <a:p>
            <a:pPr lvl="1"/>
            <a:r>
              <a:rPr lang="en-US"/>
              <a:t>Our architecture course was not part of prerequisite stream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ass1a-overview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1a-overview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1a-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a-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349 Su'02\class1a-overview.ppt</Template>
  <TotalTime>20286</TotalTime>
  <Words>2307</Words>
  <Application>Microsoft Macintosh PowerPoint</Application>
  <PresentationFormat>On-screen Show (4:3)</PresentationFormat>
  <Paragraphs>451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class1a-overview</vt:lpstr>
      <vt:lpstr>Introducing Computer Systems from a  Programmer’s Perspective</vt:lpstr>
      <vt:lpstr>Outline</vt:lpstr>
      <vt:lpstr>Background</vt:lpstr>
      <vt:lpstr>Computer Arithmetic Builder’s Perspective</vt:lpstr>
      <vt:lpstr>Computer Arithmetic Programmer’s Perspective</vt:lpstr>
      <vt:lpstr>Memory System Builder’s Perspective</vt:lpstr>
      <vt:lpstr>Memory System Programmer’s Perspective</vt:lpstr>
      <vt:lpstr>The Memory Mountain</vt:lpstr>
      <vt:lpstr>Background (Cont.)</vt:lpstr>
      <vt:lpstr>Birth of ICS</vt:lpstr>
      <vt:lpstr>15-213: Intro to Computer Systems</vt:lpstr>
      <vt:lpstr>ICS Feedback</vt:lpstr>
      <vt:lpstr>Lecture Coverage </vt:lpstr>
      <vt:lpstr>Lecture Coverage (cont)</vt:lpstr>
      <vt:lpstr>Labs</vt:lpstr>
      <vt:lpstr>Lab Exercises</vt:lpstr>
      <vt:lpstr>Data Lab</vt:lpstr>
      <vt:lpstr>Let’s Solve a Bit Puzzle!</vt:lpstr>
      <vt:lpstr>Bomb Lab</vt:lpstr>
      <vt:lpstr>Properties of  Bomb Phases</vt:lpstr>
      <vt:lpstr>Let’s defuse a bomb phase!</vt:lpstr>
      <vt:lpstr>The Beauty of the Bomb</vt:lpstr>
      <vt:lpstr>Attack Lab</vt:lpstr>
      <vt:lpstr>Buffer Code</vt:lpstr>
      <vt:lpstr>Exploit String Example</vt:lpstr>
      <vt:lpstr>Why Do We Teach This Stuff?</vt:lpstr>
      <vt:lpstr>PowerPoint Presentation</vt:lpstr>
      <vt:lpstr>Fostering “Friendly Competition”</vt:lpstr>
      <vt:lpstr>Shameless Promotion</vt:lpstr>
      <vt:lpstr>Coverage</vt:lpstr>
      <vt:lpstr>Architecture</vt:lpstr>
      <vt:lpstr>Worldwide Adoptions</vt:lpstr>
      <vt:lpstr>Conclusions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agents for a distributed visualization service</dc:title>
  <dc:creator>default</dc:creator>
  <cp:lastModifiedBy>Randal Bryant</cp:lastModifiedBy>
  <cp:revision>338</cp:revision>
  <cp:lastPrinted>2001-02-21T16:09:53Z</cp:lastPrinted>
  <dcterms:created xsi:type="dcterms:W3CDTF">2013-02-28T06:33:25Z</dcterms:created>
  <dcterms:modified xsi:type="dcterms:W3CDTF">2016-02-05T13:41:37Z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droh@cs.cmu.edu</vt:lpwstr>
  </property>
  <property fmtid="{D5CDD505-2E9C-101B-9397-08002B2CF9AE}" pid="8" name="HomePage">
    <vt:lpwstr>www.cs.cmu.edu/~droh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D:\talks\ics</vt:lpwstr>
  </property>
</Properties>
</file>