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8" r:id="rId2"/>
    <p:sldId id="260" r:id="rId3"/>
    <p:sldId id="261" r:id="rId4"/>
    <p:sldId id="262" r:id="rId5"/>
    <p:sldId id="259" r:id="rId6"/>
    <p:sldId id="278" r:id="rId7"/>
    <p:sldId id="280" r:id="rId8"/>
    <p:sldId id="281" r:id="rId9"/>
    <p:sldId id="283" r:id="rId10"/>
    <p:sldId id="282" r:id="rId11"/>
    <p:sldId id="265" r:id="rId12"/>
    <p:sldId id="266" r:id="rId13"/>
    <p:sldId id="267" r:id="rId14"/>
    <p:sldId id="271" r:id="rId15"/>
    <p:sldId id="275" r:id="rId16"/>
    <p:sldId id="273" r:id="rId17"/>
    <p:sldId id="269" r:id="rId18"/>
    <p:sldId id="276" r:id="rId19"/>
    <p:sldId id="274" r:id="rId20"/>
    <p:sldId id="270" r:id="rId21"/>
    <p:sldId id="279" r:id="rId22"/>
    <p:sldId id="268" r:id="rId23"/>
    <p:sldId id="263" r:id="rId24"/>
    <p:sldId id="277" r:id="rId25"/>
    <p:sldId id="264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4FF7-B348-4045-827D-6C1FF6CAAAC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FC18-DF98-448A-A893-BC2A48E3A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07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4D9DE-E207-4627-BA25-53DEF6B61B7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3"/>
            <a:ext cx="4500563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Jake Boudreaux, Liz Raymond,             Paige Harris, Sam Irving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of these are ideal goals, such</a:t>
            </a:r>
            <a:r>
              <a:rPr lang="en-US" baseline="0" dirty="0" smtClean="0"/>
              <a:t> as the lifespan and the dimension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B29-7D6E-416C-BB6D-159D537486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Reasons for Wake-up</a:t>
            </a:r>
            <a:r>
              <a:rPr lang="en-US" baseline="0" dirty="0" smtClean="0"/>
              <a:t> Circuit, Basic Design consists of: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01B29-7D6E-416C-BB6D-159D537486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dirty="0" smtClean="0"/>
              <a:t>IEEE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1"/>
            <a:ext cx="2870200" cy="2016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1"/>
            <a:ext cx="2870200" cy="201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1"/>
            <a:ext cx="2870200" cy="20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4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417EF090-C90D-4B4A-8CF4-93E66CBC371A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EED6778-DE97-4715-AF1E-BC5581DA6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001000" cy="2127250"/>
          </a:xfrm>
        </p:spPr>
        <p:txBody>
          <a:bodyPr anchor="ctr"/>
          <a:lstStyle/>
          <a:p>
            <a:r>
              <a:rPr lang="en-US" sz="4000" dirty="0" smtClean="0"/>
              <a:t>Overcoming Environmental and Metal Interference Using </a:t>
            </a:r>
            <a:br>
              <a:rPr lang="en-US" sz="4000" dirty="0" smtClean="0"/>
            </a:br>
            <a:r>
              <a:rPr lang="en-US" sz="4000" dirty="0" smtClean="0"/>
              <a:t>Multi-Frequency RFID</a:t>
            </a:r>
            <a:br>
              <a:rPr lang="en-US" sz="4000" dirty="0" smtClean="0"/>
            </a:br>
            <a:r>
              <a:rPr lang="en-US" sz="4000" dirty="0" smtClean="0"/>
              <a:t>Part 2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7162800" cy="609600"/>
          </a:xfrm>
        </p:spPr>
        <p:txBody>
          <a:bodyPr/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Team: Jake Boudreaux, Liz Raymond, Sam Irving, Paige Harris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   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0" y="396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Advisors: Daniel Baxter, John Scalzo</a:t>
            </a:r>
          </a:p>
          <a:p>
            <a:pPr algn="ctr"/>
            <a:endParaRPr lang="en-US" dirty="0"/>
          </a:p>
        </p:txBody>
      </p:sp>
      <p:pic>
        <p:nvPicPr>
          <p:cNvPr id="9" name="Picture 8" descr="Cameron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791200"/>
            <a:ext cx="3581401" cy="811411"/>
          </a:xfrm>
          <a:prstGeom prst="rect">
            <a:avLst/>
          </a:prstGeom>
        </p:spPr>
      </p:pic>
      <p:pic>
        <p:nvPicPr>
          <p:cNvPr id="10" name="Picture 9" descr="lsu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562600"/>
            <a:ext cx="2285999" cy="9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84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Etching PCBs</a:t>
            </a:r>
            <a:endParaRPr lang="en-US" dirty="0"/>
          </a:p>
        </p:txBody>
      </p:sp>
      <p:pic>
        <p:nvPicPr>
          <p:cNvPr id="3" name="Picture 2" descr="IMG_0722.JPG"/>
          <p:cNvPicPr/>
          <p:nvPr/>
        </p:nvPicPr>
        <p:blipFill>
          <a:blip r:embed="rId2" cstate="print"/>
          <a:srcRect r="37005" b="14378"/>
          <a:stretch>
            <a:fillRect/>
          </a:stretch>
        </p:blipFill>
        <p:spPr>
          <a:xfrm rot="5400000">
            <a:off x="705192" y="1657008"/>
            <a:ext cx="2599005" cy="2637790"/>
          </a:xfrm>
          <a:prstGeom prst="rect">
            <a:avLst/>
          </a:prstGeom>
        </p:spPr>
      </p:pic>
      <p:pic>
        <p:nvPicPr>
          <p:cNvPr id="5" name="Picture 4" descr="IMG_0724.JPG"/>
          <p:cNvPicPr/>
          <p:nvPr/>
        </p:nvPicPr>
        <p:blipFill>
          <a:blip r:embed="rId3" cstate="print"/>
          <a:srcRect t="30258" r="20499"/>
          <a:stretch>
            <a:fillRect/>
          </a:stretch>
        </p:blipFill>
        <p:spPr>
          <a:xfrm>
            <a:off x="609600" y="4572000"/>
            <a:ext cx="3200400" cy="2097036"/>
          </a:xfrm>
          <a:prstGeom prst="rect">
            <a:avLst/>
          </a:prstGeom>
        </p:spPr>
      </p:pic>
      <p:pic>
        <p:nvPicPr>
          <p:cNvPr id="6" name="Picture 5" descr="IMG_0727.JPG"/>
          <p:cNvPicPr/>
          <p:nvPr/>
        </p:nvPicPr>
        <p:blipFill>
          <a:blip r:embed="rId4" cstate="print"/>
          <a:srcRect l="17628" t="14378" r="3205" b="11803"/>
          <a:stretch>
            <a:fillRect/>
          </a:stretch>
        </p:blipFill>
        <p:spPr>
          <a:xfrm>
            <a:off x="5029200" y="1752600"/>
            <a:ext cx="3505200" cy="2440868"/>
          </a:xfrm>
          <a:prstGeom prst="rect">
            <a:avLst/>
          </a:prstGeom>
        </p:spPr>
      </p:pic>
      <p:pic>
        <p:nvPicPr>
          <p:cNvPr id="7" name="Picture 6" descr="IMG_0740.JPG"/>
          <p:cNvPicPr/>
          <p:nvPr/>
        </p:nvPicPr>
        <p:blipFill>
          <a:blip r:embed="rId5" cstate="print"/>
          <a:srcRect l="29487"/>
          <a:stretch>
            <a:fillRect/>
          </a:stretch>
        </p:blipFill>
        <p:spPr>
          <a:xfrm rot="5400000">
            <a:off x="5833197" y="4149003"/>
            <a:ext cx="2131001" cy="282459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PCB Evaluation</a:t>
            </a:r>
            <a:endParaRPr lang="en-US" dirty="0"/>
          </a:p>
        </p:txBody>
      </p:sp>
      <p:pic>
        <p:nvPicPr>
          <p:cNvPr id="4" name="Picture 3" descr="IMAG0483.jpg"/>
          <p:cNvPicPr/>
          <p:nvPr/>
        </p:nvPicPr>
        <p:blipFill>
          <a:blip r:embed="rId2" cstate="print"/>
          <a:srcRect l="20353" t="26203" r="2724" b="29947"/>
          <a:stretch>
            <a:fillRect/>
          </a:stretch>
        </p:blipFill>
        <p:spPr>
          <a:xfrm>
            <a:off x="609600" y="1752600"/>
            <a:ext cx="3505200" cy="1197610"/>
          </a:xfrm>
          <a:prstGeom prst="rect">
            <a:avLst/>
          </a:prstGeom>
        </p:spPr>
      </p:pic>
      <p:pic>
        <p:nvPicPr>
          <p:cNvPr id="5" name="Picture 4" descr="TEK00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962400"/>
            <a:ext cx="3657601" cy="2743200"/>
          </a:xfrm>
          <a:prstGeom prst="rect">
            <a:avLst/>
          </a:prstGeom>
        </p:spPr>
      </p:pic>
      <p:pic>
        <p:nvPicPr>
          <p:cNvPr id="6" name="Picture 5" descr="IMAG0484.jpg"/>
          <p:cNvPicPr/>
          <p:nvPr/>
        </p:nvPicPr>
        <p:blipFill>
          <a:blip r:embed="rId4" cstate="print"/>
          <a:srcRect t="15508" r="3045" b="18717"/>
          <a:stretch>
            <a:fillRect/>
          </a:stretch>
        </p:blipFill>
        <p:spPr>
          <a:xfrm>
            <a:off x="4876800" y="1676400"/>
            <a:ext cx="3629025" cy="1475604"/>
          </a:xfrm>
          <a:prstGeom prst="rect">
            <a:avLst/>
          </a:prstGeom>
        </p:spPr>
      </p:pic>
      <p:pic>
        <p:nvPicPr>
          <p:cNvPr id="7" name="Picture 6" descr="TEK000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3962400"/>
            <a:ext cx="3568700" cy="2676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276600"/>
            <a:ext cx="21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Stage Half-Wave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276600"/>
            <a:ext cx="207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Stage Full-Wave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2.4MHz works in simulation, should have worked in lab. Half-wave, two stages</a:t>
            </a:r>
          </a:p>
          <a:p>
            <a:pPr lvl="1"/>
            <a:r>
              <a:rPr lang="en-US" dirty="0" smtClean="0"/>
              <a:t>Diodes not the same, but also RF class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110" t="15186" r="518" b="45845"/>
          <a:stretch>
            <a:fillRect/>
          </a:stretch>
        </p:blipFill>
        <p:spPr bwMode="auto">
          <a:xfrm>
            <a:off x="3048000" y="3505200"/>
            <a:ext cx="5849015" cy="14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931" t="15186" r="678" b="46673"/>
          <a:stretch>
            <a:fillRect/>
          </a:stretch>
        </p:blipFill>
        <p:spPr bwMode="auto">
          <a:xfrm>
            <a:off x="3065278" y="5257800"/>
            <a:ext cx="5850122" cy="14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4191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150kHz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2.4MHz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Breadboard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a half-wave amplifier. Tested at 1 and 2 stages, at 150kHz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300" y="3124200"/>
            <a:ext cx="3597376" cy="269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 2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know what kind we need</a:t>
            </a:r>
          </a:p>
          <a:p>
            <a:pPr lvl="1"/>
            <a:r>
              <a:rPr lang="en-US" dirty="0" smtClean="0"/>
              <a:t>Don’t know actual output of amplifier</a:t>
            </a:r>
          </a:p>
          <a:p>
            <a:pPr lvl="1"/>
            <a:r>
              <a:rPr lang="en-US" dirty="0" smtClean="0"/>
              <a:t>The lower the threshold, the more expensive.</a:t>
            </a:r>
          </a:p>
          <a:p>
            <a:r>
              <a:rPr lang="en-US" dirty="0" smtClean="0"/>
              <a:t>If output is high enough, might not even need one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21250" t="35000" r="14375" b="14000"/>
          <a:stretch>
            <a:fillRect/>
          </a:stretch>
        </p:blipFill>
        <p:spPr bwMode="auto">
          <a:xfrm>
            <a:off x="2286000" y="4038600"/>
            <a:ext cx="4924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Switch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t="35000" r="43750" b="21000"/>
          <a:stretch>
            <a:fillRect/>
          </a:stretch>
        </p:blipFill>
        <p:spPr bwMode="auto">
          <a:xfrm>
            <a:off x="3581400" y="4038600"/>
            <a:ext cx="5181600" cy="253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ignal_Swi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600200"/>
            <a:ext cx="5619750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2860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Issue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Serves three purposes:</a:t>
            </a:r>
          </a:p>
          <a:p>
            <a:pPr lvl="1"/>
            <a:r>
              <a:rPr lang="en-US" dirty="0" smtClean="0"/>
              <a:t>Wake-up RFID tag</a:t>
            </a:r>
          </a:p>
          <a:p>
            <a:pPr lvl="1"/>
            <a:r>
              <a:rPr lang="en-US" dirty="0" smtClean="0"/>
              <a:t>Prevents endless loop scenario</a:t>
            </a:r>
          </a:p>
          <a:p>
            <a:pPr lvl="1"/>
            <a:r>
              <a:rPr lang="en-US" dirty="0" smtClean="0"/>
              <a:t>Prevents signal loss</a:t>
            </a:r>
            <a:endParaRPr lang="en-US" dirty="0"/>
          </a:p>
        </p:txBody>
      </p:sp>
      <p:pic>
        <p:nvPicPr>
          <p:cNvPr id="4" name="Picture 3" descr="Image of MCU AVR 32K FLASH 28-PDIP - ATMEGA328P-PU"/>
          <p:cNvPicPr/>
          <p:nvPr/>
        </p:nvPicPr>
        <p:blipFill rotWithShape="1">
          <a:blip r:embed="rId2" cstate="print"/>
          <a:srcRect t="9333" b="8667"/>
          <a:stretch/>
        </p:blipFill>
        <p:spPr bwMode="auto">
          <a:xfrm>
            <a:off x="5257800" y="3671314"/>
            <a:ext cx="3886200" cy="3186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to the RFID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9375" t="21000" r="5625" b="5000"/>
          <a:stretch>
            <a:fillRect/>
          </a:stretch>
        </p:blipFill>
        <p:spPr bwMode="auto">
          <a:xfrm>
            <a:off x="1219200" y="2514600"/>
            <a:ext cx="6858000" cy="373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Antenna</a:t>
            </a:r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Amplifier</a:t>
            </a:r>
          </a:p>
          <a:p>
            <a:r>
              <a:rPr lang="en-US" dirty="0" smtClean="0"/>
              <a:t>MCU</a:t>
            </a:r>
          </a:p>
          <a:p>
            <a:r>
              <a:rPr lang="en-US" dirty="0" smtClean="0"/>
              <a:t>RF Tag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r>
              <a:rPr lang="en-US" sz="2400" dirty="0" smtClean="0"/>
              <a:t>Funded by Cameron</a:t>
            </a:r>
          </a:p>
          <a:p>
            <a:r>
              <a:rPr lang="en-US" sz="2400" dirty="0" smtClean="0"/>
              <a:t>Continuation of the 2010 Capstone </a:t>
            </a:r>
          </a:p>
          <a:p>
            <a:pPr>
              <a:buNone/>
            </a:pPr>
            <a:r>
              <a:rPr lang="en-US" sz="2400" dirty="0" smtClean="0"/>
              <a:t>	series project</a:t>
            </a:r>
          </a:p>
          <a:p>
            <a:r>
              <a:rPr lang="en-US" sz="2400" dirty="0" smtClean="0"/>
              <a:t>Used for Inventory Management of </a:t>
            </a:r>
          </a:p>
          <a:p>
            <a:pPr>
              <a:buNone/>
            </a:pPr>
            <a:r>
              <a:rPr lang="en-US" sz="2400" dirty="0" smtClean="0"/>
              <a:t>	Christmas Tree Oil Wells in Harsh </a:t>
            </a:r>
          </a:p>
          <a:p>
            <a:pPr>
              <a:buNone/>
            </a:pPr>
            <a:r>
              <a:rPr lang="en-US" sz="2400" dirty="0" smtClean="0"/>
              <a:t>	Conditions</a:t>
            </a:r>
            <a:endParaRPr lang="en-US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52800" y="3276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Spirit of Innovation</a:t>
            </a:r>
            <a:endParaRPr lang="en-IN" sz="2000" dirty="0">
              <a:solidFill>
                <a:schemeClr val="bg1"/>
              </a:solidFill>
            </a:endParaRPr>
          </a:p>
        </p:txBody>
      </p:sp>
      <p:pic>
        <p:nvPicPr>
          <p:cNvPr id="7" name=" 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2644" y="3951720"/>
            <a:ext cx="3871356" cy="2906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Schematic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404" t="21614" r="3045" b="20461"/>
          <a:stretch>
            <a:fillRect/>
          </a:stretch>
        </p:blipFill>
        <p:spPr bwMode="auto">
          <a:xfrm>
            <a:off x="457200" y="2286000"/>
            <a:ext cx="83820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4530725"/>
          </a:xfrm>
        </p:spPr>
        <p:txBody>
          <a:bodyPr/>
          <a:lstStyle/>
          <a:p>
            <a:r>
              <a:rPr lang="en-US" dirty="0" smtClean="0"/>
              <a:t>Tag scanned once per day, 2AA batteries:</a:t>
            </a:r>
          </a:p>
          <a:p>
            <a:pPr lvl="1"/>
            <a:r>
              <a:rPr lang="en-US" dirty="0" smtClean="0"/>
              <a:t>Non-sleep mode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Sleep mode</a:t>
            </a: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29200" y="1752600"/>
          <a:ext cx="3756026" cy="4876800"/>
        </p:xfrm>
        <a:graphic>
          <a:graphicData uri="http://schemas.openxmlformats.org/drawingml/2006/table">
            <a:tbl>
              <a:tblPr/>
              <a:tblGrid>
                <a:gridCol w="1877528"/>
                <a:gridCol w="1878498"/>
              </a:tblGrid>
              <a:tr h="8128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b="1" dirty="0">
                          <a:latin typeface="Calibri"/>
                          <a:ea typeface="Times New Roman"/>
                          <a:cs typeface="Times New Roman"/>
                        </a:rPr>
                        <a:t>Lithium </a:t>
                      </a:r>
                      <a:r>
                        <a:rPr lang="en-US" sz="2100" b="1" dirty="0" err="1">
                          <a:latin typeface="Calibri"/>
                          <a:ea typeface="Times New Roman"/>
                          <a:cs typeface="Times New Roman"/>
                        </a:rPr>
                        <a:t>Thionyl</a:t>
                      </a:r>
                      <a:r>
                        <a:rPr lang="en-US" sz="2100" b="1" dirty="0">
                          <a:latin typeface="Calibri"/>
                          <a:ea typeface="Times New Roman"/>
                          <a:cs typeface="Times New Roman"/>
                        </a:rPr>
                        <a:t> Chloride (AA)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Capacity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>
                          <a:latin typeface="Calibri"/>
                          <a:ea typeface="Times New Roman"/>
                          <a:cs typeface="Times New Roman"/>
                        </a:rPr>
                        <a:t>2400mAh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Voltage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3.6V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7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Current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100mA max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Temperature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-55° C - 85° C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E7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>
                          <a:latin typeface="Calibri"/>
                          <a:ea typeface="Times New Roman"/>
                          <a:cs typeface="Times New Roman"/>
                        </a:rPr>
                        <a:t>Self Discharge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100" dirty="0">
                          <a:latin typeface="Calibri"/>
                          <a:ea typeface="Times New Roman"/>
                          <a:cs typeface="Times New Roman"/>
                        </a:rPr>
                        <a:t>&lt;1% Per Year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2560" marR="162560" marT="81280" marB="8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005667" cy="762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800600"/>
            <a:ext cx="3005667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Documentation</a:t>
            </a:r>
          </a:p>
          <a:p>
            <a:pPr lvl="1"/>
            <a:r>
              <a:rPr lang="en-US" dirty="0" smtClean="0"/>
              <a:t>Learned from 2010 Capstone Group</a:t>
            </a:r>
          </a:p>
          <a:p>
            <a:r>
              <a:rPr lang="en-US" dirty="0" smtClean="0"/>
              <a:t>Underestimation of Intensity</a:t>
            </a:r>
          </a:p>
          <a:p>
            <a:pPr lvl="1"/>
            <a:r>
              <a:rPr lang="en-US" dirty="0" smtClean="0"/>
              <a:t>Just because the circuit looks simple, does not mean it will be simple to build</a:t>
            </a:r>
          </a:p>
          <a:p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Account for delivery delays and incorrect commercial inventory lists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goal was to have a working prototype</a:t>
            </a:r>
          </a:p>
          <a:p>
            <a:r>
              <a:rPr lang="en-US" dirty="0" smtClean="0"/>
              <a:t>To accomplish this we broke it into four goals:</a:t>
            </a:r>
            <a:endParaRPr lang="en-US" dirty="0"/>
          </a:p>
          <a:p>
            <a:pPr lvl="1"/>
            <a:r>
              <a:rPr lang="en-US" dirty="0" smtClean="0"/>
              <a:t>Antenna</a:t>
            </a:r>
          </a:p>
          <a:p>
            <a:pPr lvl="1"/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Amplifier</a:t>
            </a:r>
          </a:p>
          <a:p>
            <a:pPr lvl="1"/>
            <a:r>
              <a:rPr lang="en-US" dirty="0" smtClean="0"/>
              <a:t>MCU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599" y="1600202"/>
          <a:ext cx="8370174" cy="48768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789769"/>
                <a:gridCol w="2789769"/>
                <a:gridCol w="2790636"/>
              </a:tblGrid>
              <a:tr h="48768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5 Stage Full-Wave Amplifier Tag Cost Estimate </a:t>
                      </a:r>
                      <a:endParaRPr lang="en-US" sz="1300" dirty="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Component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Unit Price $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Total Price $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Diodes  x20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0.246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4.92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Capacitors  x15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0.73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10.95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RFID Chip  x1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4.16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4.16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Antenna  x1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12.00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12.00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Transistors  x3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0.033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0.099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Batteries  x2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2.85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5.70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Micro Controller  x1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5.00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5.00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  <a:tr h="4876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/>
                        <a:t>Total Cost:</a:t>
                      </a:r>
                      <a:endParaRPr lang="en-US" sz="130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/>
                        <a:t>42.83</a:t>
                      </a:r>
                      <a:endParaRPr lang="en-US" sz="1300" dirty="0">
                        <a:solidFill>
                          <a:srgbClr val="76923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690" marR="81690" marT="0" marB="0"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Suggestions for Future Development</a:t>
            </a:r>
          </a:p>
          <a:p>
            <a:pPr lvl="1"/>
            <a:r>
              <a:rPr lang="en-US" dirty="0" smtClean="0"/>
              <a:t>Refine and test amplifier</a:t>
            </a:r>
          </a:p>
          <a:p>
            <a:pPr lvl="1"/>
            <a:r>
              <a:rPr lang="en-US" dirty="0" smtClean="0"/>
              <a:t>Test signal loss through signal switch</a:t>
            </a:r>
          </a:p>
          <a:p>
            <a:pPr lvl="1"/>
            <a:r>
              <a:rPr lang="en-US" dirty="0" smtClean="0"/>
              <a:t>MCU Sleep Mode</a:t>
            </a:r>
          </a:p>
          <a:p>
            <a:pPr lvl="1"/>
            <a:r>
              <a:rPr lang="en-US" dirty="0" smtClean="0"/>
              <a:t>Working case</a:t>
            </a:r>
          </a:p>
          <a:p>
            <a:pPr lvl="1"/>
            <a:r>
              <a:rPr lang="en-US" dirty="0" smtClean="0"/>
              <a:t>Portable Reader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Augmented Reality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Cameron 2.0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7132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4530725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To create an efficient and intuitive way of identifying oil well tree valves from ground level</a:t>
            </a:r>
            <a:r>
              <a:rPr lang="en-US" dirty="0"/>
              <a:t> </a:t>
            </a:r>
            <a:r>
              <a:rPr lang="en-US" dirty="0" smtClean="0"/>
              <a:t>using Augmented Reality technology</a:t>
            </a:r>
          </a:p>
          <a:p>
            <a:pPr lvl="0">
              <a:defRPr/>
            </a:pPr>
            <a:r>
              <a:rPr lang="en-US" dirty="0" smtClean="0"/>
              <a:t> To devise a method of dynamically determining the 3D location of the valves for AR execution</a:t>
            </a: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2" y="1584325"/>
            <a:ext cx="2497138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8357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Augmented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981199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en-US" dirty="0" smtClean="0"/>
              <a:t>The process of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i="1" dirty="0"/>
              <a:t> </a:t>
            </a:r>
            <a:r>
              <a:rPr lang="en-US" i="1" dirty="0" smtClean="0"/>
              <a:t>   augmenting</a:t>
            </a:r>
            <a:r>
              <a:rPr lang="en-US" dirty="0" smtClean="0"/>
              <a:t> the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elements of the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real-world on a live,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direct or indirect, feed</a:t>
            </a:r>
            <a:endParaRPr lang="en-US" dirty="0"/>
          </a:p>
          <a:p>
            <a:pPr>
              <a:defRPr/>
            </a:pPr>
            <a:endParaRPr lang="en-US" dirty="0" smtClean="0"/>
          </a:p>
        </p:txBody>
      </p:sp>
      <p:pic>
        <p:nvPicPr>
          <p:cNvPr id="4" name="Picture 2" descr="http://www.digitaltechfrontier.com/augmentedreality/images/augmented-reality-p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600200"/>
            <a:ext cx="4314825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689474"/>
            <a:ext cx="8001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dirty="0" smtClean="0"/>
              <a:t>Applies computer-generated imagery to the live stream to enhance the user’s perception of their environment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01769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Database</a:t>
            </a:r>
          </a:p>
          <a:p>
            <a:pPr>
              <a:defRPr/>
            </a:pPr>
            <a:r>
              <a:rPr lang="en-US" dirty="0" smtClean="0"/>
              <a:t>Smart device</a:t>
            </a:r>
          </a:p>
          <a:p>
            <a:pPr lvl="1">
              <a:defRPr/>
            </a:pPr>
            <a:r>
              <a:rPr lang="en-US" dirty="0" smtClean="0"/>
              <a:t>Internet Capability</a:t>
            </a:r>
          </a:p>
          <a:p>
            <a:pPr lvl="1">
              <a:defRPr/>
            </a:pPr>
            <a:r>
              <a:rPr lang="en-US" dirty="0" smtClean="0"/>
              <a:t>Camera</a:t>
            </a:r>
          </a:p>
          <a:p>
            <a:pPr lvl="1">
              <a:defRPr/>
            </a:pPr>
            <a:r>
              <a:rPr lang="en-US" dirty="0" smtClean="0"/>
              <a:t>Gyroscope</a:t>
            </a:r>
          </a:p>
          <a:p>
            <a:pPr lvl="1">
              <a:defRPr/>
            </a:pPr>
            <a:r>
              <a:rPr lang="en-US" dirty="0" smtClean="0"/>
              <a:t>Accelerometer</a:t>
            </a:r>
          </a:p>
          <a:p>
            <a:pPr lvl="1">
              <a:defRPr/>
            </a:pPr>
            <a:r>
              <a:rPr lang="en-US" dirty="0" smtClean="0"/>
              <a:t>Compass</a:t>
            </a:r>
          </a:p>
          <a:p>
            <a:pPr lvl="1">
              <a:defRPr/>
            </a:pPr>
            <a:r>
              <a:rPr lang="en-US" dirty="0" smtClean="0"/>
              <a:t>Built-in GPS</a:t>
            </a:r>
          </a:p>
          <a:p>
            <a:pPr lvl="0">
              <a:defRPr/>
            </a:pPr>
            <a:r>
              <a:rPr lang="en-US" dirty="0"/>
              <a:t>3D location of each valve on the tree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1026" name="Picture 2" descr="http://edibleapple.com/wp-content/uploads/2009/04/silver-appl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52675"/>
            <a:ext cx="1657350" cy="206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droid.com/media/wallpaper/gif/android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623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Project Objectives</a:t>
            </a:r>
            <a:endParaRPr lang="en-US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457200" y="16764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lang="en-US" sz="2400" kern="0" noProof="0" dirty="0" smtClean="0">
                <a:latin typeface="+mn-lt"/>
              </a:rPr>
              <a:t>Solve the power consumption issue of last year’s project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kumimoji="0" lang="en-US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Wake-up Circuit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 kern="0" noProof="0" dirty="0" smtClean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 a unique but efficient way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accessing and displaying oil well valve information utilizing an active RFID network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kern="0" dirty="0" smtClean="0">
                <a:latin typeface="+mn-lt"/>
              </a:rPr>
              <a:t>Augmented Reality System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MySQL database hosted </a:t>
            </a:r>
            <a:r>
              <a:rPr lang="en-US" dirty="0"/>
              <a:t>on a server already owned by the </a:t>
            </a:r>
            <a:r>
              <a:rPr lang="en-US" dirty="0" smtClean="0"/>
              <a:t>group</a:t>
            </a:r>
          </a:p>
          <a:p>
            <a:pPr lvl="1">
              <a:defRPr/>
            </a:pPr>
            <a:r>
              <a:rPr lang="en-US" dirty="0" smtClean="0"/>
              <a:t>Already </a:t>
            </a:r>
            <a:r>
              <a:rPr lang="en-US" dirty="0"/>
              <a:t>confirmed to work with </a:t>
            </a:r>
            <a:r>
              <a:rPr lang="en-US" dirty="0" smtClean="0"/>
              <a:t>our development platform</a:t>
            </a:r>
          </a:p>
          <a:p>
            <a:pPr lvl="2">
              <a:defRPr/>
            </a:pPr>
            <a:r>
              <a:rPr lang="en-US" dirty="0" smtClean="0"/>
              <a:t>Access database through web-service layer: </a:t>
            </a:r>
            <a:r>
              <a:rPr lang="en-US" dirty="0" err="1" smtClean="0"/>
              <a:t>phpAdmin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Unity reads database by using </a:t>
            </a:r>
            <a:r>
              <a:rPr lang="en-US" dirty="0" err="1"/>
              <a:t>J</a:t>
            </a:r>
            <a:r>
              <a:rPr lang="en-US" dirty="0" err="1" smtClean="0"/>
              <a:t>avascript</a:t>
            </a:r>
            <a:r>
              <a:rPr lang="en-US" dirty="0" smtClean="0"/>
              <a:t> functions to execute PHP scripts</a:t>
            </a:r>
          </a:p>
          <a:p>
            <a:pPr lvl="2"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95800"/>
            <a:ext cx="3781953" cy="1829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115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6705600" cy="1139825"/>
          </a:xfrm>
        </p:spPr>
        <p:txBody>
          <a:bodyPr/>
          <a:lstStyle/>
          <a:p>
            <a:pPr algn="ctr"/>
            <a:r>
              <a:rPr lang="en-US" dirty="0" smtClean="0"/>
              <a:t>Application Development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8509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Platform: Unity3D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4530725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What is Unity3D?</a:t>
            </a:r>
          </a:p>
          <a:p>
            <a:pPr lvl="1">
              <a:defRPr/>
            </a:pPr>
            <a:r>
              <a:rPr lang="en-US" dirty="0" smtClean="0"/>
              <a:t>Integrated authoring tool for creating 3D video games or  real-time 3D animations</a:t>
            </a:r>
          </a:p>
          <a:p>
            <a:pPr lvl="1">
              <a:defRPr/>
            </a:pPr>
            <a:endParaRPr lang="en-US" dirty="0" smtClean="0"/>
          </a:p>
          <a:p>
            <a:r>
              <a:rPr lang="en-US" dirty="0"/>
              <a:t>Pros:</a:t>
            </a:r>
          </a:p>
          <a:p>
            <a:pPr lvl="1"/>
            <a:r>
              <a:rPr lang="en-US" dirty="0"/>
              <a:t>Supports multiple platforms</a:t>
            </a:r>
          </a:p>
          <a:p>
            <a:pPr lvl="2"/>
            <a:r>
              <a:rPr lang="en-US" dirty="0"/>
              <a:t>Notably iPhone and Android applications</a:t>
            </a:r>
          </a:p>
          <a:p>
            <a:pPr lvl="1"/>
            <a:r>
              <a:rPr lang="en-US" dirty="0"/>
              <a:t>Built-in 3D engine</a:t>
            </a:r>
          </a:p>
          <a:p>
            <a:pPr lvl="1"/>
            <a:r>
              <a:rPr lang="en-US" dirty="0"/>
              <a:t>Compiles directly to smart </a:t>
            </a:r>
            <a:r>
              <a:rPr lang="en-US" dirty="0" smtClean="0"/>
              <a:t>phone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1752600"/>
            <a:ext cx="2608696" cy="143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3698875"/>
            <a:ext cx="4191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Does not natively support sensors</a:t>
            </a:r>
          </a:p>
          <a:p>
            <a:pPr lvl="1"/>
            <a:r>
              <a:rPr lang="en-US" dirty="0" smtClean="0"/>
              <a:t>Expensive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631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Front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4530725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Unity3D </a:t>
            </a:r>
          </a:p>
          <a:p>
            <a:pPr lvl="1">
              <a:defRPr/>
            </a:pPr>
            <a:r>
              <a:rPr lang="en-US" dirty="0" smtClean="0"/>
              <a:t>Demos</a:t>
            </a:r>
          </a:p>
          <a:p>
            <a:pPr lvl="1">
              <a:defRPr/>
            </a:pPr>
            <a:r>
              <a:rPr lang="en-US" dirty="0" smtClean="0"/>
              <a:t>Android App</a:t>
            </a:r>
          </a:p>
          <a:p>
            <a:pPr lvl="1">
              <a:defRPr/>
            </a:pPr>
            <a:r>
              <a:rPr lang="en-US" dirty="0" smtClean="0"/>
              <a:t>Camera Background</a:t>
            </a:r>
          </a:p>
          <a:p>
            <a:pPr lvl="1">
              <a:defRPr/>
            </a:pPr>
            <a:r>
              <a:rPr lang="en-US" dirty="0" smtClean="0"/>
              <a:t>Menu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12927"/>
            <a:ext cx="2115405" cy="3954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747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– Camera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Unity plugin</a:t>
            </a:r>
          </a:p>
          <a:p>
            <a:pPr lvl="1"/>
            <a:r>
              <a:rPr lang="en-US" dirty="0" smtClean="0"/>
              <a:t>2D Camera Feed Conversion</a:t>
            </a:r>
          </a:p>
          <a:p>
            <a:r>
              <a:rPr lang="en-US" dirty="0" smtClean="0"/>
              <a:t>Modified Augmented Reality</a:t>
            </a:r>
          </a:p>
          <a:p>
            <a:pPr lvl="1"/>
            <a:r>
              <a:rPr lang="en-US" dirty="0" smtClean="0"/>
              <a:t>Enabled Camera = Lower Battery Life</a:t>
            </a:r>
          </a:p>
          <a:p>
            <a:pPr lvl="1"/>
            <a:r>
              <a:rPr lang="en-US" dirty="0" smtClean="0"/>
              <a:t>Additional Feature?</a:t>
            </a:r>
          </a:p>
          <a:p>
            <a:pPr lvl="2"/>
            <a:r>
              <a:rPr lang="en-US" dirty="0" smtClean="0"/>
              <a:t>Enable/Disable Camera</a:t>
            </a:r>
          </a:p>
          <a:p>
            <a:pPr lvl="1"/>
            <a:r>
              <a:rPr lang="en-US" dirty="0" smtClean="0"/>
              <a:t>Virtual Valve Tree Substitution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572755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Back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4530725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Accelerometer</a:t>
            </a:r>
          </a:p>
          <a:p>
            <a:pPr lvl="0">
              <a:defRPr/>
            </a:pPr>
            <a:r>
              <a:rPr lang="en-US" dirty="0" smtClean="0"/>
              <a:t>Unity Sensor Plug-ins</a:t>
            </a:r>
          </a:p>
          <a:p>
            <a:pPr lvl="1">
              <a:defRPr/>
            </a:pPr>
            <a:r>
              <a:rPr lang="en-US" dirty="0" smtClean="0"/>
              <a:t>Compass</a:t>
            </a:r>
          </a:p>
          <a:p>
            <a:pPr lvl="1">
              <a:defRPr/>
            </a:pPr>
            <a:r>
              <a:rPr lang="en-US" dirty="0" smtClean="0"/>
              <a:t>Gyroscope</a:t>
            </a:r>
          </a:p>
          <a:p>
            <a:pPr>
              <a:defRPr/>
            </a:pPr>
            <a:r>
              <a:rPr lang="en-US" dirty="0" smtClean="0"/>
              <a:t>Gyroscope Correction</a:t>
            </a:r>
          </a:p>
          <a:p>
            <a:pPr>
              <a:defRPr/>
            </a:pPr>
            <a:r>
              <a:rPr lang="en-US" dirty="0" smtClean="0"/>
              <a:t>Inertial Navigation System</a:t>
            </a:r>
          </a:p>
          <a:p>
            <a:pPr>
              <a:defRPr/>
            </a:pPr>
            <a:r>
              <a:rPr lang="en-US" dirty="0" smtClean="0"/>
              <a:t>Tree Growing System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22" y="2057400"/>
            <a:ext cx="2880778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205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– Accelerometer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defRPr/>
                </a:pPr>
                <a:r>
                  <a:rPr lang="en-US" dirty="0" smtClean="0"/>
                  <a:t>Used to </a:t>
                </a:r>
                <a:r>
                  <a:rPr lang="en-US" dirty="0"/>
                  <a:t>find the pitch and roll at which the phone is being </a:t>
                </a:r>
                <a:r>
                  <a:rPr lang="en-US" dirty="0" smtClean="0"/>
                  <a:t>held </a:t>
                </a:r>
              </a:p>
              <a:p>
                <a:pPr lvl="1">
                  <a:defRPr/>
                </a:pPr>
                <a:r>
                  <a:rPr lang="en-US" dirty="0" smtClean="0"/>
                  <a:t>Phone orientation is found using the force of gravity</a:t>
                </a:r>
              </a:p>
              <a:p>
                <a:pPr>
                  <a:defRPr/>
                </a:pPr>
                <a:r>
                  <a:rPr lang="en-US" dirty="0" smtClean="0"/>
                  <a:t>Additional sensors needed without a perfect </a:t>
                </a:r>
                <a:r>
                  <a:rPr lang="en-US" dirty="0"/>
                  <a:t>magnitude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9.8 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0">
                  <a:defRPr/>
                </a:pPr>
                <a:r>
                  <a:rPr lang="en-US" dirty="0" smtClean="0"/>
                  <a:t>Unstable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667" t="-1346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silverlightshow.net/Storage/Users/MisterGoodcat/Accelerometer-axe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2743200" cy="301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1272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– Gyroscope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Used </a:t>
            </a:r>
            <a:r>
              <a:rPr lang="en-US" dirty="0"/>
              <a:t>to estimate the phones orientation when the accelerometer senses that the phone is in </a:t>
            </a:r>
            <a:r>
              <a:rPr lang="en-US" dirty="0" smtClean="0"/>
              <a:t>motion</a:t>
            </a:r>
          </a:p>
          <a:p>
            <a:pPr lvl="0">
              <a:defRPr/>
            </a:pPr>
            <a:r>
              <a:rPr lang="en-US" dirty="0" smtClean="0"/>
              <a:t>Less impacted </a:t>
            </a:r>
            <a:r>
              <a:rPr lang="en-US" dirty="0"/>
              <a:t>by shaking. 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Improves </a:t>
            </a:r>
            <a:r>
              <a:rPr lang="en-US" dirty="0"/>
              <a:t>how steady the Augmented Reality labels </a:t>
            </a:r>
            <a:r>
              <a:rPr lang="en-US" dirty="0" smtClean="0"/>
              <a:t>are </a:t>
            </a:r>
          </a:p>
          <a:p>
            <a:pPr lvl="0">
              <a:defRPr/>
            </a:pPr>
            <a:r>
              <a:rPr lang="en-US" dirty="0" smtClean="0"/>
              <a:t>All </a:t>
            </a:r>
            <a:r>
              <a:rPr lang="en-US" dirty="0"/>
              <a:t>scripts will run on phones with or without a built in gyroscope.</a:t>
            </a:r>
          </a:p>
        </p:txBody>
      </p:sp>
    </p:spTree>
    <p:extLst>
      <p:ext uri="{BB962C8B-B14F-4D97-AF65-F5344CB8AC3E}">
        <p14:creationId xmlns="" xmlns:p14="http://schemas.microsoft.com/office/powerpoint/2010/main" val="2131253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– Inertial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The phone’s 3D displacement can be found knowing an initial starting location and the phones </a:t>
            </a:r>
            <a:r>
              <a:rPr lang="en-US" dirty="0" smtClean="0"/>
              <a:t>acceleration </a:t>
            </a:r>
          </a:p>
          <a:p>
            <a:pPr lvl="0">
              <a:defRPr/>
            </a:pPr>
            <a:r>
              <a:rPr lang="en-US" dirty="0" smtClean="0"/>
              <a:t>Used </a:t>
            </a:r>
            <a:r>
              <a:rPr lang="en-US" dirty="0"/>
              <a:t>to track the </a:t>
            </a:r>
            <a:r>
              <a:rPr lang="en-US" dirty="0" smtClean="0"/>
              <a:t>phone’s location</a:t>
            </a:r>
            <a:r>
              <a:rPr lang="en-US" dirty="0"/>
              <a:t> </a:t>
            </a:r>
            <a:r>
              <a:rPr lang="en-US" dirty="0" smtClean="0"/>
              <a:t>between database updates</a:t>
            </a:r>
          </a:p>
          <a:p>
            <a:pPr lvl="0">
              <a:defRPr/>
            </a:pPr>
            <a:r>
              <a:rPr lang="en-US" dirty="0" smtClean="0"/>
              <a:t>Accuracy decreases over time </a:t>
            </a:r>
          </a:p>
          <a:p>
            <a:pPr lvl="0">
              <a:defRPr/>
            </a:pPr>
            <a:r>
              <a:rPr lang="en-US" dirty="0" smtClean="0"/>
              <a:t>Needed </a:t>
            </a:r>
            <a:r>
              <a:rPr lang="en-US" dirty="0"/>
              <a:t>if the Augmented Reality user is in motion.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403663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End – Tree Growing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4530725"/>
          </a:xfrm>
        </p:spPr>
        <p:txBody>
          <a:bodyPr/>
          <a:lstStyle/>
          <a:p>
            <a:r>
              <a:rPr lang="en-US" dirty="0" smtClean="0"/>
              <a:t>Database generates a tree “skeleton”</a:t>
            </a:r>
          </a:p>
          <a:p>
            <a:pPr lvl="1"/>
            <a:r>
              <a:rPr lang="en-US" dirty="0" smtClean="0"/>
              <a:t>Removes labeling ambiguity</a:t>
            </a:r>
          </a:p>
          <a:p>
            <a:r>
              <a:rPr lang="en-US" dirty="0" smtClean="0"/>
              <a:t>Minimizes 3D and phone orientation inaccuracy</a:t>
            </a:r>
          </a:p>
          <a:p>
            <a:pPr lvl="1"/>
            <a:r>
              <a:rPr lang="en-US" dirty="0" smtClean="0"/>
              <a:t>“Base” node</a:t>
            </a:r>
          </a:p>
          <a:p>
            <a:pPr lvl="1"/>
            <a:r>
              <a:rPr lang="en-US" dirty="0" smtClean="0"/>
              <a:t>Active RFID tags unnecessary for valve location after installation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02" y="1752600"/>
            <a:ext cx="3908598" cy="4270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9902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Requirements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5000" y="3581400"/>
            <a:ext cx="2971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/</a:t>
            </a:r>
            <a:endParaRPr lang="en-US" sz="9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57300" y="1905000"/>
          <a:ext cx="66294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3314700"/>
              </a:tblGrid>
              <a:tr h="7264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Goals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20ft</a:t>
                      </a:r>
                      <a:endParaRPr lang="en-US" dirty="0"/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 Span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3-5 Years</a:t>
                      </a:r>
                      <a:endParaRPr lang="en-US" dirty="0"/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Ideal: 2”x2”x1”</a:t>
                      </a:r>
                    </a:p>
                    <a:p>
                      <a:pPr algn="ctr"/>
                      <a:r>
                        <a:rPr lang="en-US" dirty="0" smtClean="0"/>
                        <a:t>Max: 8”x8”x1”</a:t>
                      </a:r>
                      <a:endParaRPr lang="en-US" dirty="0"/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FCC Compliant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6705600" cy="1139825"/>
          </a:xfrm>
        </p:spPr>
        <p:txBody>
          <a:bodyPr/>
          <a:lstStyle/>
          <a:p>
            <a:pPr algn="ctr"/>
            <a:r>
              <a:rPr lang="en-US" dirty="0" smtClean="0"/>
              <a:t>3D Location Determination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371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530725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CC2431 Location Engine</a:t>
            </a:r>
          </a:p>
          <a:p>
            <a:pPr lvl="1">
              <a:defRPr/>
            </a:pPr>
            <a:r>
              <a:rPr lang="en-US" dirty="0" smtClean="0"/>
              <a:t>Accuracy </a:t>
            </a:r>
            <a:r>
              <a:rPr lang="en-US" dirty="0"/>
              <a:t>of the system increases with the number of known points around the unknown point. </a:t>
            </a:r>
            <a:endParaRPr lang="en-US" dirty="0" smtClean="0"/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At </a:t>
            </a:r>
            <a:r>
              <a:rPr lang="en-US" dirty="0"/>
              <a:t>least 6 </a:t>
            </a:r>
            <a:r>
              <a:rPr lang="en-US" dirty="0" smtClean="0"/>
              <a:t>reference nodes needed for an estimated </a:t>
            </a:r>
            <a:r>
              <a:rPr lang="en-US" dirty="0"/>
              <a:t>2D location that may only be </a:t>
            </a:r>
            <a:endParaRPr lang="en-US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dirty="0" smtClean="0"/>
              <a:t>   accurate </a:t>
            </a:r>
            <a:r>
              <a:rPr lang="en-US" dirty="0"/>
              <a:t>within 3 – 5 </a:t>
            </a:r>
            <a:r>
              <a:rPr lang="en-US" dirty="0" smtClean="0"/>
              <a:t>meters  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Nodes must be </a:t>
            </a:r>
            <a:r>
              <a:rPr lang="en-US" dirty="0"/>
              <a:t>positioned </a:t>
            </a:r>
            <a:endParaRPr lang="en-US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dirty="0" smtClean="0"/>
              <a:t>    perfectly </a:t>
            </a:r>
            <a:r>
              <a:rPr lang="en-US" dirty="0"/>
              <a:t>so that the antenna </a:t>
            </a:r>
            <a:endParaRPr lang="en-US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dirty="0" smtClean="0"/>
              <a:t>    signals </a:t>
            </a:r>
            <a:r>
              <a:rPr lang="en-US" dirty="0"/>
              <a:t>are projecting towards </a:t>
            </a:r>
            <a:endParaRPr lang="en-US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dirty="0" smtClean="0"/>
              <a:t>    unknown node</a:t>
            </a:r>
            <a:endParaRPr lang="en-US" dirty="0"/>
          </a:p>
          <a:p>
            <a:pPr lvl="0">
              <a:defRPr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3352800" cy="314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6735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Limitations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530725"/>
          </a:xfrm>
        </p:spPr>
        <p:txBody>
          <a:bodyPr/>
          <a:lstStyle/>
          <a:p>
            <a:pPr lvl="0">
              <a:defRPr/>
            </a:pPr>
            <a:r>
              <a:rPr lang="en-US" dirty="0" err="1" smtClean="0"/>
              <a:t>Antenova</a:t>
            </a:r>
            <a:r>
              <a:rPr lang="en-US" dirty="0" smtClean="0"/>
              <a:t> </a:t>
            </a:r>
            <a:r>
              <a:rPr lang="en-US" dirty="0" err="1"/>
              <a:t>Titanis</a:t>
            </a:r>
            <a:r>
              <a:rPr lang="en-US" dirty="0"/>
              <a:t> </a:t>
            </a:r>
            <a:r>
              <a:rPr lang="en-US" dirty="0" smtClean="0"/>
              <a:t>2.4GHz Swivel Antenna</a:t>
            </a:r>
          </a:p>
          <a:p>
            <a:pPr lvl="1">
              <a:defRPr/>
            </a:pPr>
            <a:r>
              <a:rPr lang="en-US" dirty="0" smtClean="0"/>
              <a:t>No spherical or symmetrical signal</a:t>
            </a:r>
          </a:p>
          <a:p>
            <a:pPr lvl="1">
              <a:defRPr/>
            </a:pPr>
            <a:r>
              <a:rPr lang="en-US" dirty="0" smtClean="0"/>
              <a:t>RSSI values used to estimate distances between nodes</a:t>
            </a:r>
          </a:p>
          <a:p>
            <a:pPr lvl="1">
              <a:defRPr/>
            </a:pPr>
            <a:r>
              <a:rPr lang="en-US" dirty="0"/>
              <a:t>Up to 95% of the signal can be lost in certain antenna orientations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46482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61126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Location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Utilizing </a:t>
            </a:r>
            <a:r>
              <a:rPr lang="en-US" dirty="0" smtClean="0"/>
              <a:t>a system similar to the trilateration </a:t>
            </a:r>
            <a:r>
              <a:rPr lang="en-US" dirty="0"/>
              <a:t>system demonstrated by the Mega </a:t>
            </a:r>
            <a:r>
              <a:rPr lang="en-US" dirty="0" err="1"/>
              <a:t>Hurtz</a:t>
            </a:r>
            <a:r>
              <a:rPr lang="en-US" dirty="0"/>
              <a:t> group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87864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6705600" cy="1139825"/>
          </a:xfrm>
        </p:spPr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055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hangingPunct="1"/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0800" y="1676400"/>
            <a:ext cx="4343400" cy="16763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Overall Project</a:t>
            </a:r>
          </a:p>
          <a:p>
            <a:pPr lvl="1"/>
            <a:r>
              <a:rPr lang="en-US" dirty="0" smtClean="0"/>
              <a:t>Daniel Baxter, Cameron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Scalzo</a:t>
            </a:r>
            <a:r>
              <a:rPr lang="en-US" dirty="0" smtClean="0"/>
              <a:t>, LSU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3546474"/>
            <a:ext cx="3886200" cy="27019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Wake-Up Circuit</a:t>
            </a:r>
          </a:p>
          <a:p>
            <a:pPr lvl="1"/>
            <a:r>
              <a:rPr lang="en-US" dirty="0" smtClean="0"/>
              <a:t>Jacob </a:t>
            </a:r>
            <a:r>
              <a:rPr lang="en-US" dirty="0" err="1" smtClean="0"/>
              <a:t>Luby</a:t>
            </a:r>
            <a:endParaRPr lang="en-US" dirty="0"/>
          </a:p>
          <a:p>
            <a:pPr lvl="1"/>
            <a:r>
              <a:rPr lang="en-US" dirty="0" smtClean="0"/>
              <a:t>Karl </a:t>
            </a:r>
            <a:r>
              <a:rPr lang="en-US" dirty="0" err="1" smtClean="0"/>
              <a:t>Oelschlaeger</a:t>
            </a:r>
            <a:endParaRPr lang="en-US" dirty="0" smtClean="0"/>
          </a:p>
          <a:p>
            <a:pPr lvl="1"/>
            <a:r>
              <a:rPr lang="en-US" dirty="0" smtClean="0"/>
              <a:t>Heather McKay</a:t>
            </a:r>
          </a:p>
          <a:p>
            <a:pPr lvl="1"/>
            <a:r>
              <a:rPr lang="en-US" dirty="0" smtClean="0"/>
              <a:t>Jordan </a:t>
            </a:r>
            <a:r>
              <a:rPr lang="en-US" dirty="0" err="1" smtClean="0"/>
              <a:t>LeFler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81401"/>
            <a:ext cx="4114800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Augmented Reality</a:t>
            </a:r>
          </a:p>
          <a:p>
            <a:pPr lvl="1"/>
            <a:r>
              <a:rPr lang="en-US" dirty="0" smtClean="0"/>
              <a:t>Dr. Jerry Trahan, LSU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372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0"/>
            <a:ext cx="89154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6670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438400" y="1600200"/>
            <a:ext cx="4724400" cy="3505200"/>
          </a:xfrm>
          <a:prstGeom prst="irregularSeal1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Questions </a:t>
            </a:r>
            <a:r>
              <a:rPr lang="en-US" sz="3600" dirty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07491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Wake-Up Circuit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Cameron 2.0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959070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Wake-Up Circuit</a:t>
            </a:r>
            <a:endParaRPr lang="en-US" sz="4000" dirty="0"/>
          </a:p>
        </p:txBody>
      </p:sp>
      <p:sp>
        <p:nvSpPr>
          <p:cNvPr id="27" name="Isosceles Triangle 26"/>
          <p:cNvSpPr/>
          <p:nvPr/>
        </p:nvSpPr>
        <p:spPr>
          <a:xfrm>
            <a:off x="1510903" y="2946524"/>
            <a:ext cx="576064" cy="50405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46337" y="3883025"/>
            <a:ext cx="865188" cy="57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Filter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3311525" y="3954463"/>
            <a:ext cx="647700" cy="431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59225" y="3883025"/>
            <a:ext cx="86360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ysClr val="windowText" lastClr="000000"/>
                </a:solidFill>
              </a:rPr>
              <a:t>Amplifier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822825" y="3954463"/>
            <a:ext cx="649287" cy="431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83412" y="3883025"/>
            <a:ext cx="86360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Load Switch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72112" y="3883025"/>
            <a:ext cx="86360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MCU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6335712" y="3954463"/>
            <a:ext cx="647700" cy="431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hape 34"/>
          <p:cNvCxnSpPr>
            <a:stCxn id="27" idx="3"/>
            <a:endCxn id="28" idx="1"/>
          </p:cNvCxnSpPr>
          <p:nvPr/>
        </p:nvCxnSpPr>
        <p:spPr>
          <a:xfrm rot="16200000" flipH="1">
            <a:off x="1762918" y="3486944"/>
            <a:ext cx="719138" cy="647700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1295400" y="2514600"/>
            <a:ext cx="1042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Antenna</a:t>
            </a: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3454400" y="4818063"/>
            <a:ext cx="275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Wake-up Circuit Diagram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Antenna: </a:t>
            </a:r>
            <a:r>
              <a:rPr lang="en-US" dirty="0" err="1" smtClean="0"/>
              <a:t>Antenova</a:t>
            </a:r>
            <a:r>
              <a:rPr lang="en-US" dirty="0" smtClean="0"/>
              <a:t> </a:t>
            </a:r>
            <a:r>
              <a:rPr lang="en-US" dirty="0" err="1" smtClean="0"/>
              <a:t>Titanis</a:t>
            </a:r>
            <a:r>
              <a:rPr lang="en-US" dirty="0" smtClean="0"/>
              <a:t> 2.4GHz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40224" t="14359" r="41507" b="25128"/>
          <a:stretch>
            <a:fillRect/>
          </a:stretch>
        </p:blipFill>
        <p:spPr bwMode="auto">
          <a:xfrm>
            <a:off x="838200" y="1981200"/>
            <a:ext cx="1981200" cy="41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ceiverTest2.png"/>
          <p:cNvPicPr/>
          <p:nvPr/>
        </p:nvPicPr>
        <p:blipFill>
          <a:blip r:embed="rId3" cstate="print"/>
          <a:srcRect l="1282" t="30000" r="26442" b="7692"/>
          <a:stretch>
            <a:fillRect/>
          </a:stretch>
        </p:blipFill>
        <p:spPr>
          <a:xfrm>
            <a:off x="3200400" y="1600200"/>
            <a:ext cx="3951425" cy="2129038"/>
          </a:xfrm>
          <a:prstGeom prst="rect">
            <a:avLst/>
          </a:prstGeom>
        </p:spPr>
      </p:pic>
      <p:pic>
        <p:nvPicPr>
          <p:cNvPr id="6" name="Picture 5" descr="receiverTest6.png"/>
          <p:cNvPicPr/>
          <p:nvPr/>
        </p:nvPicPr>
        <p:blipFill>
          <a:blip r:embed="rId4" cstate="print"/>
          <a:srcRect l="1282" t="28974" r="26442" b="7692"/>
          <a:stretch>
            <a:fillRect/>
          </a:stretch>
        </p:blipFill>
        <p:spPr>
          <a:xfrm>
            <a:off x="3276600" y="4419600"/>
            <a:ext cx="3895475" cy="2133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2438400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Test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51054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</a:t>
            </a:r>
          </a:p>
          <a:p>
            <a:r>
              <a:rPr lang="en-US" dirty="0" smtClean="0"/>
              <a:t>Test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1378" t="23846" r="15385" b="28462"/>
          <a:stretch>
            <a:fillRect/>
          </a:stretch>
        </p:blipFill>
        <p:spPr bwMode="auto">
          <a:xfrm>
            <a:off x="304800" y="2362200"/>
            <a:ext cx="464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855916Wide_S2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" y="4343400"/>
            <a:ext cx="2142806" cy="1612141"/>
          </a:xfrm>
          <a:prstGeom prst="rect">
            <a:avLst/>
          </a:prstGeom>
        </p:spPr>
      </p:pic>
      <p:pic>
        <p:nvPicPr>
          <p:cNvPr id="5" name="Picture 4" descr="855916Passban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4343400"/>
            <a:ext cx="2133600" cy="1605214"/>
          </a:xfrm>
          <a:prstGeom prst="rect">
            <a:avLst/>
          </a:prstGeom>
        </p:spPr>
      </p:pic>
      <p:pic>
        <p:nvPicPr>
          <p:cNvPr id="6" name="Picture 5" descr="antenna with 855916 s1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600" y="2514600"/>
            <a:ext cx="3298507" cy="2481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828800"/>
            <a:ext cx="601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tests were run with the </a:t>
            </a:r>
            <a:r>
              <a:rPr lang="en-US" dirty="0" err="1" smtClean="0"/>
              <a:t>Sawtek</a:t>
            </a:r>
            <a:r>
              <a:rPr lang="en-US" dirty="0" smtClean="0"/>
              <a:t> 855916 SAW Filter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5181600"/>
            <a:ext cx="205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 + Filter</a:t>
            </a:r>
          </a:p>
          <a:p>
            <a:r>
              <a:rPr lang="en-US" dirty="0" smtClean="0"/>
              <a:t>S11 Characteristic</a:t>
            </a: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pic>
        <p:nvPicPr>
          <p:cNvPr id="3" name="Picture 2" descr="310182_2345912177142_1530150156_32780079_842774154_n.jpg"/>
          <p:cNvPicPr/>
          <p:nvPr/>
        </p:nvPicPr>
        <p:blipFill>
          <a:blip r:embed="rId2" cstate="print"/>
          <a:srcRect l="32407" t="37639" b="31667"/>
          <a:stretch>
            <a:fillRect/>
          </a:stretch>
        </p:blipFill>
        <p:spPr>
          <a:xfrm>
            <a:off x="7010400" y="5105400"/>
            <a:ext cx="1875175" cy="14192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 l="51590" t="26341" r="24213" b="54758"/>
          <a:stretch>
            <a:fillRect/>
          </a:stretch>
        </p:blipFill>
        <p:spPr bwMode="auto">
          <a:xfrm>
            <a:off x="381000" y="4114800"/>
            <a:ext cx="3581400" cy="157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File:Cockcroft Walton Voltage multipli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1"/>
            <a:ext cx="3467999" cy="152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3124200"/>
            <a:ext cx="1945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Half-Wave</a:t>
            </a:r>
          </a:p>
          <a:p>
            <a:r>
              <a:rPr lang="en-US" dirty="0" smtClean="0"/>
              <a:t>Cockcroft-Walton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791200"/>
            <a:ext cx="1945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Full-Wave</a:t>
            </a:r>
          </a:p>
          <a:p>
            <a:r>
              <a:rPr lang="en-US" dirty="0" smtClean="0"/>
              <a:t>Cockcroft-Walton</a:t>
            </a:r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828800"/>
            <a:ext cx="2905328" cy="60960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733800"/>
            <a:ext cx="2592572" cy="5334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743200"/>
            <a:ext cx="3629025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ialtheme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officialtheme</Template>
  <TotalTime>287</TotalTime>
  <Words>1027</Words>
  <Application>Microsoft Office PowerPoint</Application>
  <PresentationFormat>On-screen Show (4:3)</PresentationFormat>
  <Paragraphs>278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officialtheme</vt:lpstr>
      <vt:lpstr>Overcoming Environmental and Metal Interference Using  Multi-Frequency RFID Part 2</vt:lpstr>
      <vt:lpstr>Project Overview</vt:lpstr>
      <vt:lpstr>Two Project Objectives</vt:lpstr>
      <vt:lpstr>Main Requirements</vt:lpstr>
      <vt:lpstr>Wake-Up Circuit</vt:lpstr>
      <vt:lpstr>Wake-Up Circuit</vt:lpstr>
      <vt:lpstr>Antenna: Antenova Titanis 2.4GHz</vt:lpstr>
      <vt:lpstr>Filter</vt:lpstr>
      <vt:lpstr>Amplifier</vt:lpstr>
      <vt:lpstr>Home Etching PCBs</vt:lpstr>
      <vt:lpstr>Physical PCB Evaluation</vt:lpstr>
      <vt:lpstr>Amplifier Simulation</vt:lpstr>
      <vt:lpstr>Amplifier Breadboard</vt:lpstr>
      <vt:lpstr>Amplifier Transistor</vt:lpstr>
      <vt:lpstr>Signal Switch</vt:lpstr>
      <vt:lpstr>Need for Microcontroller</vt:lpstr>
      <vt:lpstr>MCU Test</vt:lpstr>
      <vt:lpstr>Power Switch</vt:lpstr>
      <vt:lpstr>Component Alternatives</vt:lpstr>
      <vt:lpstr>Final Schematic</vt:lpstr>
      <vt:lpstr>Power Calculations</vt:lpstr>
      <vt:lpstr>Lessons Learned</vt:lpstr>
      <vt:lpstr>Performance Goals</vt:lpstr>
      <vt:lpstr>Cost Analysis</vt:lpstr>
      <vt:lpstr>Suggestions</vt:lpstr>
      <vt:lpstr>Augmented Reality App</vt:lpstr>
      <vt:lpstr>Project Objectives</vt:lpstr>
      <vt:lpstr>What is Augmented Reality?</vt:lpstr>
      <vt:lpstr>Requirements for AR</vt:lpstr>
      <vt:lpstr>Database Development</vt:lpstr>
      <vt:lpstr>Application Development</vt:lpstr>
      <vt:lpstr>Development Platform: Unity3D</vt:lpstr>
      <vt:lpstr>Application Front End</vt:lpstr>
      <vt:lpstr>Front End – Camera Background</vt:lpstr>
      <vt:lpstr>Application Back End</vt:lpstr>
      <vt:lpstr>Back End – Accelerometer</vt:lpstr>
      <vt:lpstr>Back End – Gyroscope</vt:lpstr>
      <vt:lpstr>Back End – Inertial Navigation</vt:lpstr>
      <vt:lpstr>Back End – Tree Growing System</vt:lpstr>
      <vt:lpstr>3D Location Determination</vt:lpstr>
      <vt:lpstr>Hardware Limitations</vt:lpstr>
      <vt:lpstr>Hardware Limitations Cont’d</vt:lpstr>
      <vt:lpstr>3D Location Determination</vt:lpstr>
      <vt:lpstr>Demo</vt:lpstr>
      <vt:lpstr>Slide 45</vt:lpstr>
      <vt:lpstr>Slide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Environmental and Metal Interference Using  Multi-Frequency RFID Part 2</dc:title>
  <dc:creator>Lizard</dc:creator>
  <cp:lastModifiedBy>jscalz1</cp:lastModifiedBy>
  <cp:revision>87</cp:revision>
  <dcterms:created xsi:type="dcterms:W3CDTF">2011-12-01T02:10:54Z</dcterms:created>
  <dcterms:modified xsi:type="dcterms:W3CDTF">2011-12-05T23:57:54Z</dcterms:modified>
</cp:coreProperties>
</file>