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5.xml" ContentType="application/vnd.openxmlformats-officedocument.drawingml.chart+xml"/>
  <Override PartName="/ppt/drawings/drawing4.xml" ContentType="application/vnd.openxmlformats-officedocument.drawingml.chartshapes+xml"/>
  <Override PartName="/ppt/charts/chart6.xml" ContentType="application/vnd.openxmlformats-officedocument.drawingml.chart+xml"/>
  <Override PartName="/ppt/drawings/drawing5.xml" ContentType="application/vnd.openxmlformats-officedocument.drawingml.chartshapes+xml"/>
  <Override PartName="/ppt/notesSlides/notesSlide13.xml" ContentType="application/vnd.openxmlformats-officedocument.presentationml.notesSlide+xml"/>
  <Override PartName="/ppt/charts/chart7.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sldIdLst>
    <p:sldId id="256" r:id="rId2"/>
    <p:sldId id="258" r:id="rId3"/>
    <p:sldId id="259" r:id="rId4"/>
    <p:sldId id="260" r:id="rId5"/>
    <p:sldId id="263" r:id="rId6"/>
    <p:sldId id="264" r:id="rId7"/>
    <p:sldId id="280" r:id="rId8"/>
    <p:sldId id="266" r:id="rId9"/>
    <p:sldId id="270" r:id="rId10"/>
    <p:sldId id="273" r:id="rId11"/>
    <p:sldId id="274" r:id="rId12"/>
    <p:sldId id="268" r:id="rId13"/>
    <p:sldId id="283" r:id="rId14"/>
    <p:sldId id="285"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534E43"/>
    <a:srgbClr val="FF0000"/>
    <a:srgbClr val="FC715A"/>
    <a:srgbClr val="16F631"/>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73613" autoAdjust="0"/>
  </p:normalViewPr>
  <p:slideViewPr>
    <p:cSldViewPr>
      <p:cViewPr varScale="1">
        <p:scale>
          <a:sx n="56" d="100"/>
          <a:sy n="56" d="100"/>
        </p:scale>
        <p:origin x="-12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E:\Research\Current%20Project\JILP\final_submission\Figur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ue\Downloads\CBP3_20110519.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Yue\Downloads\CBP3_20110519.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E:\Research\Current%20Project\JILP\submission\final_submission\Figure.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Yue\Downloads\CBP3_20110519.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Yue\Downloads\CBP3_20110519.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Yue\Downloads\CBP3_201105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0992973903068541E-2"/>
          <c:y val="3.6839368337593915E-2"/>
          <c:w val="0.93595825133748012"/>
          <c:h val="0.89489100320793236"/>
        </c:manualLayout>
      </c:layout>
      <c:barChart>
        <c:barDir val="col"/>
        <c:grouping val="stacked"/>
        <c:varyColors val="0"/>
        <c:ser>
          <c:idx val="0"/>
          <c:order val="0"/>
          <c:tx>
            <c:strRef>
              <c:f>Sheet2!$G$1</c:f>
              <c:strCache>
                <c:ptCount val="1"/>
                <c:pt idx="0">
                  <c:v>Correct_Pre_H</c:v>
                </c:pt>
              </c:strCache>
            </c:strRef>
          </c:tx>
          <c:spPr>
            <a:solidFill>
              <a:schemeClr val="bg2">
                <a:lumMod val="50000"/>
              </a:schemeClr>
            </a:solidFill>
            <a:ln w="12700">
              <a:solidFill>
                <a:schemeClr val="tx1"/>
              </a:solidFill>
            </a:ln>
          </c:spPr>
          <c:invertIfNegative val="0"/>
          <c:cat>
            <c:strRef>
              <c:f>Sheet2!$F$2:$F$42</c:f>
              <c:strCache>
                <c:ptCount val="41"/>
                <c:pt idx="0">
                  <c:v>CL01</c:v>
                </c:pt>
                <c:pt idx="1">
                  <c:v>CL02</c:v>
                </c:pt>
                <c:pt idx="2">
                  <c:v>CL03</c:v>
                </c:pt>
                <c:pt idx="3">
                  <c:v>CL04</c:v>
                </c:pt>
                <c:pt idx="4">
                  <c:v>CL05</c:v>
                </c:pt>
                <c:pt idx="5">
                  <c:v>CL06</c:v>
                </c:pt>
                <c:pt idx="6">
                  <c:v>CL07</c:v>
                </c:pt>
                <c:pt idx="7">
                  <c:v>CL08</c:v>
                </c:pt>
                <c:pt idx="8">
                  <c:v>CL09</c:v>
                </c:pt>
                <c:pt idx="9">
                  <c:v>CL10</c:v>
                </c:pt>
                <c:pt idx="10">
                  <c:v>CL11</c:v>
                </c:pt>
                <c:pt idx="11">
                  <c:v>CL12</c:v>
                </c:pt>
                <c:pt idx="12">
                  <c:v>CL13</c:v>
                </c:pt>
                <c:pt idx="13">
                  <c:v>CL14</c:v>
                </c:pt>
                <c:pt idx="14">
                  <c:v>CL15</c:v>
                </c:pt>
                <c:pt idx="15">
                  <c:v>CL16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SER01</c:v>
                </c:pt>
                <c:pt idx="30">
                  <c:v>SER02</c:v>
                </c:pt>
                <c:pt idx="31">
                  <c:v>SER03</c:v>
                </c:pt>
                <c:pt idx="32">
                  <c:v>SER04</c:v>
                </c:pt>
                <c:pt idx="33">
                  <c:v>SER05</c:v>
                </c:pt>
                <c:pt idx="34">
                  <c:v>WS01</c:v>
                </c:pt>
                <c:pt idx="35">
                  <c:v>WS02</c:v>
                </c:pt>
                <c:pt idx="36">
                  <c:v>WS03</c:v>
                </c:pt>
                <c:pt idx="37">
                  <c:v>WS04</c:v>
                </c:pt>
                <c:pt idx="38">
                  <c:v>WS05</c:v>
                </c:pt>
                <c:pt idx="39">
                  <c:v>WS06</c:v>
                </c:pt>
                <c:pt idx="40">
                  <c:v>Average</c:v>
                </c:pt>
              </c:strCache>
            </c:strRef>
          </c:cat>
          <c:val>
            <c:numRef>
              <c:f>Sheet2!$G$2:$G$42</c:f>
              <c:numCache>
                <c:formatCode>General</c:formatCode>
                <c:ptCount val="41"/>
                <c:pt idx="0">
                  <c:v>55.500000000000007</c:v>
                </c:pt>
                <c:pt idx="1">
                  <c:v>85.8</c:v>
                </c:pt>
                <c:pt idx="2">
                  <c:v>13.600000000000001</c:v>
                </c:pt>
                <c:pt idx="3">
                  <c:v>70.5</c:v>
                </c:pt>
                <c:pt idx="4">
                  <c:v>29.299999999999997</c:v>
                </c:pt>
                <c:pt idx="5">
                  <c:v>0</c:v>
                </c:pt>
                <c:pt idx="6">
                  <c:v>20.2</c:v>
                </c:pt>
                <c:pt idx="7">
                  <c:v>3.3000000000000003</c:v>
                </c:pt>
                <c:pt idx="8">
                  <c:v>8.9</c:v>
                </c:pt>
                <c:pt idx="9">
                  <c:v>33.5</c:v>
                </c:pt>
                <c:pt idx="10">
                  <c:v>16.900000000000002</c:v>
                </c:pt>
                <c:pt idx="11">
                  <c:v>22.499999999999993</c:v>
                </c:pt>
                <c:pt idx="12">
                  <c:v>23.200000000000003</c:v>
                </c:pt>
                <c:pt idx="13">
                  <c:v>34</c:v>
                </c:pt>
                <c:pt idx="14">
                  <c:v>34.5</c:v>
                </c:pt>
                <c:pt idx="15">
                  <c:v>38.9</c:v>
                </c:pt>
                <c:pt idx="16">
                  <c:v>9.1999999999999975</c:v>
                </c:pt>
                <c:pt idx="17">
                  <c:v>6.5</c:v>
                </c:pt>
                <c:pt idx="18">
                  <c:v>33.799999999999997</c:v>
                </c:pt>
                <c:pt idx="19">
                  <c:v>0</c:v>
                </c:pt>
                <c:pt idx="20">
                  <c:v>13.100000000000001</c:v>
                </c:pt>
                <c:pt idx="21">
                  <c:v>14.500000000000002</c:v>
                </c:pt>
                <c:pt idx="22">
                  <c:v>19.400000000000002</c:v>
                </c:pt>
                <c:pt idx="23">
                  <c:v>18.399999999999999</c:v>
                </c:pt>
                <c:pt idx="24">
                  <c:v>28.599999999999998</c:v>
                </c:pt>
                <c:pt idx="25">
                  <c:v>21.999999999999996</c:v>
                </c:pt>
                <c:pt idx="26">
                  <c:v>11.7</c:v>
                </c:pt>
                <c:pt idx="27">
                  <c:v>19.699999999999996</c:v>
                </c:pt>
                <c:pt idx="28">
                  <c:v>86.1</c:v>
                </c:pt>
                <c:pt idx="29">
                  <c:v>14.700000000000003</c:v>
                </c:pt>
                <c:pt idx="30">
                  <c:v>25.1</c:v>
                </c:pt>
                <c:pt idx="31">
                  <c:v>25.2</c:v>
                </c:pt>
                <c:pt idx="32">
                  <c:v>22.200000000000003</c:v>
                </c:pt>
                <c:pt idx="33">
                  <c:v>33.5</c:v>
                </c:pt>
                <c:pt idx="34">
                  <c:v>21.599999999999998</c:v>
                </c:pt>
                <c:pt idx="35">
                  <c:v>30.5</c:v>
                </c:pt>
                <c:pt idx="36">
                  <c:v>54</c:v>
                </c:pt>
                <c:pt idx="37">
                  <c:v>6.5</c:v>
                </c:pt>
                <c:pt idx="38">
                  <c:v>34.1</c:v>
                </c:pt>
                <c:pt idx="39">
                  <c:v>17.700000000000003</c:v>
                </c:pt>
                <c:pt idx="40">
                  <c:v>26.467500000000008</c:v>
                </c:pt>
              </c:numCache>
            </c:numRef>
          </c:val>
        </c:ser>
        <c:ser>
          <c:idx val="1"/>
          <c:order val="1"/>
          <c:tx>
            <c:strRef>
              <c:f>Sheet2!$H$1</c:f>
              <c:strCache>
                <c:ptCount val="1"/>
                <c:pt idx="0">
                  <c:v>Total_Pred_H</c:v>
                </c:pt>
              </c:strCache>
            </c:strRef>
          </c:tx>
          <c:spPr>
            <a:noFill/>
            <a:ln w="12700">
              <a:solidFill>
                <a:schemeClr val="tx1"/>
              </a:solidFill>
            </a:ln>
          </c:spPr>
          <c:invertIfNegative val="0"/>
          <c:cat>
            <c:strRef>
              <c:f>Sheet2!$F$2:$F$42</c:f>
              <c:strCache>
                <c:ptCount val="41"/>
                <c:pt idx="0">
                  <c:v>CL01</c:v>
                </c:pt>
                <c:pt idx="1">
                  <c:v>CL02</c:v>
                </c:pt>
                <c:pt idx="2">
                  <c:v>CL03</c:v>
                </c:pt>
                <c:pt idx="3">
                  <c:v>CL04</c:v>
                </c:pt>
                <c:pt idx="4">
                  <c:v>CL05</c:v>
                </c:pt>
                <c:pt idx="5">
                  <c:v>CL06</c:v>
                </c:pt>
                <c:pt idx="6">
                  <c:v>CL07</c:v>
                </c:pt>
                <c:pt idx="7">
                  <c:v>CL08</c:v>
                </c:pt>
                <c:pt idx="8">
                  <c:v>CL09</c:v>
                </c:pt>
                <c:pt idx="9">
                  <c:v>CL10</c:v>
                </c:pt>
                <c:pt idx="10">
                  <c:v>CL11</c:v>
                </c:pt>
                <c:pt idx="11">
                  <c:v>CL12</c:v>
                </c:pt>
                <c:pt idx="12">
                  <c:v>CL13</c:v>
                </c:pt>
                <c:pt idx="13">
                  <c:v>CL14</c:v>
                </c:pt>
                <c:pt idx="14">
                  <c:v>CL15</c:v>
                </c:pt>
                <c:pt idx="15">
                  <c:v>CL16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SER01</c:v>
                </c:pt>
                <c:pt idx="30">
                  <c:v>SER02</c:v>
                </c:pt>
                <c:pt idx="31">
                  <c:v>SER03</c:v>
                </c:pt>
                <c:pt idx="32">
                  <c:v>SER04</c:v>
                </c:pt>
                <c:pt idx="33">
                  <c:v>SER05</c:v>
                </c:pt>
                <c:pt idx="34">
                  <c:v>WS01</c:v>
                </c:pt>
                <c:pt idx="35">
                  <c:v>WS02</c:v>
                </c:pt>
                <c:pt idx="36">
                  <c:v>WS03</c:v>
                </c:pt>
                <c:pt idx="37">
                  <c:v>WS04</c:v>
                </c:pt>
                <c:pt idx="38">
                  <c:v>WS05</c:v>
                </c:pt>
                <c:pt idx="39">
                  <c:v>WS06</c:v>
                </c:pt>
                <c:pt idx="40">
                  <c:v>Average</c:v>
                </c:pt>
              </c:strCache>
            </c:strRef>
          </c:cat>
          <c:val>
            <c:numRef>
              <c:f>Sheet2!$H$2:$H$42</c:f>
              <c:numCache>
                <c:formatCode>General</c:formatCode>
                <c:ptCount val="41"/>
                <c:pt idx="0">
                  <c:v>23.5</c:v>
                </c:pt>
                <c:pt idx="1">
                  <c:v>1.8000000000000016</c:v>
                </c:pt>
                <c:pt idx="2">
                  <c:v>25</c:v>
                </c:pt>
                <c:pt idx="3">
                  <c:v>8.7999999999999972</c:v>
                </c:pt>
                <c:pt idx="4">
                  <c:v>33.6</c:v>
                </c:pt>
                <c:pt idx="5">
                  <c:v>0</c:v>
                </c:pt>
                <c:pt idx="6">
                  <c:v>23</c:v>
                </c:pt>
                <c:pt idx="7">
                  <c:v>3.5000000000000004</c:v>
                </c:pt>
                <c:pt idx="8">
                  <c:v>9</c:v>
                </c:pt>
                <c:pt idx="9">
                  <c:v>44</c:v>
                </c:pt>
                <c:pt idx="10">
                  <c:v>5.6</c:v>
                </c:pt>
                <c:pt idx="11">
                  <c:v>46.6</c:v>
                </c:pt>
                <c:pt idx="12">
                  <c:v>31.4</c:v>
                </c:pt>
                <c:pt idx="13">
                  <c:v>27.400000000000002</c:v>
                </c:pt>
                <c:pt idx="14">
                  <c:v>26.900000000000002</c:v>
                </c:pt>
                <c:pt idx="15">
                  <c:v>23</c:v>
                </c:pt>
                <c:pt idx="16">
                  <c:v>19.400000000000002</c:v>
                </c:pt>
                <c:pt idx="17">
                  <c:v>14.799999999999999</c:v>
                </c:pt>
                <c:pt idx="18">
                  <c:v>25</c:v>
                </c:pt>
                <c:pt idx="19">
                  <c:v>0</c:v>
                </c:pt>
                <c:pt idx="20">
                  <c:v>9.9</c:v>
                </c:pt>
                <c:pt idx="21">
                  <c:v>11.299999999999999</c:v>
                </c:pt>
                <c:pt idx="22">
                  <c:v>11.799999999999999</c:v>
                </c:pt>
                <c:pt idx="23">
                  <c:v>11.6</c:v>
                </c:pt>
                <c:pt idx="24">
                  <c:v>28.199999999999996</c:v>
                </c:pt>
                <c:pt idx="25">
                  <c:v>27.700000000000003</c:v>
                </c:pt>
                <c:pt idx="26">
                  <c:v>13.700000000000001</c:v>
                </c:pt>
                <c:pt idx="27">
                  <c:v>54.1</c:v>
                </c:pt>
                <c:pt idx="28">
                  <c:v>13.200000000000001</c:v>
                </c:pt>
                <c:pt idx="29">
                  <c:v>18.7</c:v>
                </c:pt>
                <c:pt idx="30">
                  <c:v>56.3</c:v>
                </c:pt>
                <c:pt idx="31">
                  <c:v>55.600000000000009</c:v>
                </c:pt>
                <c:pt idx="32">
                  <c:v>43.1</c:v>
                </c:pt>
                <c:pt idx="33">
                  <c:v>43.2</c:v>
                </c:pt>
                <c:pt idx="34">
                  <c:v>36.4</c:v>
                </c:pt>
                <c:pt idx="35">
                  <c:v>28.299999999999997</c:v>
                </c:pt>
                <c:pt idx="36">
                  <c:v>45.199999999999996</c:v>
                </c:pt>
                <c:pt idx="37">
                  <c:v>4.5999999999999996</c:v>
                </c:pt>
                <c:pt idx="38">
                  <c:v>33.900000000000006</c:v>
                </c:pt>
                <c:pt idx="39">
                  <c:v>9.4</c:v>
                </c:pt>
                <c:pt idx="40">
                  <c:v>23.712499999999999</c:v>
                </c:pt>
              </c:numCache>
            </c:numRef>
          </c:val>
        </c:ser>
        <c:ser>
          <c:idx val="2"/>
          <c:order val="2"/>
          <c:tx>
            <c:strRef>
              <c:f>Sheet2!$I$1</c:f>
              <c:strCache>
                <c:ptCount val="1"/>
                <c:pt idx="0">
                  <c:v>FN</c:v>
                </c:pt>
              </c:strCache>
            </c:strRef>
          </c:tx>
          <c:spPr>
            <a:solidFill>
              <a:schemeClr val="tx1"/>
            </a:solidFill>
            <a:ln w="12700">
              <a:solidFill>
                <a:schemeClr val="tx1"/>
              </a:solidFill>
            </a:ln>
          </c:spPr>
          <c:invertIfNegative val="0"/>
          <c:cat>
            <c:strRef>
              <c:f>Sheet2!$F$2:$F$42</c:f>
              <c:strCache>
                <c:ptCount val="41"/>
                <c:pt idx="0">
                  <c:v>CL01</c:v>
                </c:pt>
                <c:pt idx="1">
                  <c:v>CL02</c:v>
                </c:pt>
                <c:pt idx="2">
                  <c:v>CL03</c:v>
                </c:pt>
                <c:pt idx="3">
                  <c:v>CL04</c:v>
                </c:pt>
                <c:pt idx="4">
                  <c:v>CL05</c:v>
                </c:pt>
                <c:pt idx="5">
                  <c:v>CL06</c:v>
                </c:pt>
                <c:pt idx="6">
                  <c:v>CL07</c:v>
                </c:pt>
                <c:pt idx="7">
                  <c:v>CL08</c:v>
                </c:pt>
                <c:pt idx="8">
                  <c:v>CL09</c:v>
                </c:pt>
                <c:pt idx="9">
                  <c:v>CL10</c:v>
                </c:pt>
                <c:pt idx="10">
                  <c:v>CL11</c:v>
                </c:pt>
                <c:pt idx="11">
                  <c:v>CL12</c:v>
                </c:pt>
                <c:pt idx="12">
                  <c:v>CL13</c:v>
                </c:pt>
                <c:pt idx="13">
                  <c:v>CL14</c:v>
                </c:pt>
                <c:pt idx="14">
                  <c:v>CL15</c:v>
                </c:pt>
                <c:pt idx="15">
                  <c:v>CL16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SER01</c:v>
                </c:pt>
                <c:pt idx="30">
                  <c:v>SER02</c:v>
                </c:pt>
                <c:pt idx="31">
                  <c:v>SER03</c:v>
                </c:pt>
                <c:pt idx="32">
                  <c:v>SER04</c:v>
                </c:pt>
                <c:pt idx="33">
                  <c:v>SER05</c:v>
                </c:pt>
                <c:pt idx="34">
                  <c:v>WS01</c:v>
                </c:pt>
                <c:pt idx="35">
                  <c:v>WS02</c:v>
                </c:pt>
                <c:pt idx="36">
                  <c:v>WS03</c:v>
                </c:pt>
                <c:pt idx="37">
                  <c:v>WS04</c:v>
                </c:pt>
                <c:pt idx="38">
                  <c:v>WS05</c:v>
                </c:pt>
                <c:pt idx="39">
                  <c:v>WS06</c:v>
                </c:pt>
                <c:pt idx="40">
                  <c:v>Average</c:v>
                </c:pt>
              </c:strCache>
            </c:strRef>
          </c:cat>
          <c:val>
            <c:numRef>
              <c:f>Sheet2!$I$2:$I$42</c:f>
              <c:numCache>
                <c:formatCode>General</c:formatCode>
                <c:ptCount val="41"/>
                <c:pt idx="0">
                  <c:v>-0.89999999999999991</c:v>
                </c:pt>
                <c:pt idx="1">
                  <c:v>-0.6</c:v>
                </c:pt>
                <c:pt idx="2">
                  <c:v>-2.2999999999999998</c:v>
                </c:pt>
                <c:pt idx="3">
                  <c:v>-0.3</c:v>
                </c:pt>
                <c:pt idx="4">
                  <c:v>-2.2999999999999998</c:v>
                </c:pt>
                <c:pt idx="5">
                  <c:v>0</c:v>
                </c:pt>
                <c:pt idx="6">
                  <c:v>-1.7000000000000002</c:v>
                </c:pt>
                <c:pt idx="7">
                  <c:v>-0.5</c:v>
                </c:pt>
                <c:pt idx="8">
                  <c:v>-0.70000000000000007</c:v>
                </c:pt>
                <c:pt idx="9">
                  <c:v>-1.7000000000000002</c:v>
                </c:pt>
                <c:pt idx="10">
                  <c:v>-0.89999999999999991</c:v>
                </c:pt>
                <c:pt idx="11">
                  <c:v>-2.2999999999999998</c:v>
                </c:pt>
                <c:pt idx="12">
                  <c:v>-2.5</c:v>
                </c:pt>
                <c:pt idx="13">
                  <c:v>-1.4000000000000001</c:v>
                </c:pt>
                <c:pt idx="14">
                  <c:v>-1.4000000000000001</c:v>
                </c:pt>
                <c:pt idx="15">
                  <c:v>-1.5</c:v>
                </c:pt>
                <c:pt idx="16">
                  <c:v>-1.6</c:v>
                </c:pt>
                <c:pt idx="17">
                  <c:v>-1.6</c:v>
                </c:pt>
                <c:pt idx="18">
                  <c:v>0</c:v>
                </c:pt>
                <c:pt idx="19">
                  <c:v>-0.1</c:v>
                </c:pt>
                <c:pt idx="20">
                  <c:v>-1.3</c:v>
                </c:pt>
                <c:pt idx="21">
                  <c:v>-1.4000000000000001</c:v>
                </c:pt>
                <c:pt idx="22">
                  <c:v>-1.5</c:v>
                </c:pt>
                <c:pt idx="23">
                  <c:v>-1.6</c:v>
                </c:pt>
                <c:pt idx="24">
                  <c:v>-2</c:v>
                </c:pt>
                <c:pt idx="25">
                  <c:v>-1.7999999999999998</c:v>
                </c:pt>
                <c:pt idx="26">
                  <c:v>-0.5</c:v>
                </c:pt>
                <c:pt idx="27">
                  <c:v>-0.3</c:v>
                </c:pt>
                <c:pt idx="28">
                  <c:v>-0.1</c:v>
                </c:pt>
                <c:pt idx="29">
                  <c:v>-2.2999999999999998</c:v>
                </c:pt>
                <c:pt idx="30">
                  <c:v>-2.1</c:v>
                </c:pt>
                <c:pt idx="31">
                  <c:v>-2</c:v>
                </c:pt>
                <c:pt idx="32">
                  <c:v>-2.2999999999999998</c:v>
                </c:pt>
                <c:pt idx="33">
                  <c:v>-1.7999999999999998</c:v>
                </c:pt>
                <c:pt idx="34">
                  <c:v>-1.9</c:v>
                </c:pt>
                <c:pt idx="35">
                  <c:v>-2</c:v>
                </c:pt>
                <c:pt idx="36">
                  <c:v>-0.1</c:v>
                </c:pt>
                <c:pt idx="37">
                  <c:v>-0.8</c:v>
                </c:pt>
                <c:pt idx="38">
                  <c:v>-1.9</c:v>
                </c:pt>
                <c:pt idx="39">
                  <c:v>-1.3</c:v>
                </c:pt>
                <c:pt idx="40">
                  <c:v>-1.3324999999999996</c:v>
                </c:pt>
              </c:numCache>
            </c:numRef>
          </c:val>
        </c:ser>
        <c:dLbls>
          <c:showLegendKey val="0"/>
          <c:showVal val="0"/>
          <c:showCatName val="0"/>
          <c:showSerName val="0"/>
          <c:showPercent val="0"/>
          <c:showBubbleSize val="0"/>
        </c:dLbls>
        <c:gapWidth val="32"/>
        <c:overlap val="100"/>
        <c:axId val="30030464"/>
        <c:axId val="30032256"/>
      </c:barChart>
      <c:catAx>
        <c:axId val="30030464"/>
        <c:scaling>
          <c:orientation val="minMax"/>
        </c:scaling>
        <c:delete val="0"/>
        <c:axPos val="b"/>
        <c:majorTickMark val="out"/>
        <c:minorTickMark val="none"/>
        <c:tickLblPos val="low"/>
        <c:txPr>
          <a:bodyPr rot="-5400000" vert="horz"/>
          <a:lstStyle/>
          <a:p>
            <a:pPr>
              <a:defRPr sz="1400">
                <a:latin typeface="Times New Roman" pitchFamily="18" charset="0"/>
                <a:cs typeface="Times New Roman" pitchFamily="18" charset="0"/>
              </a:defRPr>
            </a:pPr>
            <a:endParaRPr lang="en-US"/>
          </a:p>
        </c:txPr>
        <c:crossAx val="30032256"/>
        <c:crosses val="autoZero"/>
        <c:auto val="1"/>
        <c:lblAlgn val="ctr"/>
        <c:lblOffset val="100"/>
        <c:noMultiLvlLbl val="0"/>
      </c:catAx>
      <c:valAx>
        <c:axId val="30032256"/>
        <c:scaling>
          <c:orientation val="minMax"/>
          <c:max val="100"/>
          <c:min val="-10"/>
        </c:scaling>
        <c:delete val="0"/>
        <c:axPos val="l"/>
        <c:majorGridlines>
          <c:spPr>
            <a:ln>
              <a:solidFill>
                <a:schemeClr val="tx1">
                  <a:alpha val="50000"/>
                </a:schemeClr>
              </a:solidFill>
              <a:prstDash val="dash"/>
            </a:ln>
          </c:spPr>
        </c:majorGridlines>
        <c:numFmt formatCode="General" sourceLinked="1"/>
        <c:majorTickMark val="out"/>
        <c:minorTickMark val="none"/>
        <c:tickLblPos val="nextTo"/>
        <c:txPr>
          <a:bodyPr/>
          <a:lstStyle/>
          <a:p>
            <a:pPr>
              <a:defRPr sz="2000"/>
            </a:pPr>
            <a:endParaRPr lang="en-US"/>
          </a:p>
        </c:txPr>
        <c:crossAx val="30030464"/>
        <c:crosses val="autoZero"/>
        <c:crossBetween val="between"/>
        <c:majorUnit val="10"/>
        <c:minorUnit val="5"/>
      </c:valAx>
    </c:plotArea>
    <c:plotVisOnly val="1"/>
    <c:dispBlanksAs val="gap"/>
    <c:showDLblsOverMax val="0"/>
  </c:chart>
  <c:txPr>
    <a:bodyPr/>
    <a:lstStyle/>
    <a:p>
      <a:pPr>
        <a:defRPr b="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907261592301"/>
          <c:y val="5.1400554097404488E-2"/>
          <c:w val="0.89283092738407699"/>
          <c:h val="0.81338880814375336"/>
        </c:manualLayout>
      </c:layout>
      <c:barChart>
        <c:barDir val="col"/>
        <c:grouping val="clustered"/>
        <c:varyColors val="0"/>
        <c:ser>
          <c:idx val="0"/>
          <c:order val="0"/>
          <c:tx>
            <c:strRef>
              <c:f>Perf_2class!$F$1</c:f>
              <c:strCache>
                <c:ptCount val="1"/>
                <c:pt idx="0">
                  <c:v>LTAGE</c:v>
                </c:pt>
              </c:strCache>
            </c:strRef>
          </c:tx>
          <c:spPr>
            <a:solidFill>
              <a:srgbClr val="FFFF00"/>
            </a:solidFill>
            <a:ln w="12700">
              <a:solidFill>
                <a:srgbClr val="000000"/>
              </a:solidFill>
            </a:ln>
          </c:spPr>
          <c:invertIfNegative val="0"/>
          <c:cat>
            <c:strRef>
              <c:f>Perf_2class!$E$2:$E$7</c:f>
              <c:strCache>
                <c:ptCount val="6"/>
                <c:pt idx="0">
                  <c:v>8K</c:v>
                </c:pt>
                <c:pt idx="1">
                  <c:v>16K</c:v>
                </c:pt>
                <c:pt idx="2">
                  <c:v>32K</c:v>
                </c:pt>
                <c:pt idx="3">
                  <c:v>64K</c:v>
                </c:pt>
                <c:pt idx="4">
                  <c:v>128K</c:v>
                </c:pt>
                <c:pt idx="5">
                  <c:v>256K</c:v>
                </c:pt>
              </c:strCache>
            </c:strRef>
          </c:cat>
          <c:val>
            <c:numRef>
              <c:f>Perf_2class!$F$2:$F$7</c:f>
              <c:numCache>
                <c:formatCode>General</c:formatCode>
                <c:ptCount val="6"/>
                <c:pt idx="0">
                  <c:v>3.8940750000000003E-2</c:v>
                </c:pt>
                <c:pt idx="1">
                  <c:v>3.700875E-2</c:v>
                </c:pt>
                <c:pt idx="2">
                  <c:v>3.5806250000000005E-2</c:v>
                </c:pt>
                <c:pt idx="3">
                  <c:v>3.507699999999999E-2</c:v>
                </c:pt>
                <c:pt idx="4">
                  <c:v>3.4610249999999995E-2</c:v>
                </c:pt>
                <c:pt idx="5">
                  <c:v>3.4353250000000009E-2</c:v>
                </c:pt>
              </c:numCache>
            </c:numRef>
          </c:val>
        </c:ser>
        <c:ser>
          <c:idx val="1"/>
          <c:order val="1"/>
          <c:tx>
            <c:strRef>
              <c:f>Perf_2class!$G$1</c:f>
              <c:strCache>
                <c:ptCount val="1"/>
                <c:pt idx="0">
                  <c:v>PSLTAGE</c:v>
                </c:pt>
              </c:strCache>
            </c:strRef>
          </c:tx>
          <c:spPr>
            <a:solidFill>
              <a:srgbClr val="FF0000"/>
            </a:solidFill>
            <a:ln w="12700">
              <a:solidFill>
                <a:srgbClr val="000000"/>
              </a:solidFill>
            </a:ln>
          </c:spPr>
          <c:invertIfNegative val="0"/>
          <c:cat>
            <c:strRef>
              <c:f>Perf_2class!$E$2:$E$7</c:f>
              <c:strCache>
                <c:ptCount val="6"/>
                <c:pt idx="0">
                  <c:v>8K</c:v>
                </c:pt>
                <c:pt idx="1">
                  <c:v>16K</c:v>
                </c:pt>
                <c:pt idx="2">
                  <c:v>32K</c:v>
                </c:pt>
                <c:pt idx="3">
                  <c:v>64K</c:v>
                </c:pt>
                <c:pt idx="4">
                  <c:v>128K</c:v>
                </c:pt>
                <c:pt idx="5">
                  <c:v>256K</c:v>
                </c:pt>
              </c:strCache>
            </c:strRef>
          </c:cat>
          <c:val>
            <c:numRef>
              <c:f>Perf_2class!$G$2:$G$7</c:f>
              <c:numCache>
                <c:formatCode>General</c:formatCode>
                <c:ptCount val="6"/>
                <c:pt idx="0">
                  <c:v>3.8894999999999999E-2</c:v>
                </c:pt>
                <c:pt idx="1">
                  <c:v>3.6969000000000009E-2</c:v>
                </c:pt>
                <c:pt idx="2">
                  <c:v>3.5768999999999995E-2</c:v>
                </c:pt>
                <c:pt idx="3">
                  <c:v>3.5021000000000004E-2</c:v>
                </c:pt>
                <c:pt idx="4">
                  <c:v>3.4539E-2</c:v>
                </c:pt>
                <c:pt idx="5">
                  <c:v>3.4269750000000002E-2</c:v>
                </c:pt>
              </c:numCache>
            </c:numRef>
          </c:val>
        </c:ser>
        <c:dLbls>
          <c:showLegendKey val="0"/>
          <c:showVal val="0"/>
          <c:showCatName val="0"/>
          <c:showSerName val="0"/>
          <c:showPercent val="0"/>
          <c:showBubbleSize val="0"/>
        </c:dLbls>
        <c:gapWidth val="20"/>
        <c:axId val="29389184"/>
        <c:axId val="29390720"/>
      </c:barChart>
      <c:catAx>
        <c:axId val="29389184"/>
        <c:scaling>
          <c:orientation val="minMax"/>
        </c:scaling>
        <c:delete val="0"/>
        <c:axPos val="b"/>
        <c:majorTickMark val="out"/>
        <c:minorTickMark val="none"/>
        <c:tickLblPos val="nextTo"/>
        <c:txPr>
          <a:bodyPr/>
          <a:lstStyle/>
          <a:p>
            <a:pPr>
              <a:defRPr sz="1400">
                <a:solidFill>
                  <a:srgbClr val="000000"/>
                </a:solidFill>
              </a:defRPr>
            </a:pPr>
            <a:endParaRPr lang="en-US"/>
          </a:p>
        </c:txPr>
        <c:crossAx val="29390720"/>
        <c:crosses val="autoZero"/>
        <c:auto val="1"/>
        <c:lblAlgn val="ctr"/>
        <c:lblOffset val="100"/>
        <c:noMultiLvlLbl val="0"/>
      </c:catAx>
      <c:valAx>
        <c:axId val="29390720"/>
        <c:scaling>
          <c:orientation val="minMax"/>
          <c:max val="3.9000000000000007E-2"/>
          <c:min val="3.0000000000000006E-2"/>
        </c:scaling>
        <c:delete val="0"/>
        <c:axPos val="l"/>
        <c:majorGridlines/>
        <c:numFmt formatCode="General" sourceLinked="1"/>
        <c:majorTickMark val="out"/>
        <c:minorTickMark val="none"/>
        <c:tickLblPos val="nextTo"/>
        <c:spPr>
          <a:ln>
            <a:prstDash val="sysDot"/>
          </a:ln>
        </c:spPr>
        <c:txPr>
          <a:bodyPr/>
          <a:lstStyle/>
          <a:p>
            <a:pPr>
              <a:defRPr sz="1400">
                <a:solidFill>
                  <a:srgbClr val="000000"/>
                </a:solidFill>
              </a:defRPr>
            </a:pPr>
            <a:endParaRPr lang="en-US"/>
          </a:p>
        </c:txPr>
        <c:crossAx val="29389184"/>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907261592301"/>
          <c:y val="5.1400554097404488E-2"/>
          <c:w val="0.89059558180227472"/>
          <c:h val="0.81315540288383015"/>
        </c:manualLayout>
      </c:layout>
      <c:barChart>
        <c:barDir val="col"/>
        <c:grouping val="clustered"/>
        <c:varyColors val="0"/>
        <c:ser>
          <c:idx val="0"/>
          <c:order val="0"/>
          <c:tx>
            <c:strRef>
              <c:f>Perf_2class!$F$9</c:f>
              <c:strCache>
                <c:ptCount val="1"/>
                <c:pt idx="0">
                  <c:v>LTAGE</c:v>
                </c:pt>
              </c:strCache>
            </c:strRef>
          </c:tx>
          <c:spPr>
            <a:solidFill>
              <a:srgbClr val="FFFF00"/>
            </a:solidFill>
            <a:ln w="12700">
              <a:solidFill>
                <a:srgbClr val="000000"/>
              </a:solidFill>
            </a:ln>
          </c:spPr>
          <c:invertIfNegative val="0"/>
          <c:cat>
            <c:strRef>
              <c:f>Perf_2class!$E$10:$E$15</c:f>
              <c:strCache>
                <c:ptCount val="6"/>
                <c:pt idx="0">
                  <c:v>8K</c:v>
                </c:pt>
                <c:pt idx="1">
                  <c:v>16K</c:v>
                </c:pt>
                <c:pt idx="2">
                  <c:v>32K</c:v>
                </c:pt>
                <c:pt idx="3">
                  <c:v>64K</c:v>
                </c:pt>
                <c:pt idx="4">
                  <c:v>128K</c:v>
                </c:pt>
                <c:pt idx="5">
                  <c:v>256K</c:v>
                </c:pt>
              </c:strCache>
            </c:strRef>
          </c:cat>
          <c:val>
            <c:numRef>
              <c:f>Perf_2class!$F$10:$F$15</c:f>
              <c:numCache>
                <c:formatCode>General</c:formatCode>
                <c:ptCount val="6"/>
                <c:pt idx="0">
                  <c:v>3.647025000000001E-2</c:v>
                </c:pt>
                <c:pt idx="1">
                  <c:v>3.4432999999999998E-2</c:v>
                </c:pt>
                <c:pt idx="2">
                  <c:v>3.2941999999999999E-2</c:v>
                </c:pt>
                <c:pt idx="3">
                  <c:v>3.2132500000000001E-2</c:v>
                </c:pt>
                <c:pt idx="4">
                  <c:v>3.1504999999999998E-2</c:v>
                </c:pt>
                <c:pt idx="5">
                  <c:v>3.091675E-2</c:v>
                </c:pt>
              </c:numCache>
            </c:numRef>
          </c:val>
        </c:ser>
        <c:ser>
          <c:idx val="1"/>
          <c:order val="1"/>
          <c:tx>
            <c:strRef>
              <c:f>Perf_2class!$G$9</c:f>
              <c:strCache>
                <c:ptCount val="1"/>
                <c:pt idx="0">
                  <c:v>PSLTAGE</c:v>
                </c:pt>
              </c:strCache>
            </c:strRef>
          </c:tx>
          <c:spPr>
            <a:solidFill>
              <a:srgbClr val="FF0000"/>
            </a:solidFill>
            <a:ln w="12700">
              <a:solidFill>
                <a:srgbClr val="000000"/>
              </a:solidFill>
            </a:ln>
          </c:spPr>
          <c:invertIfNegative val="0"/>
          <c:cat>
            <c:strRef>
              <c:f>Perf_2class!$E$10:$E$15</c:f>
              <c:strCache>
                <c:ptCount val="6"/>
                <c:pt idx="0">
                  <c:v>8K</c:v>
                </c:pt>
                <c:pt idx="1">
                  <c:v>16K</c:v>
                </c:pt>
                <c:pt idx="2">
                  <c:v>32K</c:v>
                </c:pt>
                <c:pt idx="3">
                  <c:v>64K</c:v>
                </c:pt>
                <c:pt idx="4">
                  <c:v>128K</c:v>
                </c:pt>
                <c:pt idx="5">
                  <c:v>256K</c:v>
                </c:pt>
              </c:strCache>
            </c:strRef>
          </c:cat>
          <c:val>
            <c:numRef>
              <c:f>Perf_2class!$G$10:$G$15</c:f>
              <c:numCache>
                <c:formatCode>General</c:formatCode>
                <c:ptCount val="6"/>
                <c:pt idx="0">
                  <c:v>3.6542999999999992E-2</c:v>
                </c:pt>
                <c:pt idx="1">
                  <c:v>3.4346250000000009E-2</c:v>
                </c:pt>
                <c:pt idx="2">
                  <c:v>3.2964499999999994E-2</c:v>
                </c:pt>
                <c:pt idx="3">
                  <c:v>3.2160750000000002E-2</c:v>
                </c:pt>
                <c:pt idx="4">
                  <c:v>3.1507999999999994E-2</c:v>
                </c:pt>
                <c:pt idx="5">
                  <c:v>3.0960999999999999E-2</c:v>
                </c:pt>
              </c:numCache>
            </c:numRef>
          </c:val>
        </c:ser>
        <c:dLbls>
          <c:showLegendKey val="0"/>
          <c:showVal val="0"/>
          <c:showCatName val="0"/>
          <c:showSerName val="0"/>
          <c:showPercent val="0"/>
          <c:showBubbleSize val="0"/>
        </c:dLbls>
        <c:gapWidth val="20"/>
        <c:axId val="30089984"/>
        <c:axId val="30091520"/>
      </c:barChart>
      <c:catAx>
        <c:axId val="30089984"/>
        <c:scaling>
          <c:orientation val="minMax"/>
        </c:scaling>
        <c:delete val="0"/>
        <c:axPos val="b"/>
        <c:majorTickMark val="out"/>
        <c:minorTickMark val="none"/>
        <c:tickLblPos val="nextTo"/>
        <c:txPr>
          <a:bodyPr/>
          <a:lstStyle/>
          <a:p>
            <a:pPr>
              <a:defRPr sz="1400">
                <a:solidFill>
                  <a:srgbClr val="000000"/>
                </a:solidFill>
              </a:defRPr>
            </a:pPr>
            <a:endParaRPr lang="en-US"/>
          </a:p>
        </c:txPr>
        <c:crossAx val="30091520"/>
        <c:crosses val="autoZero"/>
        <c:auto val="1"/>
        <c:lblAlgn val="ctr"/>
        <c:lblOffset val="100"/>
        <c:noMultiLvlLbl val="0"/>
      </c:catAx>
      <c:valAx>
        <c:axId val="30091520"/>
        <c:scaling>
          <c:orientation val="minMax"/>
          <c:max val="3.9000000000000007E-2"/>
          <c:min val="3.0000000000000006E-2"/>
        </c:scaling>
        <c:delete val="0"/>
        <c:axPos val="l"/>
        <c:majorGridlines/>
        <c:numFmt formatCode="General" sourceLinked="1"/>
        <c:majorTickMark val="out"/>
        <c:minorTickMark val="none"/>
        <c:tickLblPos val="nextTo"/>
        <c:txPr>
          <a:bodyPr/>
          <a:lstStyle/>
          <a:p>
            <a:pPr>
              <a:defRPr sz="1400">
                <a:solidFill>
                  <a:srgbClr val="000000"/>
                </a:solidFill>
              </a:defRPr>
            </a:pPr>
            <a:endParaRPr lang="en-US"/>
          </a:p>
        </c:txPr>
        <c:crossAx val="30089984"/>
        <c:crosses val="autoZero"/>
        <c:crossBetween val="between"/>
      </c:valAx>
    </c:plotArea>
    <c:legend>
      <c:legendPos val="r"/>
      <c:layout>
        <c:manualLayout>
          <c:xMode val="edge"/>
          <c:yMode val="edge"/>
          <c:x val="0.22259822901403314"/>
          <c:y val="5.9438125789831833E-2"/>
          <c:w val="0.76599238390514268"/>
          <c:h val="7.9471420239136767E-2"/>
        </c:manualLayout>
      </c:layout>
      <c:overlay val="0"/>
      <c:txPr>
        <a:bodyPr/>
        <a:lstStyle/>
        <a:p>
          <a:pPr>
            <a:defRPr sz="1800">
              <a:solidFill>
                <a:srgbClr val="000000"/>
              </a:solidFill>
            </a:defRPr>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295831665109658E-2"/>
          <c:y val="3.6026593373941464E-2"/>
          <c:w val="0.94470416502402677"/>
          <c:h val="0.77694736074657333"/>
        </c:manualLayout>
      </c:layout>
      <c:barChart>
        <c:barDir val="col"/>
        <c:grouping val="clustered"/>
        <c:varyColors val="0"/>
        <c:ser>
          <c:idx val="0"/>
          <c:order val="0"/>
          <c:tx>
            <c:strRef>
              <c:f>Sheet4!$B$1</c:f>
              <c:strCache>
                <c:ptCount val="1"/>
                <c:pt idx="0">
                  <c:v>Lo_AvgPen</c:v>
                </c:pt>
              </c:strCache>
            </c:strRef>
          </c:tx>
          <c:spPr>
            <a:solidFill>
              <a:schemeClr val="accent1">
                <a:lumMod val="20000"/>
                <a:lumOff val="80000"/>
              </a:schemeClr>
            </a:solidFill>
            <a:ln w="12700">
              <a:solidFill>
                <a:srgbClr val="000000"/>
              </a:solidFill>
            </a:ln>
          </c:spPr>
          <c:invertIfNegative val="0"/>
          <c:cat>
            <c:strRef>
              <c:f>Sheet4!$A$2:$A$42</c:f>
              <c:strCache>
                <c:ptCount val="41"/>
                <c:pt idx="0">
                  <c:v>CL01</c:v>
                </c:pt>
                <c:pt idx="1">
                  <c:v>CL02</c:v>
                </c:pt>
                <c:pt idx="2">
                  <c:v>CL03</c:v>
                </c:pt>
                <c:pt idx="3">
                  <c:v>CL04</c:v>
                </c:pt>
                <c:pt idx="4">
                  <c:v>CL05</c:v>
                </c:pt>
                <c:pt idx="5">
                  <c:v>CL06</c:v>
                </c:pt>
                <c:pt idx="6">
                  <c:v>CL07</c:v>
                </c:pt>
                <c:pt idx="7">
                  <c:v>CL08</c:v>
                </c:pt>
                <c:pt idx="8">
                  <c:v>CL09</c:v>
                </c:pt>
                <c:pt idx="9">
                  <c:v>CL10</c:v>
                </c:pt>
                <c:pt idx="10">
                  <c:v>CL11</c:v>
                </c:pt>
                <c:pt idx="11">
                  <c:v>CL12</c:v>
                </c:pt>
                <c:pt idx="12">
                  <c:v>CL13</c:v>
                </c:pt>
                <c:pt idx="13">
                  <c:v>CL14</c:v>
                </c:pt>
                <c:pt idx="14">
                  <c:v>CL15</c:v>
                </c:pt>
                <c:pt idx="15">
                  <c:v>CL16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SER01</c:v>
                </c:pt>
                <c:pt idx="30">
                  <c:v>SER02</c:v>
                </c:pt>
                <c:pt idx="31">
                  <c:v>SER03</c:v>
                </c:pt>
                <c:pt idx="32">
                  <c:v>SER04</c:v>
                </c:pt>
                <c:pt idx="33">
                  <c:v>SER05</c:v>
                </c:pt>
                <c:pt idx="34">
                  <c:v>WS01</c:v>
                </c:pt>
                <c:pt idx="35">
                  <c:v>WS02</c:v>
                </c:pt>
                <c:pt idx="36">
                  <c:v>WS03</c:v>
                </c:pt>
                <c:pt idx="37">
                  <c:v>WS04</c:v>
                </c:pt>
                <c:pt idx="38">
                  <c:v>WS05</c:v>
                </c:pt>
                <c:pt idx="39">
                  <c:v>WS06</c:v>
                </c:pt>
                <c:pt idx="40">
                  <c:v>Average</c:v>
                </c:pt>
              </c:strCache>
            </c:strRef>
          </c:cat>
          <c:val>
            <c:numRef>
              <c:f>Sheet4!$B$2:$B$42</c:f>
              <c:numCache>
                <c:formatCode>General</c:formatCode>
                <c:ptCount val="41"/>
                <c:pt idx="0">
                  <c:v>162.51</c:v>
                </c:pt>
                <c:pt idx="1">
                  <c:v>84.36</c:v>
                </c:pt>
                <c:pt idx="2">
                  <c:v>105.63</c:v>
                </c:pt>
                <c:pt idx="3">
                  <c:v>154.47999999999999</c:v>
                </c:pt>
                <c:pt idx="4">
                  <c:v>127.99</c:v>
                </c:pt>
                <c:pt idx="5">
                  <c:v>124.51</c:v>
                </c:pt>
                <c:pt idx="6">
                  <c:v>147.94999999999999</c:v>
                </c:pt>
                <c:pt idx="7">
                  <c:v>91.2</c:v>
                </c:pt>
                <c:pt idx="8">
                  <c:v>98.23</c:v>
                </c:pt>
                <c:pt idx="9">
                  <c:v>140.19</c:v>
                </c:pt>
                <c:pt idx="10">
                  <c:v>91</c:v>
                </c:pt>
                <c:pt idx="11">
                  <c:v>112.74</c:v>
                </c:pt>
                <c:pt idx="12">
                  <c:v>121.16</c:v>
                </c:pt>
                <c:pt idx="13">
                  <c:v>186.24</c:v>
                </c:pt>
                <c:pt idx="14">
                  <c:v>138.63999999999999</c:v>
                </c:pt>
                <c:pt idx="15">
                  <c:v>124.64</c:v>
                </c:pt>
                <c:pt idx="16">
                  <c:v>80.59</c:v>
                </c:pt>
                <c:pt idx="17">
                  <c:v>86.59</c:v>
                </c:pt>
                <c:pt idx="18">
                  <c:v>317.39999999999998</c:v>
                </c:pt>
                <c:pt idx="19">
                  <c:v>97.65</c:v>
                </c:pt>
                <c:pt idx="20">
                  <c:v>85.99</c:v>
                </c:pt>
                <c:pt idx="21">
                  <c:v>87.31</c:v>
                </c:pt>
                <c:pt idx="22">
                  <c:v>101.95</c:v>
                </c:pt>
                <c:pt idx="23">
                  <c:v>104.15</c:v>
                </c:pt>
                <c:pt idx="24">
                  <c:v>99.7</c:v>
                </c:pt>
                <c:pt idx="25">
                  <c:v>101.86</c:v>
                </c:pt>
                <c:pt idx="26">
                  <c:v>98.51</c:v>
                </c:pt>
                <c:pt idx="27">
                  <c:v>99.45</c:v>
                </c:pt>
                <c:pt idx="28">
                  <c:v>117.61</c:v>
                </c:pt>
                <c:pt idx="29">
                  <c:v>82.77</c:v>
                </c:pt>
                <c:pt idx="30">
                  <c:v>148.30000000000001</c:v>
                </c:pt>
                <c:pt idx="31">
                  <c:v>144.02000000000001</c:v>
                </c:pt>
                <c:pt idx="32">
                  <c:v>165.42</c:v>
                </c:pt>
                <c:pt idx="33">
                  <c:v>162.91999999999999</c:v>
                </c:pt>
                <c:pt idx="34">
                  <c:v>108.05</c:v>
                </c:pt>
                <c:pt idx="35">
                  <c:v>138.1</c:v>
                </c:pt>
                <c:pt idx="36">
                  <c:v>118.58</c:v>
                </c:pt>
                <c:pt idx="37">
                  <c:v>68.16</c:v>
                </c:pt>
                <c:pt idx="38">
                  <c:v>110.99</c:v>
                </c:pt>
                <c:pt idx="39">
                  <c:v>103.12</c:v>
                </c:pt>
                <c:pt idx="40">
                  <c:v>121.01649999999999</c:v>
                </c:pt>
              </c:numCache>
            </c:numRef>
          </c:val>
        </c:ser>
        <c:ser>
          <c:idx val="1"/>
          <c:order val="1"/>
          <c:tx>
            <c:strRef>
              <c:f>Sheet4!$C$1</c:f>
              <c:strCache>
                <c:ptCount val="1"/>
                <c:pt idx="0">
                  <c:v>Hi_AvgPen</c:v>
                </c:pt>
              </c:strCache>
            </c:strRef>
          </c:tx>
          <c:spPr>
            <a:solidFill>
              <a:schemeClr val="tx2">
                <a:lumMod val="60000"/>
                <a:lumOff val="40000"/>
              </a:schemeClr>
            </a:solidFill>
            <a:ln w="12700">
              <a:solidFill>
                <a:srgbClr val="000000"/>
              </a:solidFill>
            </a:ln>
          </c:spPr>
          <c:invertIfNegative val="0"/>
          <c:cat>
            <c:strRef>
              <c:f>Sheet4!$A$2:$A$42</c:f>
              <c:strCache>
                <c:ptCount val="41"/>
                <c:pt idx="0">
                  <c:v>CL01</c:v>
                </c:pt>
                <c:pt idx="1">
                  <c:v>CL02</c:v>
                </c:pt>
                <c:pt idx="2">
                  <c:v>CL03</c:v>
                </c:pt>
                <c:pt idx="3">
                  <c:v>CL04</c:v>
                </c:pt>
                <c:pt idx="4">
                  <c:v>CL05</c:v>
                </c:pt>
                <c:pt idx="5">
                  <c:v>CL06</c:v>
                </c:pt>
                <c:pt idx="6">
                  <c:v>CL07</c:v>
                </c:pt>
                <c:pt idx="7">
                  <c:v>CL08</c:v>
                </c:pt>
                <c:pt idx="8">
                  <c:v>CL09</c:v>
                </c:pt>
                <c:pt idx="9">
                  <c:v>CL10</c:v>
                </c:pt>
                <c:pt idx="10">
                  <c:v>CL11</c:v>
                </c:pt>
                <c:pt idx="11">
                  <c:v>CL12</c:v>
                </c:pt>
                <c:pt idx="12">
                  <c:v>CL13</c:v>
                </c:pt>
                <c:pt idx="13">
                  <c:v>CL14</c:v>
                </c:pt>
                <c:pt idx="14">
                  <c:v>CL15</c:v>
                </c:pt>
                <c:pt idx="15">
                  <c:v>CL16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SER01</c:v>
                </c:pt>
                <c:pt idx="30">
                  <c:v>SER02</c:v>
                </c:pt>
                <c:pt idx="31">
                  <c:v>SER03</c:v>
                </c:pt>
                <c:pt idx="32">
                  <c:v>SER04</c:v>
                </c:pt>
                <c:pt idx="33">
                  <c:v>SER05</c:v>
                </c:pt>
                <c:pt idx="34">
                  <c:v>WS01</c:v>
                </c:pt>
                <c:pt idx="35">
                  <c:v>WS02</c:v>
                </c:pt>
                <c:pt idx="36">
                  <c:v>WS03</c:v>
                </c:pt>
                <c:pt idx="37">
                  <c:v>WS04</c:v>
                </c:pt>
                <c:pt idx="38">
                  <c:v>WS05</c:v>
                </c:pt>
                <c:pt idx="39">
                  <c:v>WS06</c:v>
                </c:pt>
                <c:pt idx="40">
                  <c:v>Average</c:v>
                </c:pt>
              </c:strCache>
            </c:strRef>
          </c:cat>
          <c:val>
            <c:numRef>
              <c:f>Sheet4!$C$2:$C$42</c:f>
              <c:numCache>
                <c:formatCode>General</c:formatCode>
                <c:ptCount val="41"/>
                <c:pt idx="0">
                  <c:v>185.52</c:v>
                </c:pt>
                <c:pt idx="1">
                  <c:v>153.62</c:v>
                </c:pt>
                <c:pt idx="2">
                  <c:v>154.65</c:v>
                </c:pt>
                <c:pt idx="3">
                  <c:v>137.57</c:v>
                </c:pt>
                <c:pt idx="4">
                  <c:v>139.28</c:v>
                </c:pt>
                <c:pt idx="5">
                  <c:v>283.54000000000002</c:v>
                </c:pt>
                <c:pt idx="6">
                  <c:v>156.36000000000001</c:v>
                </c:pt>
                <c:pt idx="7">
                  <c:v>139.93</c:v>
                </c:pt>
                <c:pt idx="8">
                  <c:v>113.46</c:v>
                </c:pt>
                <c:pt idx="9">
                  <c:v>157.05000000000001</c:v>
                </c:pt>
                <c:pt idx="10">
                  <c:v>130.1</c:v>
                </c:pt>
                <c:pt idx="11">
                  <c:v>147.87</c:v>
                </c:pt>
                <c:pt idx="12">
                  <c:v>188.61</c:v>
                </c:pt>
                <c:pt idx="13">
                  <c:v>202.52</c:v>
                </c:pt>
                <c:pt idx="14">
                  <c:v>147.76</c:v>
                </c:pt>
                <c:pt idx="15">
                  <c:v>154.94</c:v>
                </c:pt>
                <c:pt idx="16">
                  <c:v>108.85</c:v>
                </c:pt>
                <c:pt idx="17">
                  <c:v>115.02</c:v>
                </c:pt>
                <c:pt idx="18">
                  <c:v>215.08</c:v>
                </c:pt>
                <c:pt idx="19">
                  <c:v>1830</c:v>
                </c:pt>
                <c:pt idx="20">
                  <c:v>123.66</c:v>
                </c:pt>
                <c:pt idx="21">
                  <c:v>121.93</c:v>
                </c:pt>
                <c:pt idx="22">
                  <c:v>199.4</c:v>
                </c:pt>
                <c:pt idx="23">
                  <c:v>191.28</c:v>
                </c:pt>
                <c:pt idx="24">
                  <c:v>146.16</c:v>
                </c:pt>
                <c:pt idx="25">
                  <c:v>170.22</c:v>
                </c:pt>
                <c:pt idx="26">
                  <c:v>123.86</c:v>
                </c:pt>
                <c:pt idx="27">
                  <c:v>119.55</c:v>
                </c:pt>
                <c:pt idx="28">
                  <c:v>266.92</c:v>
                </c:pt>
                <c:pt idx="29">
                  <c:v>157.87</c:v>
                </c:pt>
                <c:pt idx="30">
                  <c:v>181.11</c:v>
                </c:pt>
                <c:pt idx="31">
                  <c:v>174.49</c:v>
                </c:pt>
                <c:pt idx="32">
                  <c:v>244.96</c:v>
                </c:pt>
                <c:pt idx="33">
                  <c:v>271.02999999999997</c:v>
                </c:pt>
                <c:pt idx="34">
                  <c:v>149.69999999999999</c:v>
                </c:pt>
                <c:pt idx="35">
                  <c:v>280.70999999999998</c:v>
                </c:pt>
                <c:pt idx="36">
                  <c:v>192.95</c:v>
                </c:pt>
                <c:pt idx="37">
                  <c:v>156.04</c:v>
                </c:pt>
                <c:pt idx="38">
                  <c:v>187.33</c:v>
                </c:pt>
                <c:pt idx="39">
                  <c:v>224.85</c:v>
                </c:pt>
                <c:pt idx="40">
                  <c:v>213.64374999999995</c:v>
                </c:pt>
              </c:numCache>
            </c:numRef>
          </c:val>
        </c:ser>
        <c:dLbls>
          <c:showLegendKey val="0"/>
          <c:showVal val="0"/>
          <c:showCatName val="0"/>
          <c:showSerName val="0"/>
          <c:showPercent val="0"/>
          <c:showBubbleSize val="0"/>
        </c:dLbls>
        <c:gapWidth val="32"/>
        <c:axId val="69179264"/>
        <c:axId val="69180800"/>
      </c:barChart>
      <c:catAx>
        <c:axId val="69179264"/>
        <c:scaling>
          <c:orientation val="minMax"/>
        </c:scaling>
        <c:delete val="0"/>
        <c:axPos val="b"/>
        <c:majorTickMark val="out"/>
        <c:minorTickMark val="none"/>
        <c:tickLblPos val="nextTo"/>
        <c:txPr>
          <a:bodyPr rot="-5400000" vert="horz"/>
          <a:lstStyle/>
          <a:p>
            <a:pPr>
              <a:defRPr baseline="0">
                <a:solidFill>
                  <a:srgbClr val="000000"/>
                </a:solidFill>
              </a:defRPr>
            </a:pPr>
            <a:endParaRPr lang="en-US"/>
          </a:p>
        </c:txPr>
        <c:crossAx val="69180800"/>
        <c:crosses val="autoZero"/>
        <c:auto val="1"/>
        <c:lblAlgn val="ctr"/>
        <c:lblOffset val="100"/>
        <c:noMultiLvlLbl val="0"/>
      </c:catAx>
      <c:valAx>
        <c:axId val="69180800"/>
        <c:scaling>
          <c:orientation val="minMax"/>
          <c:max val="300"/>
          <c:min val="0"/>
        </c:scaling>
        <c:delete val="0"/>
        <c:axPos val="l"/>
        <c:majorGridlines/>
        <c:numFmt formatCode="General" sourceLinked="1"/>
        <c:majorTickMark val="out"/>
        <c:minorTickMark val="none"/>
        <c:tickLblPos val="nextTo"/>
        <c:crossAx val="69179264"/>
        <c:crosses val="autoZero"/>
        <c:crossBetween val="between"/>
      </c:valAx>
    </c:plotArea>
    <c:legend>
      <c:legendPos val="r"/>
      <c:layout>
        <c:manualLayout>
          <c:xMode val="edge"/>
          <c:yMode val="edge"/>
          <c:x val="0.60480666574323672"/>
          <c:y val="4.5912438028579763E-2"/>
          <c:w val="0.19127763690555627"/>
          <c:h val="6.8552468677264403E-2"/>
        </c:manualLayout>
      </c:layout>
      <c:overlay val="0"/>
      <c:spPr>
        <a:noFill/>
        <a:ln w="12700">
          <a:solidFill>
            <a:schemeClr val="tx1"/>
          </a:solidFill>
        </a:ln>
      </c:sp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907261592301"/>
          <c:y val="5.1400554097404488E-2"/>
          <c:w val="0.89283092738407699"/>
          <c:h val="0.81338880814375336"/>
        </c:manualLayout>
      </c:layout>
      <c:barChart>
        <c:barDir val="col"/>
        <c:grouping val="clustered"/>
        <c:varyColors val="0"/>
        <c:ser>
          <c:idx val="0"/>
          <c:order val="0"/>
          <c:tx>
            <c:strRef>
              <c:f>Perf_2class!$F$1</c:f>
              <c:strCache>
                <c:ptCount val="1"/>
                <c:pt idx="0">
                  <c:v>LTAGE</c:v>
                </c:pt>
              </c:strCache>
            </c:strRef>
          </c:tx>
          <c:spPr>
            <a:solidFill>
              <a:srgbClr val="FFFF00"/>
            </a:solidFill>
            <a:ln w="12700">
              <a:solidFill>
                <a:srgbClr val="000000"/>
              </a:solidFill>
            </a:ln>
          </c:spPr>
          <c:invertIfNegative val="0"/>
          <c:cat>
            <c:strRef>
              <c:f>Perf_2class!$E$2:$E$7</c:f>
              <c:strCache>
                <c:ptCount val="6"/>
                <c:pt idx="0">
                  <c:v>8K</c:v>
                </c:pt>
                <c:pt idx="1">
                  <c:v>16K</c:v>
                </c:pt>
                <c:pt idx="2">
                  <c:v>32K</c:v>
                </c:pt>
                <c:pt idx="3">
                  <c:v>64K</c:v>
                </c:pt>
                <c:pt idx="4">
                  <c:v>128K</c:v>
                </c:pt>
                <c:pt idx="5">
                  <c:v>256K</c:v>
                </c:pt>
              </c:strCache>
            </c:strRef>
          </c:cat>
          <c:val>
            <c:numRef>
              <c:f>Perf_2class!$F$2:$F$7</c:f>
              <c:numCache>
                <c:formatCode>General</c:formatCode>
                <c:ptCount val="6"/>
                <c:pt idx="0">
                  <c:v>3.8940750000000003E-2</c:v>
                </c:pt>
                <c:pt idx="1">
                  <c:v>3.700875E-2</c:v>
                </c:pt>
                <c:pt idx="2">
                  <c:v>3.5806250000000005E-2</c:v>
                </c:pt>
                <c:pt idx="3">
                  <c:v>3.507699999999999E-2</c:v>
                </c:pt>
                <c:pt idx="4">
                  <c:v>3.4610249999999995E-2</c:v>
                </c:pt>
                <c:pt idx="5">
                  <c:v>3.4353250000000009E-2</c:v>
                </c:pt>
              </c:numCache>
            </c:numRef>
          </c:val>
        </c:ser>
        <c:ser>
          <c:idx val="1"/>
          <c:order val="1"/>
          <c:tx>
            <c:strRef>
              <c:f>Perf_2class!$G$1</c:f>
              <c:strCache>
                <c:ptCount val="1"/>
                <c:pt idx="0">
                  <c:v>PSLTAGE</c:v>
                </c:pt>
              </c:strCache>
            </c:strRef>
          </c:tx>
          <c:spPr>
            <a:solidFill>
              <a:srgbClr val="FF0000"/>
            </a:solidFill>
            <a:ln w="12700">
              <a:solidFill>
                <a:srgbClr val="000000"/>
              </a:solidFill>
            </a:ln>
          </c:spPr>
          <c:invertIfNegative val="0"/>
          <c:cat>
            <c:strRef>
              <c:f>Perf_2class!$E$2:$E$7</c:f>
              <c:strCache>
                <c:ptCount val="6"/>
                <c:pt idx="0">
                  <c:v>8K</c:v>
                </c:pt>
                <c:pt idx="1">
                  <c:v>16K</c:v>
                </c:pt>
                <c:pt idx="2">
                  <c:v>32K</c:v>
                </c:pt>
                <c:pt idx="3">
                  <c:v>64K</c:v>
                </c:pt>
                <c:pt idx="4">
                  <c:v>128K</c:v>
                </c:pt>
                <c:pt idx="5">
                  <c:v>256K</c:v>
                </c:pt>
              </c:strCache>
            </c:strRef>
          </c:cat>
          <c:val>
            <c:numRef>
              <c:f>Perf_2class!$G$2:$G$7</c:f>
              <c:numCache>
                <c:formatCode>General</c:formatCode>
                <c:ptCount val="6"/>
                <c:pt idx="0">
                  <c:v>3.8894999999999999E-2</c:v>
                </c:pt>
                <c:pt idx="1">
                  <c:v>3.6969000000000009E-2</c:v>
                </c:pt>
                <c:pt idx="2">
                  <c:v>3.5768999999999995E-2</c:v>
                </c:pt>
                <c:pt idx="3">
                  <c:v>3.5021000000000004E-2</c:v>
                </c:pt>
                <c:pt idx="4">
                  <c:v>3.4539E-2</c:v>
                </c:pt>
                <c:pt idx="5">
                  <c:v>3.4269750000000002E-2</c:v>
                </c:pt>
              </c:numCache>
            </c:numRef>
          </c:val>
        </c:ser>
        <c:dLbls>
          <c:showLegendKey val="0"/>
          <c:showVal val="0"/>
          <c:showCatName val="0"/>
          <c:showSerName val="0"/>
          <c:showPercent val="0"/>
          <c:showBubbleSize val="0"/>
        </c:dLbls>
        <c:gapWidth val="20"/>
        <c:axId val="71572864"/>
        <c:axId val="71603328"/>
      </c:barChart>
      <c:catAx>
        <c:axId val="71572864"/>
        <c:scaling>
          <c:orientation val="minMax"/>
        </c:scaling>
        <c:delete val="0"/>
        <c:axPos val="b"/>
        <c:majorTickMark val="out"/>
        <c:minorTickMark val="none"/>
        <c:tickLblPos val="nextTo"/>
        <c:txPr>
          <a:bodyPr/>
          <a:lstStyle/>
          <a:p>
            <a:pPr>
              <a:defRPr sz="1400">
                <a:solidFill>
                  <a:srgbClr val="000000"/>
                </a:solidFill>
              </a:defRPr>
            </a:pPr>
            <a:endParaRPr lang="en-US"/>
          </a:p>
        </c:txPr>
        <c:crossAx val="71603328"/>
        <c:crosses val="autoZero"/>
        <c:auto val="1"/>
        <c:lblAlgn val="ctr"/>
        <c:lblOffset val="100"/>
        <c:noMultiLvlLbl val="0"/>
      </c:catAx>
      <c:valAx>
        <c:axId val="71603328"/>
        <c:scaling>
          <c:orientation val="minMax"/>
          <c:max val="3.9000000000000007E-2"/>
          <c:min val="3.0000000000000006E-2"/>
        </c:scaling>
        <c:delete val="0"/>
        <c:axPos val="l"/>
        <c:majorGridlines/>
        <c:numFmt formatCode="General" sourceLinked="1"/>
        <c:majorTickMark val="out"/>
        <c:minorTickMark val="none"/>
        <c:tickLblPos val="nextTo"/>
        <c:spPr>
          <a:ln>
            <a:prstDash val="sysDot"/>
          </a:ln>
        </c:spPr>
        <c:txPr>
          <a:bodyPr/>
          <a:lstStyle/>
          <a:p>
            <a:pPr>
              <a:defRPr sz="1400">
                <a:solidFill>
                  <a:srgbClr val="000000"/>
                </a:solidFill>
              </a:defRPr>
            </a:pPr>
            <a:endParaRPr lang="en-US"/>
          </a:p>
        </c:txPr>
        <c:crossAx val="71572864"/>
        <c:crosses val="autoZero"/>
        <c:crossBetween val="between"/>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907261592301"/>
          <c:y val="5.1400554097404488E-2"/>
          <c:w val="0.89059558180227472"/>
          <c:h val="0.81315540288383015"/>
        </c:manualLayout>
      </c:layout>
      <c:barChart>
        <c:barDir val="col"/>
        <c:grouping val="clustered"/>
        <c:varyColors val="0"/>
        <c:ser>
          <c:idx val="0"/>
          <c:order val="0"/>
          <c:tx>
            <c:strRef>
              <c:f>Perf_2class!$F$9</c:f>
              <c:strCache>
                <c:ptCount val="1"/>
                <c:pt idx="0">
                  <c:v>LTAGE</c:v>
                </c:pt>
              </c:strCache>
            </c:strRef>
          </c:tx>
          <c:spPr>
            <a:solidFill>
              <a:srgbClr val="FFFF00"/>
            </a:solidFill>
            <a:ln w="12700">
              <a:solidFill>
                <a:srgbClr val="000000"/>
              </a:solidFill>
            </a:ln>
          </c:spPr>
          <c:invertIfNegative val="0"/>
          <c:cat>
            <c:strRef>
              <c:f>Perf_2class!$E$10:$E$15</c:f>
              <c:strCache>
                <c:ptCount val="6"/>
                <c:pt idx="0">
                  <c:v>8K</c:v>
                </c:pt>
                <c:pt idx="1">
                  <c:v>16K</c:v>
                </c:pt>
                <c:pt idx="2">
                  <c:v>32K</c:v>
                </c:pt>
                <c:pt idx="3">
                  <c:v>64K</c:v>
                </c:pt>
                <c:pt idx="4">
                  <c:v>128K</c:v>
                </c:pt>
                <c:pt idx="5">
                  <c:v>256K</c:v>
                </c:pt>
              </c:strCache>
            </c:strRef>
          </c:cat>
          <c:val>
            <c:numRef>
              <c:f>Perf_2class!$F$10:$F$15</c:f>
              <c:numCache>
                <c:formatCode>General</c:formatCode>
                <c:ptCount val="6"/>
                <c:pt idx="0">
                  <c:v>3.647025000000001E-2</c:v>
                </c:pt>
                <c:pt idx="1">
                  <c:v>3.4432999999999998E-2</c:v>
                </c:pt>
                <c:pt idx="2">
                  <c:v>3.2941999999999999E-2</c:v>
                </c:pt>
                <c:pt idx="3">
                  <c:v>3.2132500000000001E-2</c:v>
                </c:pt>
                <c:pt idx="4">
                  <c:v>3.1504999999999998E-2</c:v>
                </c:pt>
                <c:pt idx="5">
                  <c:v>3.091675E-2</c:v>
                </c:pt>
              </c:numCache>
            </c:numRef>
          </c:val>
        </c:ser>
        <c:ser>
          <c:idx val="1"/>
          <c:order val="1"/>
          <c:tx>
            <c:strRef>
              <c:f>Perf_2class!$G$9</c:f>
              <c:strCache>
                <c:ptCount val="1"/>
                <c:pt idx="0">
                  <c:v>PSLTAGE</c:v>
                </c:pt>
              </c:strCache>
            </c:strRef>
          </c:tx>
          <c:spPr>
            <a:solidFill>
              <a:srgbClr val="FF0000"/>
            </a:solidFill>
            <a:ln w="12700">
              <a:solidFill>
                <a:srgbClr val="000000"/>
              </a:solidFill>
            </a:ln>
          </c:spPr>
          <c:invertIfNegative val="0"/>
          <c:cat>
            <c:strRef>
              <c:f>Perf_2class!$E$10:$E$15</c:f>
              <c:strCache>
                <c:ptCount val="6"/>
                <c:pt idx="0">
                  <c:v>8K</c:v>
                </c:pt>
                <c:pt idx="1">
                  <c:v>16K</c:v>
                </c:pt>
                <c:pt idx="2">
                  <c:v>32K</c:v>
                </c:pt>
                <c:pt idx="3">
                  <c:v>64K</c:v>
                </c:pt>
                <c:pt idx="4">
                  <c:v>128K</c:v>
                </c:pt>
                <c:pt idx="5">
                  <c:v>256K</c:v>
                </c:pt>
              </c:strCache>
            </c:strRef>
          </c:cat>
          <c:val>
            <c:numRef>
              <c:f>Perf_2class!$G$10:$G$15</c:f>
              <c:numCache>
                <c:formatCode>General</c:formatCode>
                <c:ptCount val="6"/>
                <c:pt idx="0">
                  <c:v>3.6542999999999992E-2</c:v>
                </c:pt>
                <c:pt idx="1">
                  <c:v>3.4346250000000009E-2</c:v>
                </c:pt>
                <c:pt idx="2">
                  <c:v>3.2964499999999994E-2</c:v>
                </c:pt>
                <c:pt idx="3">
                  <c:v>3.2160750000000002E-2</c:v>
                </c:pt>
                <c:pt idx="4">
                  <c:v>3.1507999999999994E-2</c:v>
                </c:pt>
                <c:pt idx="5">
                  <c:v>3.0960999999999999E-2</c:v>
                </c:pt>
              </c:numCache>
            </c:numRef>
          </c:val>
        </c:ser>
        <c:dLbls>
          <c:showLegendKey val="0"/>
          <c:showVal val="0"/>
          <c:showCatName val="0"/>
          <c:showSerName val="0"/>
          <c:showPercent val="0"/>
          <c:showBubbleSize val="0"/>
        </c:dLbls>
        <c:gapWidth val="20"/>
        <c:axId val="71651328"/>
        <c:axId val="71652864"/>
      </c:barChart>
      <c:catAx>
        <c:axId val="71651328"/>
        <c:scaling>
          <c:orientation val="minMax"/>
        </c:scaling>
        <c:delete val="0"/>
        <c:axPos val="b"/>
        <c:majorTickMark val="out"/>
        <c:minorTickMark val="none"/>
        <c:tickLblPos val="nextTo"/>
        <c:txPr>
          <a:bodyPr/>
          <a:lstStyle/>
          <a:p>
            <a:pPr>
              <a:defRPr sz="1400">
                <a:solidFill>
                  <a:srgbClr val="000000"/>
                </a:solidFill>
              </a:defRPr>
            </a:pPr>
            <a:endParaRPr lang="en-US"/>
          </a:p>
        </c:txPr>
        <c:crossAx val="71652864"/>
        <c:crosses val="autoZero"/>
        <c:auto val="1"/>
        <c:lblAlgn val="ctr"/>
        <c:lblOffset val="100"/>
        <c:noMultiLvlLbl val="0"/>
      </c:catAx>
      <c:valAx>
        <c:axId val="71652864"/>
        <c:scaling>
          <c:orientation val="minMax"/>
          <c:max val="3.9000000000000007E-2"/>
          <c:min val="3.0000000000000006E-2"/>
        </c:scaling>
        <c:delete val="0"/>
        <c:axPos val="l"/>
        <c:majorGridlines/>
        <c:numFmt formatCode="General" sourceLinked="1"/>
        <c:majorTickMark val="out"/>
        <c:minorTickMark val="none"/>
        <c:tickLblPos val="nextTo"/>
        <c:txPr>
          <a:bodyPr/>
          <a:lstStyle/>
          <a:p>
            <a:pPr>
              <a:defRPr sz="1400">
                <a:solidFill>
                  <a:srgbClr val="000000"/>
                </a:solidFill>
              </a:defRPr>
            </a:pPr>
            <a:endParaRPr lang="en-US"/>
          </a:p>
        </c:txPr>
        <c:crossAx val="71651328"/>
        <c:crosses val="autoZero"/>
        <c:crossBetween val="between"/>
      </c:valAx>
    </c:plotArea>
    <c:legend>
      <c:legendPos val="r"/>
      <c:layout>
        <c:manualLayout>
          <c:xMode val="edge"/>
          <c:yMode val="edge"/>
          <c:x val="0.22259822901403314"/>
          <c:y val="5.9438125789831833E-2"/>
          <c:w val="0.76599238390514268"/>
          <c:h val="7.9471420239136767E-2"/>
        </c:manualLayout>
      </c:layout>
      <c:overlay val="0"/>
      <c:txPr>
        <a:bodyPr/>
        <a:lstStyle/>
        <a:p>
          <a:pPr>
            <a:defRPr sz="1800">
              <a:solidFill>
                <a:srgbClr val="000000"/>
              </a:solidFill>
            </a:defRPr>
          </a:pPr>
          <a:endParaRPr lang="en-US"/>
        </a:p>
      </c:txPr>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331622609673789E-2"/>
          <c:y val="5.4486973850490908E-2"/>
          <c:w val="0.93508558548337073"/>
          <c:h val="0.7330037911927676"/>
        </c:manualLayout>
      </c:layout>
      <c:barChart>
        <c:barDir val="col"/>
        <c:grouping val="clustered"/>
        <c:varyColors val="0"/>
        <c:ser>
          <c:idx val="0"/>
          <c:order val="0"/>
          <c:tx>
            <c:strRef>
              <c:f>Perf_loop!$L$1</c:f>
              <c:strCache>
                <c:ptCount val="1"/>
                <c:pt idx="0">
                  <c:v>PSTAGE(without loop)</c:v>
                </c:pt>
              </c:strCache>
            </c:strRef>
          </c:tx>
          <c:spPr>
            <a:solidFill>
              <a:srgbClr val="FFFF00"/>
            </a:solidFill>
            <a:ln w="12700">
              <a:solidFill>
                <a:srgbClr val="000000"/>
              </a:solidFill>
            </a:ln>
          </c:spPr>
          <c:invertIfNegative val="0"/>
          <c:cat>
            <c:strRef>
              <c:f>Perf_loop!$K$2:$K$42</c:f>
              <c:strCache>
                <c:ptCount val="41"/>
                <c:pt idx="0">
                  <c:v>Client01</c:v>
                </c:pt>
                <c:pt idx="1">
                  <c:v>Client02</c:v>
                </c:pt>
                <c:pt idx="2">
                  <c:v>Client03</c:v>
                </c:pt>
                <c:pt idx="3">
                  <c:v>Client04</c:v>
                </c:pt>
                <c:pt idx="4">
                  <c:v>Client05</c:v>
                </c:pt>
                <c:pt idx="5">
                  <c:v>Client06</c:v>
                </c:pt>
                <c:pt idx="6">
                  <c:v>Client07</c:v>
                </c:pt>
                <c:pt idx="7">
                  <c:v>Client08</c:v>
                </c:pt>
                <c:pt idx="8">
                  <c:v>Client09</c:v>
                </c:pt>
                <c:pt idx="9">
                  <c:v>Client10</c:v>
                </c:pt>
                <c:pt idx="10">
                  <c:v>Client11</c:v>
                </c:pt>
                <c:pt idx="11">
                  <c:v>Client12</c:v>
                </c:pt>
                <c:pt idx="12">
                  <c:v>Client13</c:v>
                </c:pt>
                <c:pt idx="13">
                  <c:v>Client14</c:v>
                </c:pt>
                <c:pt idx="14">
                  <c:v>Client15</c:v>
                </c:pt>
                <c:pt idx="15">
                  <c:v>Client16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server01</c:v>
                </c:pt>
                <c:pt idx="30">
                  <c:v>server02</c:v>
                </c:pt>
                <c:pt idx="31">
                  <c:v>server03</c:v>
                </c:pt>
                <c:pt idx="32">
                  <c:v>server04</c:v>
                </c:pt>
                <c:pt idx="33">
                  <c:v>server05</c:v>
                </c:pt>
                <c:pt idx="34">
                  <c:v>ws01</c:v>
                </c:pt>
                <c:pt idx="35">
                  <c:v>ws02</c:v>
                </c:pt>
                <c:pt idx="36">
                  <c:v>ws03</c:v>
                </c:pt>
                <c:pt idx="37">
                  <c:v>ws04</c:v>
                </c:pt>
                <c:pt idx="38">
                  <c:v>ws05</c:v>
                </c:pt>
                <c:pt idx="39">
                  <c:v>ws06</c:v>
                </c:pt>
                <c:pt idx="40">
                  <c:v>Average</c:v>
                </c:pt>
              </c:strCache>
            </c:strRef>
          </c:cat>
          <c:val>
            <c:numRef>
              <c:f>Perf_loop!$L$2:$L$42</c:f>
              <c:numCache>
                <c:formatCode>General</c:formatCode>
                <c:ptCount val="41"/>
                <c:pt idx="0">
                  <c:v>188.40098876968332</c:v>
                </c:pt>
                <c:pt idx="1">
                  <c:v>3673.3316981190733</c:v>
                </c:pt>
                <c:pt idx="2">
                  <c:v>132.84383488134605</c:v>
                </c:pt>
                <c:pt idx="3">
                  <c:v>738.62698794772189</c:v>
                </c:pt>
                <c:pt idx="4">
                  <c:v>493.86915086005922</c:v>
                </c:pt>
                <c:pt idx="5">
                  <c:v>99.630520295664184</c:v>
                </c:pt>
                <c:pt idx="6">
                  <c:v>526.90683162240839</c:v>
                </c:pt>
                <c:pt idx="7">
                  <c:v>175.58589365834231</c:v>
                </c:pt>
                <c:pt idx="8">
                  <c:v>302.70887511381926</c:v>
                </c:pt>
                <c:pt idx="9">
                  <c:v>310.64619164598207</c:v>
                </c:pt>
                <c:pt idx="10">
                  <c:v>161.83608866204992</c:v>
                </c:pt>
                <c:pt idx="11">
                  <c:v>489.49845198728349</c:v>
                </c:pt>
                <c:pt idx="12">
                  <c:v>148.6495791935042</c:v>
                </c:pt>
                <c:pt idx="13">
                  <c:v>278.37148630858184</c:v>
                </c:pt>
                <c:pt idx="14">
                  <c:v>384.6466841924364</c:v>
                </c:pt>
                <c:pt idx="15">
                  <c:v>245.0320923085558</c:v>
                </c:pt>
                <c:pt idx="16">
                  <c:v>1642.784548839418</c:v>
                </c:pt>
                <c:pt idx="17">
                  <c:v>2208.1537255104195</c:v>
                </c:pt>
                <c:pt idx="18">
                  <c:v>8.1514565683814677</c:v>
                </c:pt>
                <c:pt idx="19">
                  <c:v>24.554940784370014</c:v>
                </c:pt>
                <c:pt idx="20">
                  <c:v>480.26865898462034</c:v>
                </c:pt>
                <c:pt idx="21">
                  <c:v>483.42811812294218</c:v>
                </c:pt>
                <c:pt idx="22">
                  <c:v>716.13448541810135</c:v>
                </c:pt>
                <c:pt idx="23">
                  <c:v>695.84138628020457</c:v>
                </c:pt>
                <c:pt idx="24">
                  <c:v>733.90242185272746</c:v>
                </c:pt>
                <c:pt idx="25">
                  <c:v>651.19871282666361</c:v>
                </c:pt>
                <c:pt idx="26">
                  <c:v>2839.4569117853976</c:v>
                </c:pt>
                <c:pt idx="27">
                  <c:v>14.543325433994974</c:v>
                </c:pt>
                <c:pt idx="28">
                  <c:v>8204.0034137788625</c:v>
                </c:pt>
                <c:pt idx="29">
                  <c:v>660.07122666419411</c:v>
                </c:pt>
                <c:pt idx="30">
                  <c:v>357.70468315607496</c:v>
                </c:pt>
                <c:pt idx="31">
                  <c:v>308.63753211049544</c:v>
                </c:pt>
                <c:pt idx="32">
                  <c:v>390.39743273717062</c:v>
                </c:pt>
                <c:pt idx="33">
                  <c:v>402.02923355125779</c:v>
                </c:pt>
                <c:pt idx="34">
                  <c:v>631.75226295184393</c:v>
                </c:pt>
                <c:pt idx="35">
                  <c:v>682.24414387420757</c:v>
                </c:pt>
                <c:pt idx="36">
                  <c:v>6624.2106424372896</c:v>
                </c:pt>
                <c:pt idx="37">
                  <c:v>2592.1159089649273</c:v>
                </c:pt>
                <c:pt idx="38">
                  <c:v>122.87040079691288</c:v>
                </c:pt>
                <c:pt idx="39">
                  <c:v>174.95907100300727</c:v>
                </c:pt>
                <c:pt idx="40">
                  <c:v>1000.0000000000001</c:v>
                </c:pt>
              </c:numCache>
            </c:numRef>
          </c:val>
        </c:ser>
        <c:ser>
          <c:idx val="1"/>
          <c:order val="1"/>
          <c:tx>
            <c:strRef>
              <c:f>Perf_loop!$M$1</c:f>
              <c:strCache>
                <c:ptCount val="1"/>
                <c:pt idx="0">
                  <c:v>PSLTAGE</c:v>
                </c:pt>
              </c:strCache>
            </c:strRef>
          </c:tx>
          <c:spPr>
            <a:solidFill>
              <a:srgbClr val="FF0000"/>
            </a:solidFill>
            <a:ln w="12700">
              <a:solidFill>
                <a:srgbClr val="000000"/>
              </a:solidFill>
            </a:ln>
          </c:spPr>
          <c:invertIfNegative val="0"/>
          <c:cat>
            <c:strRef>
              <c:f>Perf_loop!$K$2:$K$42</c:f>
              <c:strCache>
                <c:ptCount val="41"/>
                <c:pt idx="0">
                  <c:v>Client01</c:v>
                </c:pt>
                <c:pt idx="1">
                  <c:v>Client02</c:v>
                </c:pt>
                <c:pt idx="2">
                  <c:v>Client03</c:v>
                </c:pt>
                <c:pt idx="3">
                  <c:v>Client04</c:v>
                </c:pt>
                <c:pt idx="4">
                  <c:v>Client05</c:v>
                </c:pt>
                <c:pt idx="5">
                  <c:v>Client06</c:v>
                </c:pt>
                <c:pt idx="6">
                  <c:v>Client07</c:v>
                </c:pt>
                <c:pt idx="7">
                  <c:v>Client08</c:v>
                </c:pt>
                <c:pt idx="8">
                  <c:v>Client09</c:v>
                </c:pt>
                <c:pt idx="9">
                  <c:v>Client10</c:v>
                </c:pt>
                <c:pt idx="10">
                  <c:v>Client11</c:v>
                </c:pt>
                <c:pt idx="11">
                  <c:v>Client12</c:v>
                </c:pt>
                <c:pt idx="12">
                  <c:v>Client13</c:v>
                </c:pt>
                <c:pt idx="13">
                  <c:v>Client14</c:v>
                </c:pt>
                <c:pt idx="14">
                  <c:v>Client15</c:v>
                </c:pt>
                <c:pt idx="15">
                  <c:v>Client16</c:v>
                </c:pt>
                <c:pt idx="16">
                  <c:v>int01</c:v>
                </c:pt>
                <c:pt idx="17">
                  <c:v>int02</c:v>
                </c:pt>
                <c:pt idx="18">
                  <c:v>int03</c:v>
                </c:pt>
                <c:pt idx="19">
                  <c:v>int04</c:v>
                </c:pt>
                <c:pt idx="20">
                  <c:v>int05</c:v>
                </c:pt>
                <c:pt idx="21">
                  <c:v>int06</c:v>
                </c:pt>
                <c:pt idx="22">
                  <c:v>mm01</c:v>
                </c:pt>
                <c:pt idx="23">
                  <c:v>mm02</c:v>
                </c:pt>
                <c:pt idx="24">
                  <c:v>mm03</c:v>
                </c:pt>
                <c:pt idx="25">
                  <c:v>mm04</c:v>
                </c:pt>
                <c:pt idx="26">
                  <c:v>mm05</c:v>
                </c:pt>
                <c:pt idx="27">
                  <c:v>mm06</c:v>
                </c:pt>
                <c:pt idx="28">
                  <c:v>mm07</c:v>
                </c:pt>
                <c:pt idx="29">
                  <c:v>server01</c:v>
                </c:pt>
                <c:pt idx="30">
                  <c:v>server02</c:v>
                </c:pt>
                <c:pt idx="31">
                  <c:v>server03</c:v>
                </c:pt>
                <c:pt idx="32">
                  <c:v>server04</c:v>
                </c:pt>
                <c:pt idx="33">
                  <c:v>server05</c:v>
                </c:pt>
                <c:pt idx="34">
                  <c:v>ws01</c:v>
                </c:pt>
                <c:pt idx="35">
                  <c:v>ws02</c:v>
                </c:pt>
                <c:pt idx="36">
                  <c:v>ws03</c:v>
                </c:pt>
                <c:pt idx="37">
                  <c:v>ws04</c:v>
                </c:pt>
                <c:pt idx="38">
                  <c:v>ws05</c:v>
                </c:pt>
                <c:pt idx="39">
                  <c:v>ws06</c:v>
                </c:pt>
                <c:pt idx="40">
                  <c:v>Average</c:v>
                </c:pt>
              </c:strCache>
            </c:strRef>
          </c:cat>
          <c:val>
            <c:numRef>
              <c:f>Perf_loop!$M$2:$M$42</c:f>
              <c:numCache>
                <c:formatCode>General</c:formatCode>
                <c:ptCount val="41"/>
                <c:pt idx="0">
                  <c:v>188.43689540701587</c:v>
                </c:pt>
                <c:pt idx="1">
                  <c:v>3596.6291092582392</c:v>
                </c:pt>
                <c:pt idx="2">
                  <c:v>132.86073212244372</c:v>
                </c:pt>
                <c:pt idx="3">
                  <c:v>738.63202462535673</c:v>
                </c:pt>
                <c:pt idx="4">
                  <c:v>493.86915086005922</c:v>
                </c:pt>
                <c:pt idx="5">
                  <c:v>99.630520295664184</c:v>
                </c:pt>
                <c:pt idx="6">
                  <c:v>525.56935000013823</c:v>
                </c:pt>
                <c:pt idx="7">
                  <c:v>175.61221436082141</c:v>
                </c:pt>
                <c:pt idx="8">
                  <c:v>269.45656689483502</c:v>
                </c:pt>
                <c:pt idx="9">
                  <c:v>310.65821468291693</c:v>
                </c:pt>
                <c:pt idx="10">
                  <c:v>161.44209049222422</c:v>
                </c:pt>
                <c:pt idx="11">
                  <c:v>489.49763961992306</c:v>
                </c:pt>
                <c:pt idx="12">
                  <c:v>148.49490444807157</c:v>
                </c:pt>
                <c:pt idx="13">
                  <c:v>273.9483085043201</c:v>
                </c:pt>
                <c:pt idx="14">
                  <c:v>383.86664905291752</c:v>
                </c:pt>
                <c:pt idx="15">
                  <c:v>244.92908412724879</c:v>
                </c:pt>
                <c:pt idx="16">
                  <c:v>1642.8407646607623</c:v>
                </c:pt>
                <c:pt idx="17">
                  <c:v>2207.9582699234911</c:v>
                </c:pt>
                <c:pt idx="18">
                  <c:v>8.1514565683814677</c:v>
                </c:pt>
                <c:pt idx="19">
                  <c:v>23.872227254634925</c:v>
                </c:pt>
                <c:pt idx="20">
                  <c:v>480.27548287044817</c:v>
                </c:pt>
                <c:pt idx="21">
                  <c:v>483.43250490668868</c:v>
                </c:pt>
                <c:pt idx="22">
                  <c:v>714.91902137337297</c:v>
                </c:pt>
                <c:pt idx="23">
                  <c:v>694.0545030341251</c:v>
                </c:pt>
                <c:pt idx="24">
                  <c:v>733.62475468892035</c:v>
                </c:pt>
                <c:pt idx="25">
                  <c:v>646.8488105583159</c:v>
                </c:pt>
                <c:pt idx="26">
                  <c:v>2839.2359478633512</c:v>
                </c:pt>
                <c:pt idx="27">
                  <c:v>14.361355145250736</c:v>
                </c:pt>
                <c:pt idx="28">
                  <c:v>7919.7031080001343</c:v>
                </c:pt>
                <c:pt idx="29">
                  <c:v>660.07382623974763</c:v>
                </c:pt>
                <c:pt idx="30">
                  <c:v>357.31165982708183</c:v>
                </c:pt>
                <c:pt idx="31">
                  <c:v>308.84761030991177</c:v>
                </c:pt>
                <c:pt idx="32">
                  <c:v>390.4076685659125</c:v>
                </c:pt>
                <c:pt idx="33">
                  <c:v>402.03833206569499</c:v>
                </c:pt>
                <c:pt idx="34">
                  <c:v>631.12625266386931</c:v>
                </c:pt>
                <c:pt idx="35">
                  <c:v>681.25695505777014</c:v>
                </c:pt>
                <c:pt idx="36">
                  <c:v>6630.2423076152736</c:v>
                </c:pt>
                <c:pt idx="37">
                  <c:v>2515.7878214572679</c:v>
                </c:pt>
                <c:pt idx="38">
                  <c:v>122.87608736843613</c:v>
                </c:pt>
                <c:pt idx="39">
                  <c:v>174.97271877466309</c:v>
                </c:pt>
                <c:pt idx="40">
                  <c:v>987.94382253864251</c:v>
                </c:pt>
              </c:numCache>
            </c:numRef>
          </c:val>
        </c:ser>
        <c:dLbls>
          <c:showLegendKey val="0"/>
          <c:showVal val="0"/>
          <c:showCatName val="0"/>
          <c:showSerName val="0"/>
          <c:showPercent val="0"/>
          <c:showBubbleSize val="0"/>
        </c:dLbls>
        <c:gapWidth val="20"/>
        <c:axId val="69411584"/>
        <c:axId val="69413120"/>
      </c:barChart>
      <c:catAx>
        <c:axId val="69411584"/>
        <c:scaling>
          <c:orientation val="minMax"/>
        </c:scaling>
        <c:delete val="0"/>
        <c:axPos val="b"/>
        <c:majorTickMark val="out"/>
        <c:minorTickMark val="none"/>
        <c:tickLblPos val="nextTo"/>
        <c:txPr>
          <a:bodyPr rot="-5400000" vert="horz"/>
          <a:lstStyle/>
          <a:p>
            <a:pPr>
              <a:defRPr/>
            </a:pPr>
            <a:endParaRPr lang="en-US"/>
          </a:p>
        </c:txPr>
        <c:crossAx val="69413120"/>
        <c:crosses val="autoZero"/>
        <c:auto val="1"/>
        <c:lblAlgn val="ctr"/>
        <c:lblOffset val="100"/>
        <c:noMultiLvlLbl val="0"/>
      </c:catAx>
      <c:valAx>
        <c:axId val="69413120"/>
        <c:scaling>
          <c:orientation val="minMax"/>
          <c:max val="1000"/>
        </c:scaling>
        <c:delete val="0"/>
        <c:axPos val="l"/>
        <c:majorGridlines/>
        <c:numFmt formatCode="General" sourceLinked="1"/>
        <c:majorTickMark val="out"/>
        <c:minorTickMark val="none"/>
        <c:tickLblPos val="nextTo"/>
        <c:txPr>
          <a:bodyPr/>
          <a:lstStyle/>
          <a:p>
            <a:pPr>
              <a:defRPr sz="1800"/>
            </a:pPr>
            <a:endParaRPr lang="en-US"/>
          </a:p>
        </c:txPr>
        <c:crossAx val="69411584"/>
        <c:crosses val="autoZero"/>
        <c:crossBetween val="between"/>
      </c:valAx>
    </c:plotArea>
    <c:legend>
      <c:legendPos val="r"/>
      <c:layout>
        <c:manualLayout>
          <c:xMode val="edge"/>
          <c:yMode val="edge"/>
          <c:x val="0.16988095238095238"/>
          <c:y val="5.5171818800427722E-2"/>
          <c:w val="0.20856240626171729"/>
          <c:h val="0.1493091009095936"/>
        </c:manualLayout>
      </c:layout>
      <c:overlay val="0"/>
    </c:legend>
    <c:plotVisOnly val="1"/>
    <c:dispBlanksAs val="gap"/>
    <c:showDLblsOverMax val="0"/>
  </c:chart>
  <c:txPr>
    <a:bodyPr/>
    <a:lstStyle/>
    <a:p>
      <a:pPr>
        <a:defRPr sz="1200" baseline="0">
          <a:solidFill>
            <a:srgbClr val="000000"/>
          </a:solidFill>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0.25071</cdr:x>
      <cdr:y>0.93092</cdr:y>
    </cdr:from>
    <cdr:to>
      <cdr:x>1</cdr:x>
      <cdr:y>1</cdr:y>
    </cdr:to>
    <cdr:sp macro="" textlink="">
      <cdr:nvSpPr>
        <cdr:cNvPr id="2" name="TextBox 1"/>
        <cdr:cNvSpPr txBox="1"/>
      </cdr:nvSpPr>
      <cdr:spPr>
        <a:xfrm xmlns:a="http://schemas.openxmlformats.org/drawingml/2006/main">
          <a:off x="838200" y="4069975"/>
          <a:ext cx="2505073" cy="302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b="1" dirty="0"/>
            <a:t>High-penalty</a:t>
          </a:r>
          <a:r>
            <a:rPr lang="en-US" sz="1600" b="1" baseline="0" dirty="0"/>
            <a:t> </a:t>
          </a:r>
          <a:r>
            <a:rPr lang="en-US" sz="1600" b="1" baseline="0" dirty="0" smtClean="0"/>
            <a:t>branches</a:t>
          </a:r>
          <a:endParaRPr lang="en-US" sz="1600" b="1" dirty="0"/>
        </a:p>
      </cdr:txBody>
    </cdr:sp>
  </cdr:relSizeAnchor>
  <cdr:relSizeAnchor xmlns:cdr="http://schemas.openxmlformats.org/drawingml/2006/chartDrawing">
    <cdr:from>
      <cdr:x>0.19792</cdr:x>
      <cdr:y>0</cdr:y>
    </cdr:from>
    <cdr:to>
      <cdr:x>0.36332</cdr:x>
      <cdr:y>0.06408</cdr:y>
    </cdr:to>
    <cdr:sp macro="" textlink="">
      <cdr:nvSpPr>
        <cdr:cNvPr id="3" name="TextBox 2"/>
        <cdr:cNvSpPr txBox="1"/>
      </cdr:nvSpPr>
      <cdr:spPr>
        <a:xfrm xmlns:a="http://schemas.openxmlformats.org/drawingml/2006/main">
          <a:off x="661686" y="-1243056"/>
          <a:ext cx="552977" cy="280156"/>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1400" dirty="0"/>
            <a:t>-5E-5</a:t>
          </a:r>
        </a:p>
      </cdr:txBody>
    </cdr:sp>
  </cdr:relSizeAnchor>
  <cdr:relSizeAnchor xmlns:cdr="http://schemas.openxmlformats.org/drawingml/2006/chartDrawing">
    <cdr:from>
      <cdr:x>0.3303</cdr:x>
      <cdr:y>0.15385</cdr:y>
    </cdr:from>
    <cdr:to>
      <cdr:x>0.5314</cdr:x>
      <cdr:y>0.21792</cdr:y>
    </cdr:to>
    <cdr:sp macro="" textlink="">
      <cdr:nvSpPr>
        <cdr:cNvPr id="4" name="TextBox 1"/>
        <cdr:cNvSpPr txBox="1"/>
      </cdr:nvSpPr>
      <cdr:spPr>
        <a:xfrm xmlns:a="http://schemas.openxmlformats.org/drawingml/2006/main">
          <a:off x="1104298" y="609599"/>
          <a:ext cx="672333" cy="25387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0.58974</cdr:x>
      <cdr:y>0.32692</cdr:y>
    </cdr:from>
    <cdr:to>
      <cdr:x>0.79085</cdr:x>
      <cdr:y>0.391</cdr:y>
    </cdr:to>
    <cdr:sp macro="" textlink="">
      <cdr:nvSpPr>
        <cdr:cNvPr id="5" name="TextBox 1"/>
        <cdr:cNvSpPr txBox="1"/>
      </cdr:nvSpPr>
      <cdr:spPr>
        <a:xfrm xmlns:a="http://schemas.openxmlformats.org/drawingml/2006/main">
          <a:off x="1971673" y="1295399"/>
          <a:ext cx="672365" cy="25391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-6E-5</a:t>
          </a:r>
        </a:p>
      </cdr:txBody>
    </cdr:sp>
  </cdr:relSizeAnchor>
  <cdr:relSizeAnchor xmlns:cdr="http://schemas.openxmlformats.org/drawingml/2006/chartDrawing">
    <cdr:from>
      <cdr:x>0.46706</cdr:x>
      <cdr:y>0.25</cdr:y>
    </cdr:from>
    <cdr:to>
      <cdr:x>0.6266</cdr:x>
      <cdr:y>0.31408</cdr:y>
    </cdr:to>
    <cdr:sp macro="" textlink="">
      <cdr:nvSpPr>
        <cdr:cNvPr id="6" name="TextBox 1"/>
        <cdr:cNvSpPr txBox="1"/>
      </cdr:nvSpPr>
      <cdr:spPr>
        <a:xfrm xmlns:a="http://schemas.openxmlformats.org/drawingml/2006/main">
          <a:off x="1561498" y="990599"/>
          <a:ext cx="533400" cy="25391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0.86039</cdr:x>
      <cdr:y>0.40385</cdr:y>
    </cdr:from>
    <cdr:to>
      <cdr:x>1</cdr:x>
      <cdr:y>0.46792</cdr:y>
    </cdr:to>
    <cdr:sp macro="" textlink="">
      <cdr:nvSpPr>
        <cdr:cNvPr id="7" name="TextBox 1"/>
        <cdr:cNvSpPr txBox="1"/>
      </cdr:nvSpPr>
      <cdr:spPr>
        <a:xfrm xmlns:a="http://schemas.openxmlformats.org/drawingml/2006/main">
          <a:off x="2876519" y="1600199"/>
          <a:ext cx="466754" cy="25387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-8E-5</a:t>
          </a:r>
        </a:p>
      </cdr:txBody>
    </cdr:sp>
  </cdr:relSizeAnchor>
  <cdr:relSizeAnchor xmlns:cdr="http://schemas.openxmlformats.org/drawingml/2006/chartDrawing">
    <cdr:from>
      <cdr:x>0.7265</cdr:x>
      <cdr:y>0.34615</cdr:y>
    </cdr:from>
    <cdr:to>
      <cdr:x>0.9276</cdr:x>
      <cdr:y>0.41023</cdr:y>
    </cdr:to>
    <cdr:sp macro="" textlink="">
      <cdr:nvSpPr>
        <cdr:cNvPr id="8" name="TextBox 1"/>
        <cdr:cNvSpPr txBox="1"/>
      </cdr:nvSpPr>
      <cdr:spPr>
        <a:xfrm xmlns:a="http://schemas.openxmlformats.org/drawingml/2006/main">
          <a:off x="2428873" y="1371599"/>
          <a:ext cx="672332" cy="25391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-7E-5</a:t>
          </a:r>
        </a:p>
      </cdr:txBody>
    </cdr:sp>
  </cdr:relSizeAnchor>
</c:userShapes>
</file>

<file path=ppt/drawings/drawing2.xml><?xml version="1.0" encoding="utf-8"?>
<c:userShapes xmlns:c="http://schemas.openxmlformats.org/drawingml/2006/chart">
  <cdr:relSizeAnchor xmlns:cdr="http://schemas.openxmlformats.org/drawingml/2006/chartDrawing">
    <cdr:from>
      <cdr:x>0.28375</cdr:x>
      <cdr:y>0.91068</cdr:y>
    </cdr:from>
    <cdr:to>
      <cdr:x>0.65289</cdr:x>
      <cdr:y>0.99564</cdr:y>
    </cdr:to>
    <cdr:sp macro="" textlink="">
      <cdr:nvSpPr>
        <cdr:cNvPr id="2" name="TextBox 1"/>
        <cdr:cNvSpPr txBox="1"/>
      </cdr:nvSpPr>
      <cdr:spPr>
        <a:xfrm xmlns:a="http://schemas.openxmlformats.org/drawingml/2006/main">
          <a:off x="981075" y="3981451"/>
          <a:ext cx="1276350"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0.26406</cdr:x>
      <cdr:y>0.92747</cdr:y>
    </cdr:from>
    <cdr:to>
      <cdr:x>1</cdr:x>
      <cdr:y>1</cdr:y>
    </cdr:to>
    <cdr:sp macro="" textlink="">
      <cdr:nvSpPr>
        <cdr:cNvPr id="3" name="TextBox 2"/>
        <cdr:cNvSpPr txBox="1"/>
      </cdr:nvSpPr>
      <cdr:spPr>
        <a:xfrm xmlns:a="http://schemas.openxmlformats.org/drawingml/2006/main">
          <a:off x="876903" y="4054876"/>
          <a:ext cx="2443959" cy="3170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t>Low-penalty branches</a:t>
          </a:r>
          <a:endParaRPr lang="en-US" sz="1600" b="1" dirty="0"/>
        </a:p>
      </cdr:txBody>
    </cdr:sp>
  </cdr:relSizeAnchor>
  <cdr:relSizeAnchor xmlns:cdr="http://schemas.openxmlformats.org/drawingml/2006/chartDrawing">
    <cdr:from>
      <cdr:x>0.18357</cdr:x>
      <cdr:y>0.20196</cdr:y>
    </cdr:from>
    <cdr:to>
      <cdr:x>0.35228</cdr:x>
      <cdr:y>0.25322</cdr:y>
    </cdr:to>
    <cdr:sp macro="" textlink="">
      <cdr:nvSpPr>
        <cdr:cNvPr id="4" name="TextBox 3"/>
        <cdr:cNvSpPr txBox="1"/>
      </cdr:nvSpPr>
      <cdr:spPr>
        <a:xfrm xmlns:a="http://schemas.openxmlformats.org/drawingml/2006/main">
          <a:off x="609600" y="790663"/>
          <a:ext cx="560262" cy="2006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0.18357</cdr:x>
      <cdr:y>0.20196</cdr:y>
    </cdr:from>
    <cdr:to>
      <cdr:x>0.36241</cdr:x>
      <cdr:y>0.27982</cdr:y>
    </cdr:to>
    <cdr:sp macro="" textlink="">
      <cdr:nvSpPr>
        <cdr:cNvPr id="5" name="TextBox 4"/>
        <cdr:cNvSpPr txBox="1"/>
      </cdr:nvSpPr>
      <cdr:spPr>
        <a:xfrm xmlns:a="http://schemas.openxmlformats.org/drawingml/2006/main">
          <a:off x="609600" y="790663"/>
          <a:ext cx="593903" cy="304800"/>
        </a:xfrm>
        <a:prstGeom xmlns:a="http://schemas.openxmlformats.org/drawingml/2006/main" prst="rect">
          <a:avLst/>
        </a:prstGeom>
      </cdr:spPr>
      <cdr:txBody>
        <a:bodyPr xmlns:a="http://schemas.openxmlformats.org/drawingml/2006/main" vertOverflow="clip" wrap="square" lIns="0" rIns="0" rtlCol="0"/>
        <a:lstStyle xmlns:a="http://schemas.openxmlformats.org/drawingml/2006/main"/>
        <a:p xmlns:a="http://schemas.openxmlformats.org/drawingml/2006/main">
          <a:r>
            <a:rPr lang="en-US" sz="1400" b="0" dirty="0"/>
            <a:t>+7E-5</a:t>
          </a:r>
        </a:p>
      </cdr:txBody>
    </cdr:sp>
  </cdr:relSizeAnchor>
  <cdr:relSizeAnchor xmlns:cdr="http://schemas.openxmlformats.org/drawingml/2006/chartDrawing">
    <cdr:from>
      <cdr:x>0.849</cdr:x>
      <cdr:y>0.70804</cdr:y>
    </cdr:from>
    <cdr:to>
      <cdr:x>1</cdr:x>
      <cdr:y>0.76643</cdr:y>
    </cdr:to>
    <cdr:sp macro="" textlink="">
      <cdr:nvSpPr>
        <cdr:cNvPr id="6" name="TextBox 1"/>
        <cdr:cNvSpPr txBox="1"/>
      </cdr:nvSpPr>
      <cdr:spPr>
        <a:xfrm xmlns:a="http://schemas.openxmlformats.org/drawingml/2006/main">
          <a:off x="2819400" y="2771863"/>
          <a:ext cx="501462" cy="22860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0.73427</cdr:x>
      <cdr:y>0.64964</cdr:y>
    </cdr:from>
    <cdr:to>
      <cdr:x>0.90905</cdr:x>
      <cdr:y>0.70804</cdr:y>
    </cdr:to>
    <cdr:sp macro="" textlink="">
      <cdr:nvSpPr>
        <cdr:cNvPr id="7" name="TextBox 1"/>
        <cdr:cNvSpPr txBox="1"/>
      </cdr:nvSpPr>
      <cdr:spPr>
        <a:xfrm xmlns:a="http://schemas.openxmlformats.org/drawingml/2006/main">
          <a:off x="2438400" y="2543263"/>
          <a:ext cx="580425" cy="22860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+3E-6</a:t>
          </a:r>
        </a:p>
      </cdr:txBody>
    </cdr:sp>
  </cdr:relSizeAnchor>
  <cdr:relSizeAnchor xmlns:cdr="http://schemas.openxmlformats.org/drawingml/2006/chartDrawing">
    <cdr:from>
      <cdr:x>0.59272</cdr:x>
      <cdr:y>0.59125</cdr:y>
    </cdr:from>
    <cdr:to>
      <cdr:x>0.78781</cdr:x>
      <cdr:y>0.64845</cdr:y>
    </cdr:to>
    <cdr:sp macro="" textlink="">
      <cdr:nvSpPr>
        <cdr:cNvPr id="8" name="TextBox 1"/>
        <cdr:cNvSpPr txBox="1"/>
      </cdr:nvSpPr>
      <cdr:spPr>
        <a:xfrm xmlns:a="http://schemas.openxmlformats.org/drawingml/2006/main">
          <a:off x="1968333" y="2314663"/>
          <a:ext cx="647867" cy="22393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+3E-5</a:t>
          </a:r>
        </a:p>
      </cdr:txBody>
    </cdr:sp>
  </cdr:relSizeAnchor>
  <cdr:relSizeAnchor xmlns:cdr="http://schemas.openxmlformats.org/drawingml/2006/chartDrawing">
    <cdr:from>
      <cdr:x>0.45892</cdr:x>
      <cdr:y>0.51339</cdr:y>
    </cdr:from>
    <cdr:to>
      <cdr:x>0.61954</cdr:x>
      <cdr:y>0.57908</cdr:y>
    </cdr:to>
    <cdr:sp macro="" textlink="">
      <cdr:nvSpPr>
        <cdr:cNvPr id="9" name="TextBox 1"/>
        <cdr:cNvSpPr txBox="1"/>
      </cdr:nvSpPr>
      <cdr:spPr>
        <a:xfrm xmlns:a="http://schemas.openxmlformats.org/drawingml/2006/main">
          <a:off x="1524000" y="2009863"/>
          <a:ext cx="533400" cy="257175"/>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+2E-5</a:t>
          </a:r>
        </a:p>
      </cdr:txBody>
    </cdr:sp>
  </cdr:relSizeAnchor>
  <cdr:relSizeAnchor xmlns:cdr="http://schemas.openxmlformats.org/drawingml/2006/chartDrawing">
    <cdr:from>
      <cdr:x>0.32124</cdr:x>
      <cdr:y>0.39661</cdr:y>
    </cdr:from>
    <cdr:to>
      <cdr:x>0.50622</cdr:x>
      <cdr:y>0.45381</cdr:y>
    </cdr:to>
    <cdr:sp macro="" textlink="">
      <cdr:nvSpPr>
        <cdr:cNvPr id="10" name="TextBox 1"/>
        <cdr:cNvSpPr txBox="1"/>
      </cdr:nvSpPr>
      <cdr:spPr>
        <a:xfrm xmlns:a="http://schemas.openxmlformats.org/drawingml/2006/main">
          <a:off x="1066800" y="1552663"/>
          <a:ext cx="614293" cy="22393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-9E-5</a:t>
          </a:r>
        </a:p>
      </cdr:txBody>
    </cdr:sp>
  </cdr:relSizeAnchor>
</c:userShapes>
</file>

<file path=ppt/drawings/drawing3.xml><?xml version="1.0" encoding="utf-8"?>
<c:userShapes xmlns:c="http://schemas.openxmlformats.org/drawingml/2006/chart">
  <cdr:relSizeAnchor xmlns:cdr="http://schemas.openxmlformats.org/drawingml/2006/chartDrawing">
    <cdr:from>
      <cdr:x>0.45283</cdr:x>
      <cdr:y>0.62049</cdr:y>
    </cdr:from>
    <cdr:to>
      <cdr:x>0.53411</cdr:x>
      <cdr:y>0.63715</cdr:y>
    </cdr:to>
    <cdr:sp macro="" textlink="">
      <cdr:nvSpPr>
        <cdr:cNvPr id="2" name="TextBox 1"/>
        <cdr:cNvSpPr txBox="1"/>
      </cdr:nvSpPr>
      <cdr:spPr>
        <a:xfrm xmlns:a="http://schemas.openxmlformats.org/drawingml/2006/main">
          <a:off x="2971801" y="1702119"/>
          <a:ext cx="533400"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0.5018</cdr:x>
      <cdr:y>0.09896</cdr:y>
    </cdr:from>
    <cdr:to>
      <cdr:x>0.56711</cdr:x>
      <cdr:y>0.16493</cdr:y>
    </cdr:to>
    <cdr:sp macro="" textlink="">
      <cdr:nvSpPr>
        <cdr:cNvPr id="3" name="TextBox 2"/>
        <cdr:cNvSpPr txBox="1"/>
      </cdr:nvSpPr>
      <cdr:spPr>
        <a:xfrm xmlns:a="http://schemas.openxmlformats.org/drawingml/2006/main">
          <a:off x="3532140" y="271462"/>
          <a:ext cx="459730" cy="180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a:t>1830</a:t>
          </a:r>
        </a:p>
      </cdr:txBody>
    </cdr:sp>
  </cdr:relSizeAnchor>
  <cdr:relSizeAnchor xmlns:cdr="http://schemas.openxmlformats.org/drawingml/2006/chartDrawing">
    <cdr:from>
      <cdr:x>0.43006</cdr:x>
      <cdr:y>0.09838</cdr:y>
    </cdr:from>
    <cdr:to>
      <cdr:x>0.49537</cdr:x>
      <cdr:y>0.16435</cdr:y>
    </cdr:to>
    <cdr:sp macro="" textlink="">
      <cdr:nvSpPr>
        <cdr:cNvPr id="4" name="TextBox 1"/>
        <cdr:cNvSpPr txBox="1"/>
      </cdr:nvSpPr>
      <cdr:spPr>
        <a:xfrm xmlns:a="http://schemas.openxmlformats.org/drawingml/2006/main">
          <a:off x="3027155" y="269875"/>
          <a:ext cx="459729" cy="1809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a:t>317</a:t>
          </a:r>
        </a:p>
      </cdr:txBody>
    </cdr:sp>
  </cdr:relSizeAnchor>
</c:userShapes>
</file>

<file path=ppt/drawings/drawing4.xml><?xml version="1.0" encoding="utf-8"?>
<c:userShapes xmlns:c="http://schemas.openxmlformats.org/drawingml/2006/chart">
  <cdr:relSizeAnchor xmlns:cdr="http://schemas.openxmlformats.org/drawingml/2006/chartDrawing">
    <cdr:from>
      <cdr:x>0.25071</cdr:x>
      <cdr:y>0.93092</cdr:y>
    </cdr:from>
    <cdr:to>
      <cdr:x>1</cdr:x>
      <cdr:y>1</cdr:y>
    </cdr:to>
    <cdr:sp macro="" textlink="">
      <cdr:nvSpPr>
        <cdr:cNvPr id="2" name="TextBox 1"/>
        <cdr:cNvSpPr txBox="1"/>
      </cdr:nvSpPr>
      <cdr:spPr>
        <a:xfrm xmlns:a="http://schemas.openxmlformats.org/drawingml/2006/main">
          <a:off x="838200" y="4069975"/>
          <a:ext cx="2505073" cy="302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b="1" dirty="0"/>
            <a:t>High-penalty</a:t>
          </a:r>
          <a:r>
            <a:rPr lang="en-US" sz="1600" b="1" baseline="0" dirty="0"/>
            <a:t> </a:t>
          </a:r>
          <a:r>
            <a:rPr lang="en-US" sz="1600" b="1" baseline="0" dirty="0" smtClean="0"/>
            <a:t>branches</a:t>
          </a:r>
          <a:endParaRPr lang="en-US" sz="1600" b="1" dirty="0"/>
        </a:p>
      </cdr:txBody>
    </cdr:sp>
  </cdr:relSizeAnchor>
  <cdr:relSizeAnchor xmlns:cdr="http://schemas.openxmlformats.org/drawingml/2006/chartDrawing">
    <cdr:from>
      <cdr:x>0.19792</cdr:x>
      <cdr:y>0</cdr:y>
    </cdr:from>
    <cdr:to>
      <cdr:x>0.36332</cdr:x>
      <cdr:y>0.06408</cdr:y>
    </cdr:to>
    <cdr:sp macro="" textlink="">
      <cdr:nvSpPr>
        <cdr:cNvPr id="3" name="TextBox 2"/>
        <cdr:cNvSpPr txBox="1"/>
      </cdr:nvSpPr>
      <cdr:spPr>
        <a:xfrm xmlns:a="http://schemas.openxmlformats.org/drawingml/2006/main">
          <a:off x="661686" y="-1243056"/>
          <a:ext cx="552977" cy="280156"/>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1400" dirty="0"/>
            <a:t>-5E-5</a:t>
          </a:r>
        </a:p>
      </cdr:txBody>
    </cdr:sp>
  </cdr:relSizeAnchor>
  <cdr:relSizeAnchor xmlns:cdr="http://schemas.openxmlformats.org/drawingml/2006/chartDrawing">
    <cdr:from>
      <cdr:x>0.3303</cdr:x>
      <cdr:y>0.15385</cdr:y>
    </cdr:from>
    <cdr:to>
      <cdr:x>0.5314</cdr:x>
      <cdr:y>0.21792</cdr:y>
    </cdr:to>
    <cdr:sp macro="" textlink="">
      <cdr:nvSpPr>
        <cdr:cNvPr id="4" name="TextBox 1"/>
        <cdr:cNvSpPr txBox="1"/>
      </cdr:nvSpPr>
      <cdr:spPr>
        <a:xfrm xmlns:a="http://schemas.openxmlformats.org/drawingml/2006/main">
          <a:off x="1104298" y="609599"/>
          <a:ext cx="672333" cy="25387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0.58974</cdr:x>
      <cdr:y>0.32692</cdr:y>
    </cdr:from>
    <cdr:to>
      <cdr:x>0.79085</cdr:x>
      <cdr:y>0.391</cdr:y>
    </cdr:to>
    <cdr:sp macro="" textlink="">
      <cdr:nvSpPr>
        <cdr:cNvPr id="5" name="TextBox 1"/>
        <cdr:cNvSpPr txBox="1"/>
      </cdr:nvSpPr>
      <cdr:spPr>
        <a:xfrm xmlns:a="http://schemas.openxmlformats.org/drawingml/2006/main">
          <a:off x="1971673" y="1295399"/>
          <a:ext cx="672365" cy="25391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-6E-5</a:t>
          </a:r>
        </a:p>
      </cdr:txBody>
    </cdr:sp>
  </cdr:relSizeAnchor>
  <cdr:relSizeAnchor xmlns:cdr="http://schemas.openxmlformats.org/drawingml/2006/chartDrawing">
    <cdr:from>
      <cdr:x>0.46706</cdr:x>
      <cdr:y>0.25</cdr:y>
    </cdr:from>
    <cdr:to>
      <cdr:x>0.6266</cdr:x>
      <cdr:y>0.31408</cdr:y>
    </cdr:to>
    <cdr:sp macro="" textlink="">
      <cdr:nvSpPr>
        <cdr:cNvPr id="6" name="TextBox 1"/>
        <cdr:cNvSpPr txBox="1"/>
      </cdr:nvSpPr>
      <cdr:spPr>
        <a:xfrm xmlns:a="http://schemas.openxmlformats.org/drawingml/2006/main">
          <a:off x="1561498" y="990599"/>
          <a:ext cx="533400" cy="25391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0.86039</cdr:x>
      <cdr:y>0.40385</cdr:y>
    </cdr:from>
    <cdr:to>
      <cdr:x>1</cdr:x>
      <cdr:y>0.46792</cdr:y>
    </cdr:to>
    <cdr:sp macro="" textlink="">
      <cdr:nvSpPr>
        <cdr:cNvPr id="7" name="TextBox 1"/>
        <cdr:cNvSpPr txBox="1"/>
      </cdr:nvSpPr>
      <cdr:spPr>
        <a:xfrm xmlns:a="http://schemas.openxmlformats.org/drawingml/2006/main">
          <a:off x="2876519" y="1600199"/>
          <a:ext cx="466754" cy="25387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-8E-5</a:t>
          </a:r>
        </a:p>
      </cdr:txBody>
    </cdr:sp>
  </cdr:relSizeAnchor>
  <cdr:relSizeAnchor xmlns:cdr="http://schemas.openxmlformats.org/drawingml/2006/chartDrawing">
    <cdr:from>
      <cdr:x>0.7265</cdr:x>
      <cdr:y>0.34615</cdr:y>
    </cdr:from>
    <cdr:to>
      <cdr:x>0.9276</cdr:x>
      <cdr:y>0.41023</cdr:y>
    </cdr:to>
    <cdr:sp macro="" textlink="">
      <cdr:nvSpPr>
        <cdr:cNvPr id="8" name="TextBox 1"/>
        <cdr:cNvSpPr txBox="1"/>
      </cdr:nvSpPr>
      <cdr:spPr>
        <a:xfrm xmlns:a="http://schemas.openxmlformats.org/drawingml/2006/main">
          <a:off x="2428873" y="1371599"/>
          <a:ext cx="672332" cy="25391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-7E-5</a:t>
          </a:r>
        </a:p>
      </cdr:txBody>
    </cdr:sp>
  </cdr:relSizeAnchor>
</c:userShapes>
</file>

<file path=ppt/drawings/drawing5.xml><?xml version="1.0" encoding="utf-8"?>
<c:userShapes xmlns:c="http://schemas.openxmlformats.org/drawingml/2006/chart">
  <cdr:relSizeAnchor xmlns:cdr="http://schemas.openxmlformats.org/drawingml/2006/chartDrawing">
    <cdr:from>
      <cdr:x>0.28375</cdr:x>
      <cdr:y>0.91068</cdr:y>
    </cdr:from>
    <cdr:to>
      <cdr:x>0.65289</cdr:x>
      <cdr:y>0.99564</cdr:y>
    </cdr:to>
    <cdr:sp macro="" textlink="">
      <cdr:nvSpPr>
        <cdr:cNvPr id="2" name="TextBox 1"/>
        <cdr:cNvSpPr txBox="1"/>
      </cdr:nvSpPr>
      <cdr:spPr>
        <a:xfrm xmlns:a="http://schemas.openxmlformats.org/drawingml/2006/main">
          <a:off x="981075" y="3981451"/>
          <a:ext cx="1276350"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0.26406</cdr:x>
      <cdr:y>0.92747</cdr:y>
    </cdr:from>
    <cdr:to>
      <cdr:x>1</cdr:x>
      <cdr:y>1</cdr:y>
    </cdr:to>
    <cdr:sp macro="" textlink="">
      <cdr:nvSpPr>
        <cdr:cNvPr id="3" name="TextBox 2"/>
        <cdr:cNvSpPr txBox="1"/>
      </cdr:nvSpPr>
      <cdr:spPr>
        <a:xfrm xmlns:a="http://schemas.openxmlformats.org/drawingml/2006/main">
          <a:off x="876903" y="4054876"/>
          <a:ext cx="2443959" cy="3170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t>Low-penalty branches</a:t>
          </a:r>
          <a:endParaRPr lang="en-US" sz="1600" b="1" dirty="0"/>
        </a:p>
      </cdr:txBody>
    </cdr:sp>
  </cdr:relSizeAnchor>
  <cdr:relSizeAnchor xmlns:cdr="http://schemas.openxmlformats.org/drawingml/2006/chartDrawing">
    <cdr:from>
      <cdr:x>0.18357</cdr:x>
      <cdr:y>0.20196</cdr:y>
    </cdr:from>
    <cdr:to>
      <cdr:x>0.35228</cdr:x>
      <cdr:y>0.25322</cdr:y>
    </cdr:to>
    <cdr:sp macro="" textlink="">
      <cdr:nvSpPr>
        <cdr:cNvPr id="4" name="TextBox 3"/>
        <cdr:cNvSpPr txBox="1"/>
      </cdr:nvSpPr>
      <cdr:spPr>
        <a:xfrm xmlns:a="http://schemas.openxmlformats.org/drawingml/2006/main">
          <a:off x="609600" y="790663"/>
          <a:ext cx="560262" cy="2006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0.18357</cdr:x>
      <cdr:y>0.20196</cdr:y>
    </cdr:from>
    <cdr:to>
      <cdr:x>0.36241</cdr:x>
      <cdr:y>0.27982</cdr:y>
    </cdr:to>
    <cdr:sp macro="" textlink="">
      <cdr:nvSpPr>
        <cdr:cNvPr id="5" name="TextBox 4"/>
        <cdr:cNvSpPr txBox="1"/>
      </cdr:nvSpPr>
      <cdr:spPr>
        <a:xfrm xmlns:a="http://schemas.openxmlformats.org/drawingml/2006/main">
          <a:off x="609600" y="790663"/>
          <a:ext cx="593903" cy="304800"/>
        </a:xfrm>
        <a:prstGeom xmlns:a="http://schemas.openxmlformats.org/drawingml/2006/main" prst="rect">
          <a:avLst/>
        </a:prstGeom>
      </cdr:spPr>
      <cdr:txBody>
        <a:bodyPr xmlns:a="http://schemas.openxmlformats.org/drawingml/2006/main" vertOverflow="clip" wrap="square" lIns="0" rIns="0" rtlCol="0"/>
        <a:lstStyle xmlns:a="http://schemas.openxmlformats.org/drawingml/2006/main"/>
        <a:p xmlns:a="http://schemas.openxmlformats.org/drawingml/2006/main">
          <a:r>
            <a:rPr lang="en-US" sz="1400" b="0" dirty="0"/>
            <a:t>+7E-5</a:t>
          </a:r>
        </a:p>
      </cdr:txBody>
    </cdr:sp>
  </cdr:relSizeAnchor>
  <cdr:relSizeAnchor xmlns:cdr="http://schemas.openxmlformats.org/drawingml/2006/chartDrawing">
    <cdr:from>
      <cdr:x>0.849</cdr:x>
      <cdr:y>0.70804</cdr:y>
    </cdr:from>
    <cdr:to>
      <cdr:x>1</cdr:x>
      <cdr:y>0.76643</cdr:y>
    </cdr:to>
    <cdr:sp macro="" textlink="">
      <cdr:nvSpPr>
        <cdr:cNvPr id="6" name="TextBox 1"/>
        <cdr:cNvSpPr txBox="1"/>
      </cdr:nvSpPr>
      <cdr:spPr>
        <a:xfrm xmlns:a="http://schemas.openxmlformats.org/drawingml/2006/main">
          <a:off x="2819400" y="2771863"/>
          <a:ext cx="501462" cy="22860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+4E-5</a:t>
          </a:r>
        </a:p>
      </cdr:txBody>
    </cdr:sp>
  </cdr:relSizeAnchor>
  <cdr:relSizeAnchor xmlns:cdr="http://schemas.openxmlformats.org/drawingml/2006/chartDrawing">
    <cdr:from>
      <cdr:x>0.73427</cdr:x>
      <cdr:y>0.64964</cdr:y>
    </cdr:from>
    <cdr:to>
      <cdr:x>0.90905</cdr:x>
      <cdr:y>0.70804</cdr:y>
    </cdr:to>
    <cdr:sp macro="" textlink="">
      <cdr:nvSpPr>
        <cdr:cNvPr id="7" name="TextBox 1"/>
        <cdr:cNvSpPr txBox="1"/>
      </cdr:nvSpPr>
      <cdr:spPr>
        <a:xfrm xmlns:a="http://schemas.openxmlformats.org/drawingml/2006/main">
          <a:off x="2438400" y="2543263"/>
          <a:ext cx="580425" cy="22860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+3E-6</a:t>
          </a:r>
        </a:p>
      </cdr:txBody>
    </cdr:sp>
  </cdr:relSizeAnchor>
  <cdr:relSizeAnchor xmlns:cdr="http://schemas.openxmlformats.org/drawingml/2006/chartDrawing">
    <cdr:from>
      <cdr:x>0.59272</cdr:x>
      <cdr:y>0.59125</cdr:y>
    </cdr:from>
    <cdr:to>
      <cdr:x>0.78781</cdr:x>
      <cdr:y>0.64845</cdr:y>
    </cdr:to>
    <cdr:sp macro="" textlink="">
      <cdr:nvSpPr>
        <cdr:cNvPr id="8" name="TextBox 1"/>
        <cdr:cNvSpPr txBox="1"/>
      </cdr:nvSpPr>
      <cdr:spPr>
        <a:xfrm xmlns:a="http://schemas.openxmlformats.org/drawingml/2006/main">
          <a:off x="1968333" y="2314663"/>
          <a:ext cx="647867" cy="223930"/>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+3E-5</a:t>
          </a:r>
        </a:p>
      </cdr:txBody>
    </cdr:sp>
  </cdr:relSizeAnchor>
  <cdr:relSizeAnchor xmlns:cdr="http://schemas.openxmlformats.org/drawingml/2006/chartDrawing">
    <cdr:from>
      <cdr:x>0.45892</cdr:x>
      <cdr:y>0.51339</cdr:y>
    </cdr:from>
    <cdr:to>
      <cdr:x>0.61954</cdr:x>
      <cdr:y>0.57908</cdr:y>
    </cdr:to>
    <cdr:sp macro="" textlink="">
      <cdr:nvSpPr>
        <cdr:cNvPr id="9" name="TextBox 1"/>
        <cdr:cNvSpPr txBox="1"/>
      </cdr:nvSpPr>
      <cdr:spPr>
        <a:xfrm xmlns:a="http://schemas.openxmlformats.org/drawingml/2006/main">
          <a:off x="1524000" y="2009863"/>
          <a:ext cx="533400" cy="257175"/>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+2E-5</a:t>
          </a:r>
        </a:p>
      </cdr:txBody>
    </cdr:sp>
  </cdr:relSizeAnchor>
  <cdr:relSizeAnchor xmlns:cdr="http://schemas.openxmlformats.org/drawingml/2006/chartDrawing">
    <cdr:from>
      <cdr:x>0.32124</cdr:x>
      <cdr:y>0.39661</cdr:y>
    </cdr:from>
    <cdr:to>
      <cdr:x>0.50622</cdr:x>
      <cdr:y>0.45381</cdr:y>
    </cdr:to>
    <cdr:sp macro="" textlink="">
      <cdr:nvSpPr>
        <cdr:cNvPr id="10" name="TextBox 1"/>
        <cdr:cNvSpPr txBox="1"/>
      </cdr:nvSpPr>
      <cdr:spPr>
        <a:xfrm xmlns:a="http://schemas.openxmlformats.org/drawingml/2006/main">
          <a:off x="1066800" y="1552663"/>
          <a:ext cx="614293" cy="223931"/>
        </a:xfrm>
        <a:prstGeom xmlns:a="http://schemas.openxmlformats.org/drawingml/2006/main" prst="rect">
          <a:avLst/>
        </a:prstGeom>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-9E-5</a:t>
          </a:r>
        </a:p>
      </cdr:txBody>
    </cdr:sp>
  </cdr:relSizeAnchor>
</c:userShapes>
</file>

<file path=ppt/drawings/drawing6.xml><?xml version="1.0" encoding="utf-8"?>
<c:userShapes xmlns:c="http://schemas.openxmlformats.org/drawingml/2006/chart">
  <cdr:relSizeAnchor xmlns:cdr="http://schemas.openxmlformats.org/drawingml/2006/chartDrawing">
    <cdr:from>
      <cdr:x>0.38115</cdr:x>
      <cdr:y>0.10392</cdr:y>
    </cdr:from>
    <cdr:to>
      <cdr:x>0.42282</cdr:x>
      <cdr:y>0.21743</cdr:y>
    </cdr:to>
    <cdr:sp macro="" textlink="">
      <cdr:nvSpPr>
        <cdr:cNvPr id="2" name="TextBox 4"/>
        <cdr:cNvSpPr txBox="1"/>
      </cdr:nvSpPr>
      <cdr:spPr>
        <a:xfrm xmlns:a="http://schemas.openxmlformats.org/drawingml/2006/main">
          <a:off x="2593243" y="319679"/>
          <a:ext cx="283553" cy="349196"/>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1643</a:t>
          </a:r>
        </a:p>
        <a:p xmlns:a="http://schemas.openxmlformats.org/drawingml/2006/main">
          <a:r>
            <a:rPr lang="en-US" sz="1000" dirty="0">
              <a:solidFill>
                <a:srgbClr val="000000"/>
              </a:solidFill>
            </a:rPr>
            <a:t>1643</a:t>
          </a:r>
        </a:p>
      </cdr:txBody>
    </cdr:sp>
  </cdr:relSizeAnchor>
  <cdr:relSizeAnchor xmlns:cdr="http://schemas.openxmlformats.org/drawingml/2006/chartDrawing">
    <cdr:from>
      <cdr:x>0.47053</cdr:x>
      <cdr:y>0.09829</cdr:y>
    </cdr:from>
    <cdr:to>
      <cdr:x>0.5122</cdr:x>
      <cdr:y>0.2118</cdr:y>
    </cdr:to>
    <cdr:sp macro="" textlink="">
      <cdr:nvSpPr>
        <cdr:cNvPr id="3" name="TextBox 4"/>
        <cdr:cNvSpPr txBox="1"/>
      </cdr:nvSpPr>
      <cdr:spPr>
        <a:xfrm xmlns:a="http://schemas.openxmlformats.org/drawingml/2006/main">
          <a:off x="3201377" y="302357"/>
          <a:ext cx="283553" cy="349197"/>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a:solidFill>
                <a:srgbClr val="000000"/>
              </a:solidFill>
            </a:rPr>
            <a:t>2208</a:t>
          </a:r>
        </a:p>
        <a:p xmlns:a="http://schemas.openxmlformats.org/drawingml/2006/main">
          <a:r>
            <a:rPr lang="en-US" sz="1000">
              <a:solidFill>
                <a:srgbClr val="000000"/>
              </a:solidFill>
            </a:rPr>
            <a:t>2208</a:t>
          </a:r>
        </a:p>
      </cdr:txBody>
    </cdr:sp>
  </cdr:relSizeAnchor>
  <cdr:relSizeAnchor xmlns:cdr="http://schemas.openxmlformats.org/drawingml/2006/chartDrawing">
    <cdr:from>
      <cdr:x>0.60837</cdr:x>
      <cdr:y>0.08024</cdr:y>
    </cdr:from>
    <cdr:to>
      <cdr:x>0.65005</cdr:x>
      <cdr:y>0.19375</cdr:y>
    </cdr:to>
    <cdr:sp macro="" textlink="">
      <cdr:nvSpPr>
        <cdr:cNvPr id="4" name="TextBox 4"/>
        <cdr:cNvSpPr txBox="1"/>
      </cdr:nvSpPr>
      <cdr:spPr>
        <a:xfrm xmlns:a="http://schemas.openxmlformats.org/drawingml/2006/main">
          <a:off x="4139224" y="246833"/>
          <a:ext cx="283553" cy="349196"/>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2839</a:t>
          </a:r>
        </a:p>
        <a:p xmlns:a="http://schemas.openxmlformats.org/drawingml/2006/main">
          <a:r>
            <a:rPr lang="en-US" sz="1000" dirty="0">
              <a:solidFill>
                <a:srgbClr val="000000"/>
              </a:solidFill>
            </a:rPr>
            <a:t>2839</a:t>
          </a:r>
        </a:p>
      </cdr:txBody>
    </cdr:sp>
  </cdr:relSizeAnchor>
  <cdr:relSizeAnchor xmlns:cdr="http://schemas.openxmlformats.org/drawingml/2006/chartDrawing">
    <cdr:from>
      <cdr:x>0.72252</cdr:x>
      <cdr:y>0.07728</cdr:y>
    </cdr:from>
    <cdr:to>
      <cdr:x>0.7642</cdr:x>
      <cdr:y>0.19079</cdr:y>
    </cdr:to>
    <cdr:sp macro="" textlink="">
      <cdr:nvSpPr>
        <cdr:cNvPr id="5" name="TextBox 4"/>
        <cdr:cNvSpPr txBox="1"/>
      </cdr:nvSpPr>
      <cdr:spPr>
        <a:xfrm xmlns:a="http://schemas.openxmlformats.org/drawingml/2006/main">
          <a:off x="4915877" y="211992"/>
          <a:ext cx="283553" cy="311395"/>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8204</a:t>
          </a:r>
        </a:p>
        <a:p xmlns:a="http://schemas.openxmlformats.org/drawingml/2006/main">
          <a:r>
            <a:rPr lang="en-US" sz="1000" dirty="0">
              <a:solidFill>
                <a:srgbClr val="000000"/>
              </a:solidFill>
            </a:rPr>
            <a:t>7920</a:t>
          </a:r>
        </a:p>
      </cdr:txBody>
    </cdr:sp>
  </cdr:relSizeAnchor>
  <cdr:relSizeAnchor xmlns:cdr="http://schemas.openxmlformats.org/drawingml/2006/chartDrawing">
    <cdr:from>
      <cdr:x>0.83775</cdr:x>
      <cdr:y>0.06392</cdr:y>
    </cdr:from>
    <cdr:to>
      <cdr:x>0.87942</cdr:x>
      <cdr:y>0.17744</cdr:y>
    </cdr:to>
    <cdr:sp macro="" textlink="">
      <cdr:nvSpPr>
        <cdr:cNvPr id="6" name="TextBox 1"/>
        <cdr:cNvSpPr txBox="1"/>
      </cdr:nvSpPr>
      <cdr:spPr>
        <a:xfrm xmlns:a="http://schemas.openxmlformats.org/drawingml/2006/main">
          <a:off x="5699858" y="175358"/>
          <a:ext cx="283553" cy="311395"/>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6624</a:t>
          </a:r>
        </a:p>
        <a:p xmlns:a="http://schemas.openxmlformats.org/drawingml/2006/main">
          <a:r>
            <a:rPr lang="en-US" sz="1000" dirty="0">
              <a:solidFill>
                <a:srgbClr val="000000"/>
              </a:solidFill>
            </a:rPr>
            <a:t>6630</a:t>
          </a:r>
        </a:p>
      </cdr:txBody>
    </cdr:sp>
  </cdr:relSizeAnchor>
  <cdr:relSizeAnchor xmlns:cdr="http://schemas.openxmlformats.org/drawingml/2006/chartDrawing">
    <cdr:from>
      <cdr:x>0.92282</cdr:x>
      <cdr:y>0.0666</cdr:y>
    </cdr:from>
    <cdr:to>
      <cdr:x>0.9645</cdr:x>
      <cdr:y>0.18011</cdr:y>
    </cdr:to>
    <cdr:sp macro="" textlink="">
      <cdr:nvSpPr>
        <cdr:cNvPr id="7" name="TextBox 1"/>
        <cdr:cNvSpPr txBox="1"/>
      </cdr:nvSpPr>
      <cdr:spPr>
        <a:xfrm xmlns:a="http://schemas.openxmlformats.org/drawingml/2006/main">
          <a:off x="6278684" y="182684"/>
          <a:ext cx="283553" cy="311395"/>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2592</a:t>
          </a:r>
        </a:p>
        <a:p xmlns:a="http://schemas.openxmlformats.org/drawingml/2006/main">
          <a:r>
            <a:rPr lang="en-US" sz="1000" dirty="0">
              <a:solidFill>
                <a:srgbClr val="000000"/>
              </a:solidFill>
            </a:rPr>
            <a:t>2515</a:t>
          </a:r>
        </a:p>
      </cdr:txBody>
    </cdr:sp>
  </cdr:relSizeAnchor>
  <cdr:relSizeAnchor xmlns:cdr="http://schemas.openxmlformats.org/drawingml/2006/chartDrawing">
    <cdr:from>
      <cdr:x>0.93036</cdr:x>
      <cdr:y>0.21884</cdr:y>
    </cdr:from>
    <cdr:to>
      <cdr:x>0.97204</cdr:x>
      <cdr:y>0.33235</cdr:y>
    </cdr:to>
    <cdr:sp macro="" textlink="">
      <cdr:nvSpPr>
        <cdr:cNvPr id="8" name="TextBox 1"/>
        <cdr:cNvSpPr txBox="1"/>
      </cdr:nvSpPr>
      <cdr:spPr>
        <a:xfrm xmlns:a="http://schemas.openxmlformats.org/drawingml/2006/main">
          <a:off x="6329974" y="600319"/>
          <a:ext cx="283553" cy="311395"/>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1000</a:t>
          </a:r>
        </a:p>
        <a:p xmlns:a="http://schemas.openxmlformats.org/drawingml/2006/main">
          <a:r>
            <a:rPr lang="en-US" sz="1000" dirty="0" smtClean="0">
              <a:solidFill>
                <a:srgbClr val="000000"/>
              </a:solidFill>
            </a:rPr>
            <a:t> 987</a:t>
          </a:r>
          <a:endParaRPr lang="en-US" sz="1000" dirty="0">
            <a:solidFill>
              <a:srgbClr val="000000"/>
            </a:solidFill>
          </a:endParaRPr>
        </a:p>
      </cdr:txBody>
    </cdr:sp>
  </cdr:relSizeAnchor>
  <cdr:relSizeAnchor xmlns:cdr="http://schemas.openxmlformats.org/drawingml/2006/chartDrawing">
    <cdr:from>
      <cdr:x>0.10439</cdr:x>
      <cdr:y>0.0832</cdr:y>
    </cdr:from>
    <cdr:to>
      <cdr:x>0.14606</cdr:x>
      <cdr:y>0.19672</cdr:y>
    </cdr:to>
    <cdr:sp macro="" textlink="">
      <cdr:nvSpPr>
        <cdr:cNvPr id="9" name="TextBox 4"/>
        <cdr:cNvSpPr txBox="1"/>
      </cdr:nvSpPr>
      <cdr:spPr>
        <a:xfrm xmlns:a="http://schemas.openxmlformats.org/drawingml/2006/main">
          <a:off x="710222" y="255954"/>
          <a:ext cx="283553" cy="349197"/>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solidFill>
                <a:srgbClr val="000000"/>
              </a:solidFill>
            </a:rPr>
            <a:t>3673</a:t>
          </a:r>
        </a:p>
        <a:p xmlns:a="http://schemas.openxmlformats.org/drawingml/2006/main">
          <a:r>
            <a:rPr lang="en-US" sz="1000" dirty="0">
              <a:solidFill>
                <a:srgbClr val="000000"/>
              </a:solidFill>
            </a:rPr>
            <a:t>3596</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BC04B235-E0B4-4911-927A-5AFB4B0ED411}" type="slidenum">
              <a:rPr lang="en-US"/>
              <a:pPr/>
              <a:t>‹#›</a:t>
            </a:fld>
            <a:endParaRPr lang="en-US"/>
          </a:p>
        </p:txBody>
      </p:sp>
    </p:spTree>
    <p:extLst>
      <p:ext uri="{BB962C8B-B14F-4D97-AF65-F5344CB8AC3E}">
        <p14:creationId xmlns:p14="http://schemas.microsoft.com/office/powerpoint/2010/main" val="42487363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S PGothic" pitchFamily="34" charset="-128"/>
        <a:cs typeface="+mn-cs"/>
      </a:defRPr>
    </a:lvl1pPr>
    <a:lvl2pPr marL="457200" algn="l" rtl="0" fontAlgn="base">
      <a:spcBef>
        <a:spcPct val="30000"/>
      </a:spcBef>
      <a:spcAft>
        <a:spcPct val="0"/>
      </a:spcAft>
      <a:defRPr sz="1200" kern="1200">
        <a:solidFill>
          <a:schemeClr val="tx1"/>
        </a:solidFill>
        <a:latin typeface="Arial" pitchFamily="34" charset="0"/>
        <a:ea typeface="MS PGothic" pitchFamily="34" charset="-128"/>
        <a:cs typeface="+mn-cs"/>
      </a:defRPr>
    </a:lvl2pPr>
    <a:lvl3pPr marL="914400" algn="l" rtl="0" fontAlgn="base">
      <a:spcBef>
        <a:spcPct val="30000"/>
      </a:spcBef>
      <a:spcAft>
        <a:spcPct val="0"/>
      </a:spcAft>
      <a:defRPr sz="1200" kern="1200">
        <a:solidFill>
          <a:schemeClr val="tx1"/>
        </a:solidFill>
        <a:latin typeface="Arial" pitchFamily="34" charset="0"/>
        <a:ea typeface="MS PGothic" pitchFamily="34" charset="-128"/>
        <a:cs typeface="+mn-cs"/>
      </a:defRPr>
    </a:lvl3pPr>
    <a:lvl4pPr marL="1371600" algn="l" rtl="0" fontAlgn="base">
      <a:spcBef>
        <a:spcPct val="30000"/>
      </a:spcBef>
      <a:spcAft>
        <a:spcPct val="0"/>
      </a:spcAft>
      <a:defRPr sz="1200" kern="1200">
        <a:solidFill>
          <a:schemeClr val="tx1"/>
        </a:solidFill>
        <a:latin typeface="Arial" pitchFamily="34" charset="0"/>
        <a:ea typeface="MS PGothic" pitchFamily="34" charset="-128"/>
        <a:cs typeface="+mn-cs"/>
      </a:defRPr>
    </a:lvl4pPr>
    <a:lvl5pPr marL="1828800" algn="l" rtl="0" fontAlgn="base">
      <a:spcBef>
        <a:spcPct val="30000"/>
      </a:spcBef>
      <a:spcAft>
        <a:spcPct val="0"/>
      </a:spcAft>
      <a:defRPr sz="1200" kern="1200">
        <a:solidFill>
          <a:schemeClr val="tx1"/>
        </a:solidFill>
        <a:latin typeface="Arial" pitchFamily="34"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CAD8AE-B895-4982-8958-EC01889F92F5}"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dirty="0" smtClean="0"/>
              <a:t>Good afternoon. </a:t>
            </a:r>
            <a:r>
              <a:rPr lang="en-US" altLang="zh-CN" dirty="0" smtClean="0"/>
              <a:t>My name</a:t>
            </a:r>
            <a:r>
              <a:rPr lang="en-US" altLang="zh-CN" baseline="0" dirty="0" smtClean="0"/>
              <a:t> is</a:t>
            </a:r>
            <a:r>
              <a:rPr lang="en-US" altLang="zh-CN" dirty="0" smtClean="0"/>
              <a:t> </a:t>
            </a:r>
            <a:r>
              <a:rPr lang="en-US" altLang="zh-CN" dirty="0" err="1" smtClean="0"/>
              <a:t>Yue</a:t>
            </a:r>
            <a:r>
              <a:rPr lang="en-US" altLang="zh-CN" dirty="0" smtClean="0"/>
              <a:t> Hu. Today I’d like to </a:t>
            </a:r>
            <a:r>
              <a:rPr lang="en-US" altLang="zh-CN" dirty="0" smtClean="0"/>
              <a:t>talk about </a:t>
            </a:r>
            <a:r>
              <a:rPr lang="en-US" altLang="zh-CN" baseline="0" dirty="0" smtClean="0"/>
              <a:t>“A </a:t>
            </a:r>
            <a:r>
              <a:rPr lang="en-US" altLang="zh-CN" baseline="0" dirty="0" smtClean="0"/>
              <a:t>Penalty-Sensitive Branch Predictor”</a:t>
            </a:r>
            <a:r>
              <a:rPr lang="en-US" altLang="zh-CN" dirty="0" smtClean="0"/>
              <a:t>. First, let’s have a look at our </a:t>
            </a:r>
            <a:r>
              <a:rPr lang="en-US" altLang="zh-CN" baseline="0" dirty="0" smtClean="0"/>
              <a:t>motivation. </a:t>
            </a:r>
            <a:endParaRPr lang="en-US" altLang="zh-CN" dirty="0" smtClean="0"/>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let me summarize this paper. </a:t>
            </a:r>
          </a:p>
          <a:p>
            <a:endParaRPr lang="en-US" dirty="0" smtClean="0"/>
          </a:p>
          <a:p>
            <a:r>
              <a:rPr lang="en-US" dirty="0" smtClean="0"/>
              <a:t>Our penalty</a:t>
            </a:r>
            <a:r>
              <a:rPr lang="en-US" baseline="0" dirty="0" smtClean="0"/>
              <a:t>-sensitive branch predictor works. For the penalty predictor, 50.2% branches are predicted as HP. It covers 98.7% actual HP branches. For the average penalty, HP branches is </a:t>
            </a:r>
            <a:r>
              <a:rPr lang="en-US" baseline="0" dirty="0" smtClean="0"/>
              <a:t>almost double that of </a:t>
            </a:r>
            <a:r>
              <a:rPr lang="en-US" baseline="0" dirty="0" smtClean="0"/>
              <a:t>LP ones. </a:t>
            </a:r>
            <a:endParaRPr lang="en-US" baseline="0" dirty="0" smtClean="0"/>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The Two-class TAGE predictor </a:t>
            </a:r>
            <a:r>
              <a:rPr lang="en-US" baseline="0" dirty="0" smtClean="0"/>
              <a:t>favors </a:t>
            </a:r>
            <a:r>
              <a:rPr lang="en-US" baseline="0" dirty="0" smtClean="0"/>
              <a:t>HP branches </a:t>
            </a:r>
            <a:r>
              <a:rPr lang="en-US" baseline="0" dirty="0" smtClean="0"/>
              <a:t>obviously and globally beneficial. </a:t>
            </a:r>
            <a:r>
              <a:rPr lang="en-US" baseline="0" dirty="0" smtClean="0"/>
              <a:t>However, the performance improvement is limited. The reason is because of our </a:t>
            </a:r>
            <a:r>
              <a:rPr lang="en-US" baseline="0" dirty="0" smtClean="0"/>
              <a:t>limited favoring mechanism. </a:t>
            </a:r>
            <a:r>
              <a:rPr lang="en-US" dirty="0" smtClean="0">
                <a:solidFill>
                  <a:srgbClr val="000000"/>
                </a:solidFill>
                <a:latin typeface="Times New Roman" pitchFamily="18" charset="0"/>
                <a:cs typeface="Times New Roman" pitchFamily="18" charset="0"/>
              </a:rPr>
              <a:t>Double-entry allocation for HP branches to increase the chance that their new entries will survive longer time to establish usefulness. </a:t>
            </a:r>
            <a:r>
              <a:rPr lang="en-US" baseline="0" dirty="0" smtClean="0"/>
              <a:t>This does not help much. In the future, more helpful favoring mechanism is needed. </a:t>
            </a:r>
          </a:p>
          <a:p>
            <a:endParaRPr lang="en-US" baseline="0" dirty="0" smtClean="0"/>
          </a:p>
          <a:p>
            <a:r>
              <a:rPr lang="en-US" baseline="0" dirty="0" smtClean="0"/>
              <a:t>In conclusion, our paper proposed an idea that mispredicted HP branches are more harmful, so even if the total MR doesn’t decrease, performance could still be improved by favoring HP branches. This idea can be applied to any predictors once we can find an effective favoring mechanism.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10</a:t>
            </a:fld>
            <a:endParaRPr lang="en-US"/>
          </a:p>
        </p:txBody>
      </p:sp>
    </p:spTree>
    <p:extLst>
      <p:ext uri="{BB962C8B-B14F-4D97-AF65-F5344CB8AC3E}">
        <p14:creationId xmlns:p14="http://schemas.microsoft.com/office/powerpoint/2010/main" val="2156621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Any question?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11</a:t>
            </a:fld>
            <a:endParaRPr lang="en-US"/>
          </a:p>
        </p:txBody>
      </p:sp>
    </p:spTree>
    <p:extLst>
      <p:ext uri="{BB962C8B-B14F-4D97-AF65-F5344CB8AC3E}">
        <p14:creationId xmlns:p14="http://schemas.microsoft.com/office/powerpoint/2010/main" val="2702113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solidFill>
                <a:srgbClr val="000000"/>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BC04B235-E0B4-4911-927A-5AFB4B0ED411}" type="slidenum">
              <a:rPr lang="en-US" smtClean="0"/>
              <a:pPr/>
              <a:t>13</a:t>
            </a:fld>
            <a:endParaRPr lang="en-US"/>
          </a:p>
        </p:txBody>
      </p:sp>
    </p:spTree>
    <p:extLst>
      <p:ext uri="{BB962C8B-B14F-4D97-AF65-F5344CB8AC3E}">
        <p14:creationId xmlns:p14="http://schemas.microsoft.com/office/powerpoint/2010/main" val="2954607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14</a:t>
            </a:fld>
            <a:endParaRPr lang="en-US"/>
          </a:p>
        </p:txBody>
      </p:sp>
    </p:spTree>
    <p:extLst>
      <p:ext uri="{BB962C8B-B14F-4D97-AF65-F5344CB8AC3E}">
        <p14:creationId xmlns:p14="http://schemas.microsoft.com/office/powerpoint/2010/main" val="4115573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all know,</a:t>
            </a:r>
            <a:r>
              <a:rPr lang="en-US" baseline="0" dirty="0" smtClean="0"/>
              <a:t> in the past several decades, researchers on branch predictors have been making great efforts to decrease misprediction rate. Such as Two-level adaptive predictor, Neural predictor and LTAGE predictor. No one can deny that great performance improvement has been achieved from these design. </a:t>
            </a:r>
          </a:p>
          <a:p>
            <a:endParaRPr lang="en-US" baseline="0" dirty="0" smtClean="0"/>
          </a:p>
          <a:p>
            <a:r>
              <a:rPr lang="en-US" baseline="0" dirty="0" smtClean="0"/>
              <a:t>However</a:t>
            </a:r>
            <a:r>
              <a:rPr lang="en-US" baseline="0" dirty="0" smtClean="0"/>
              <a:t>, performance can also be improved even if MR doesn’t decrease. Take this diagram for example. It shows </a:t>
            </a:r>
            <a:r>
              <a:rPr lang="en-US" baseline="0" dirty="0" smtClean="0"/>
              <a:t>two </a:t>
            </a:r>
            <a:r>
              <a:rPr lang="en-US" baseline="0" dirty="0" smtClean="0"/>
              <a:t>running time of </a:t>
            </a:r>
            <a:r>
              <a:rPr lang="en-US" baseline="0" dirty="0" smtClean="0"/>
              <a:t>the same program on the same computers but different branch predictors. </a:t>
            </a:r>
            <a:r>
              <a:rPr lang="en-US" baseline="0" dirty="0" smtClean="0"/>
              <a:t>The red and green blocks mean the time that a mispredicted branch is on the wrong path. The red is for high-penalty branches. The green is for low-penalty branches. The black and white one means </a:t>
            </a:r>
            <a:r>
              <a:rPr lang="en-US" baseline="0" dirty="0" smtClean="0"/>
              <a:t>other running time.</a:t>
            </a:r>
            <a:endParaRPr lang="en-US" baseline="0" dirty="0" smtClean="0"/>
          </a:p>
          <a:p>
            <a:endParaRPr lang="en-US" baseline="0" dirty="0" smtClean="0"/>
          </a:p>
          <a:p>
            <a:r>
              <a:rPr lang="en-US" baseline="0" dirty="0" smtClean="0"/>
              <a:t>As </a:t>
            </a:r>
            <a:r>
              <a:rPr lang="en-US" baseline="0" dirty="0" smtClean="0"/>
              <a:t>we can see, both two </a:t>
            </a:r>
            <a:r>
              <a:rPr lang="en-US" baseline="0" dirty="0" smtClean="0"/>
              <a:t>runs </a:t>
            </a:r>
            <a:r>
              <a:rPr lang="en-US" baseline="0" dirty="0" smtClean="0"/>
              <a:t>have four misprediction. However, </a:t>
            </a:r>
            <a:r>
              <a:rPr lang="en-US" baseline="0" dirty="0" smtClean="0"/>
              <a:t>run </a:t>
            </a:r>
            <a:r>
              <a:rPr lang="en-US" baseline="0" dirty="0" smtClean="0"/>
              <a:t>2 is better. This is because compared with </a:t>
            </a:r>
            <a:r>
              <a:rPr lang="en-US" baseline="0" dirty="0" smtClean="0"/>
              <a:t>run1</a:t>
            </a:r>
            <a:r>
              <a:rPr lang="en-US" baseline="0" dirty="0" smtClean="0"/>
              <a:t>, although </a:t>
            </a:r>
            <a:r>
              <a:rPr lang="en-US" baseline="0" dirty="0" smtClean="0"/>
              <a:t>run2 </a:t>
            </a:r>
            <a:r>
              <a:rPr lang="en-US" baseline="0" dirty="0" smtClean="0"/>
              <a:t>also has four misprediction, it has less high-penalty one which is more harmful. So, why not favor high-penalty branches to decrease their MR so that even if the total MR </a:t>
            </a:r>
            <a:r>
              <a:rPr lang="en-US" baseline="0" dirty="0" smtClean="0"/>
              <a:t>doesn’t </a:t>
            </a:r>
            <a:r>
              <a:rPr lang="en-US" baseline="0" dirty="0" smtClean="0"/>
              <a:t>decrease, performance </a:t>
            </a:r>
            <a:r>
              <a:rPr lang="en-US" baseline="0" dirty="0" smtClean="0"/>
              <a:t>could </a:t>
            </a:r>
            <a:r>
              <a:rPr lang="en-US" baseline="0" dirty="0" smtClean="0"/>
              <a:t>still be improved. </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Arial" pitchFamily="34" charset="0"/>
                <a:ea typeface="MS PGothic" pitchFamily="34" charset="-128"/>
                <a:cs typeface="+mn-cs"/>
              </a:rPr>
              <a:t>Based on this motivation, we implemented our penalty-sensitive predictor. Now, let me introduce our design.</a:t>
            </a:r>
          </a:p>
          <a:p>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2</a:t>
            </a:fld>
            <a:endParaRPr lang="en-US"/>
          </a:p>
        </p:txBody>
      </p:sp>
    </p:spTree>
    <p:extLst>
      <p:ext uri="{BB962C8B-B14F-4D97-AF65-F5344CB8AC3E}">
        <p14:creationId xmlns:p14="http://schemas.microsoft.com/office/powerpoint/2010/main" val="38187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overall structure of our predictor. It’s composed of three sub-predictors. The first one is penalty predictor which can predict a branch whether it is HP or LP. The second is Two-class TAGE predictor which is based on TAGE. It can favor HP </a:t>
            </a:r>
            <a:r>
              <a:rPr lang="en-US" baseline="0" dirty="0" smtClean="0"/>
              <a:t>branches, while only provide normal operation to LP branches. </a:t>
            </a:r>
            <a:r>
              <a:rPr lang="en-US" baseline="0" dirty="0" smtClean="0"/>
              <a:t>These two sub-predictors work together as our main predictor. The third is loop predictor which works as an assistant. It is enabled only when beneficial. </a:t>
            </a:r>
          </a:p>
          <a:p>
            <a:endParaRPr lang="en-US" baseline="0" dirty="0" smtClean="0"/>
          </a:p>
          <a:p>
            <a:r>
              <a:rPr lang="en-US" baseline="0" dirty="0" smtClean="0"/>
              <a:t>Next</a:t>
            </a:r>
            <a:r>
              <a:rPr lang="en-US" baseline="0" dirty="0" smtClean="0"/>
              <a:t>, I’d like to introduce </a:t>
            </a:r>
            <a:r>
              <a:rPr lang="en-US" baseline="0" dirty="0" smtClean="0"/>
              <a:t>the main predictor </a:t>
            </a:r>
            <a:r>
              <a:rPr lang="en-US" baseline="0" dirty="0" smtClean="0"/>
              <a:t>in detail. </a:t>
            </a:r>
            <a:r>
              <a:rPr lang="en-US" baseline="0" dirty="0" smtClean="0"/>
              <a:t>The loop predictor is skipped here.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3</a:t>
            </a:fld>
            <a:endParaRPr lang="en-US"/>
          </a:p>
        </p:txBody>
      </p:sp>
    </p:spTree>
    <p:extLst>
      <p:ext uri="{BB962C8B-B14F-4D97-AF65-F5344CB8AC3E}">
        <p14:creationId xmlns:p14="http://schemas.microsoft.com/office/powerpoint/2010/main" val="190738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penalty predictor is composed of a penalty table. Each entry</a:t>
            </a:r>
            <a:r>
              <a:rPr lang="en-US" baseline="0" dirty="0" smtClean="0"/>
              <a:t> has an 8-bit penalty counter and a 1-bit penalty state. </a:t>
            </a:r>
          </a:p>
          <a:p>
            <a:r>
              <a:rPr lang="en-US" baseline="0" dirty="0" smtClean="0"/>
              <a:t>Initially, the CNT and STA are reset to 0 and LP individually. For each branch, at retire stage, we check its penalty, the cycles between its fetch and retire stages. If it is less than 120 cycles, then the CNT minus one. Otherwise it plus eight. </a:t>
            </a:r>
          </a:p>
          <a:p>
            <a:r>
              <a:rPr lang="en-US" baseline="0" dirty="0" smtClean="0"/>
              <a:t>Once the CNT </a:t>
            </a:r>
            <a:r>
              <a:rPr lang="en-US" baseline="0" dirty="0" smtClean="0"/>
              <a:t>increases to 192</a:t>
            </a:r>
            <a:r>
              <a:rPr lang="en-US" baseline="0" dirty="0" smtClean="0"/>
              <a:t>, the STA will transfer to HP. It won’t return to LP until the CNT </a:t>
            </a:r>
            <a:r>
              <a:rPr lang="en-US" baseline="0" dirty="0" smtClean="0"/>
              <a:t>decreases to </a:t>
            </a:r>
            <a:r>
              <a:rPr lang="en-US" baseline="0" dirty="0" smtClean="0"/>
              <a:t>0 again. </a:t>
            </a:r>
            <a:r>
              <a:rPr lang="en-US" baseline="0" dirty="0" smtClean="0"/>
              <a:t>Once a branch is predicted as HP. This HP </a:t>
            </a:r>
            <a:r>
              <a:rPr lang="en-US" baseline="0" dirty="0" smtClean="0"/>
              <a:t>state will </a:t>
            </a:r>
            <a:r>
              <a:rPr lang="en-US" baseline="0" dirty="0" smtClean="0"/>
              <a:t>remain </a:t>
            </a:r>
            <a:r>
              <a:rPr lang="en-US" baseline="0" dirty="0" smtClean="0"/>
              <a:t>at least hundreds of execution so </a:t>
            </a:r>
            <a:r>
              <a:rPr lang="en-US" baseline="0" dirty="0" smtClean="0"/>
              <a:t>the </a:t>
            </a:r>
            <a:r>
              <a:rPr lang="en-US" baseline="0" dirty="0" smtClean="0"/>
              <a:t>following HP branches can get benefit.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4</a:t>
            </a:fld>
            <a:endParaRPr lang="en-US"/>
          </a:p>
        </p:txBody>
      </p:sp>
    </p:spTree>
    <p:extLst>
      <p:ext uri="{BB962C8B-B14F-4D97-AF65-F5344CB8AC3E}">
        <p14:creationId xmlns:p14="http://schemas.microsoft.com/office/powerpoint/2010/main" val="3618183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a:t>
            </a:r>
            <a:r>
              <a:rPr lang="en-US" baseline="0" dirty="0" smtClean="0"/>
              <a:t>’s have a look at the other part of the main predictor—Two-class TAGE predictor. Because of its high-complexity, only rough idea is shown here. </a:t>
            </a:r>
          </a:p>
          <a:p>
            <a:r>
              <a:rPr lang="en-US" baseline="0" dirty="0" smtClean="0"/>
              <a:t>It is composed of several banks. Bank0 is a 2-bit bimodal predictor. Bank 1-6 are TAGE predictors. Each entry has a varied-length tag, a 3-bit prediction counter, and a 2-bit useful counter. </a:t>
            </a:r>
          </a:p>
          <a:p>
            <a:r>
              <a:rPr lang="en-US" baseline="0" dirty="0" smtClean="0"/>
              <a:t>When giving a prediction, the hash function will generate an index, direct to one entry in each bank. These highlighted entries are indexed. The number after U is the value of useful counter. “0” means useless. Positive means useful. Also a tag, to check whether these entries are hit or miss. As we can see, bank0 and bank2 are hit. Since higher-numbered banks </a:t>
            </a:r>
            <a:r>
              <a:rPr lang="en-US" baseline="0" dirty="0" smtClean="0"/>
              <a:t>use </a:t>
            </a:r>
            <a:r>
              <a:rPr lang="en-US" baseline="0" dirty="0" smtClean="0"/>
              <a:t>longer </a:t>
            </a:r>
            <a:r>
              <a:rPr lang="en-US" baseline="0" dirty="0" smtClean="0"/>
              <a:t>successive history</a:t>
            </a:r>
            <a:r>
              <a:rPr lang="en-US" baseline="0" dirty="0" smtClean="0"/>
              <a:t>, and </a:t>
            </a:r>
            <a:r>
              <a:rPr lang="en-US" baseline="0" dirty="0" smtClean="0"/>
              <a:t>have </a:t>
            </a:r>
            <a:r>
              <a:rPr lang="en-US" baseline="0" dirty="0" smtClean="0"/>
              <a:t>wider tag, therefore, it may be more accurate for certain branches. So bank2 will give the final prediction.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5</a:t>
            </a:fld>
            <a:endParaRPr lang="en-US"/>
          </a:p>
        </p:txBody>
      </p:sp>
    </p:spTree>
    <p:extLst>
      <p:ext uri="{BB962C8B-B14F-4D97-AF65-F5344CB8AC3E}">
        <p14:creationId xmlns:p14="http://schemas.microsoft.com/office/powerpoint/2010/main" val="2841712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a:t>
            </a:r>
            <a:r>
              <a:rPr lang="en-US" baseline="0" dirty="0" smtClean="0"/>
              <a:t> introduce its update in which our favoring mechanism is embedded. </a:t>
            </a:r>
          </a:p>
          <a:p>
            <a:endParaRPr lang="en-US" baseline="0" dirty="0" smtClean="0"/>
          </a:p>
          <a:p>
            <a:r>
              <a:rPr lang="en-US" baseline="0" dirty="0" smtClean="0"/>
              <a:t>New entries will be allocated at higher-numbered banks when </a:t>
            </a:r>
            <a:r>
              <a:rPr lang="en-US" baseline="0" dirty="0" smtClean="0"/>
              <a:t>mispredicted. </a:t>
            </a:r>
            <a:r>
              <a:rPr lang="en-US" baseline="0" dirty="0" smtClean="0"/>
              <a:t>Suppose bank2 mispredicted. If </a:t>
            </a:r>
            <a:r>
              <a:rPr lang="en-US" baseline="0" dirty="0" smtClean="0"/>
              <a:t>this </a:t>
            </a:r>
            <a:r>
              <a:rPr lang="en-US" baseline="0" dirty="0" smtClean="0"/>
              <a:t>mispredicted branch is a low-penalty one, then only one entry is allocated. First, we check bank3, since the indexed entry is useful, therefore, we skip it and check that of bank4. It is a useless entry, so first allocation here. This is the update mechanism for LP </a:t>
            </a:r>
            <a:r>
              <a:rPr lang="en-US" baseline="0" dirty="0" smtClean="0"/>
              <a:t>branches. </a:t>
            </a:r>
            <a:endParaRPr lang="en-US" baseline="0" dirty="0" smtClean="0"/>
          </a:p>
          <a:p>
            <a:endParaRPr lang="en-US" baseline="0" dirty="0" smtClean="0"/>
          </a:p>
          <a:p>
            <a:r>
              <a:rPr lang="en-US" baseline="0" dirty="0" smtClean="0"/>
              <a:t>How about </a:t>
            </a:r>
            <a:r>
              <a:rPr lang="en-US" baseline="0" dirty="0" smtClean="0"/>
              <a:t>a HP </a:t>
            </a:r>
            <a:r>
              <a:rPr lang="en-US" baseline="0" dirty="0" smtClean="0"/>
              <a:t>branch? </a:t>
            </a:r>
            <a:r>
              <a:rPr lang="en-US" baseline="0" dirty="0" smtClean="0"/>
              <a:t>For a </a:t>
            </a:r>
            <a:r>
              <a:rPr lang="en-US" baseline="0" dirty="0" smtClean="0"/>
              <a:t>HP branch, a second entry will be allocated but with two limitations. First, there should be a bank with a useless entry. We continue to check bank5, since occupied, not used. Bank6, the entry is useless. So now we find the bank with a useless entry. The second limitation is :last two </a:t>
            </a:r>
            <a:r>
              <a:rPr lang="en-US" baseline="0" dirty="0" smtClean="0"/>
              <a:t>allocations </a:t>
            </a:r>
            <a:r>
              <a:rPr lang="en-US" baseline="0" dirty="0" smtClean="0"/>
              <a:t>in this bank </a:t>
            </a:r>
            <a:r>
              <a:rPr lang="en-US" baseline="0" dirty="0" smtClean="0"/>
              <a:t>are </a:t>
            </a:r>
            <a:r>
              <a:rPr lang="en-US" baseline="0" dirty="0" smtClean="0"/>
              <a:t>one-entry </a:t>
            </a:r>
            <a:r>
              <a:rPr lang="en-US" baseline="0" dirty="0" smtClean="0"/>
              <a:t>allocations. </a:t>
            </a:r>
            <a:r>
              <a:rPr lang="en-US" baseline="0" dirty="0" smtClean="0"/>
              <a:t>Supposed this is the case, then a second entry will be allocated in bank 6</a:t>
            </a:r>
            <a:r>
              <a:rPr lang="en-US" baseline="0" dirty="0" smtClean="0"/>
              <a:t>. </a:t>
            </a:r>
            <a:endParaRPr lang="en-US" baseline="0" dirty="0" smtClean="0"/>
          </a:p>
          <a:p>
            <a:endParaRPr lang="en-US" baseline="0" dirty="0" smtClean="0"/>
          </a:p>
          <a:p>
            <a:r>
              <a:rPr lang="en-US" baseline="0" dirty="0" smtClean="0"/>
              <a:t>These limitation are carefully chosen, so that HP </a:t>
            </a:r>
            <a:r>
              <a:rPr lang="en-US" baseline="0" dirty="0" smtClean="0"/>
              <a:t>branches’ double-entry allocations </a:t>
            </a:r>
            <a:r>
              <a:rPr lang="en-US" baseline="0" dirty="0" smtClean="0"/>
              <a:t>doesn’t harm </a:t>
            </a:r>
            <a:r>
              <a:rPr lang="en-US" baseline="0" dirty="0" smtClean="0"/>
              <a:t>that of LP branches too much.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6</a:t>
            </a:fld>
            <a:endParaRPr lang="en-US"/>
          </a:p>
        </p:txBody>
      </p:sp>
    </p:spTree>
    <p:extLst>
      <p:ext uri="{BB962C8B-B14F-4D97-AF65-F5344CB8AC3E}">
        <p14:creationId xmlns:p14="http://schemas.microsoft.com/office/powerpoint/2010/main" val="284171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a:t>
            </a:r>
            <a:r>
              <a:rPr lang="en-US" baseline="0" dirty="0" smtClean="0"/>
              <a:t> as we said, when useful counter is 0, it may be kicked out by other branches. There are two cases when useful counter is 0. The first one is the entry itself is not recently useful, if ever. The second is it is a new allocation. It’s usefulness hasn’t been established yet. For the second case, the prediction accuracy will be decreased. However, if we allocate two entries, then even if one entry get kicked out, we still have another entry. This is the way we favor HP branches. </a:t>
            </a:r>
            <a:endParaRPr lang="en-US" dirty="0"/>
          </a:p>
        </p:txBody>
      </p:sp>
      <p:sp>
        <p:nvSpPr>
          <p:cNvPr id="4" name="Slide Number Placeholder 3"/>
          <p:cNvSpPr>
            <a:spLocks noGrp="1"/>
          </p:cNvSpPr>
          <p:nvPr>
            <p:ph type="sldNum" sz="quarter" idx="10"/>
          </p:nvPr>
        </p:nvSpPr>
        <p:spPr/>
        <p:txBody>
          <a:bodyPr/>
          <a:lstStyle/>
          <a:p>
            <a:fld id="{BC04B235-E0B4-4911-927A-5AFB4B0ED411}" type="slidenum">
              <a:rPr lang="en-US" smtClean="0"/>
              <a:pPr/>
              <a:t>7</a:t>
            </a:fld>
            <a:endParaRPr lang="en-US"/>
          </a:p>
        </p:txBody>
      </p:sp>
    </p:spTree>
    <p:extLst>
      <p:ext uri="{BB962C8B-B14F-4D97-AF65-F5344CB8AC3E}">
        <p14:creationId xmlns:p14="http://schemas.microsoft.com/office/powerpoint/2010/main" val="284171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diagram is</a:t>
            </a:r>
            <a:r>
              <a:rPr lang="en-US" baseline="0" dirty="0" smtClean="0"/>
              <a:t> for penalty predictor. The X axis is for individual benchmarks and their average. The Y axis is percentage. </a:t>
            </a:r>
          </a:p>
          <a:p>
            <a:endParaRPr lang="en-US" baseline="0" dirty="0" smtClean="0"/>
          </a:p>
          <a:p>
            <a:r>
              <a:rPr lang="en-US" baseline="0" dirty="0" smtClean="0"/>
              <a:t>Let’s have a look at the average first. The height of the overall bar means the percentage of </a:t>
            </a:r>
            <a:r>
              <a:rPr lang="en-US" baseline="0" dirty="0" smtClean="0"/>
              <a:t>branches </a:t>
            </a:r>
            <a:r>
              <a:rPr lang="en-US" baseline="0" dirty="0" smtClean="0"/>
              <a:t>that predicted to be HP. The height of the lower gray bar means </a:t>
            </a:r>
            <a:r>
              <a:rPr lang="en-US" baseline="0" dirty="0" smtClean="0"/>
              <a:t>among all branches, the </a:t>
            </a:r>
            <a:r>
              <a:rPr lang="en-US" baseline="0" dirty="0" smtClean="0"/>
              <a:t>percentage that actually HP. The depth of black bar below X axis is the percentage that predicted LP while turn out to be HP. </a:t>
            </a:r>
          </a:p>
          <a:p>
            <a:endParaRPr lang="en-US" baseline="0" dirty="0" smtClean="0"/>
          </a:p>
          <a:p>
            <a:r>
              <a:rPr lang="en-US" baseline="0" dirty="0" smtClean="0"/>
              <a:t>If we regard the third number 1.3% as false negative, then the true positive will be 98.7% which also means our predicted HP branches have covered 98.7% actual HP branches. </a:t>
            </a:r>
          </a:p>
          <a:p>
            <a:endParaRPr lang="en-US" baseline="0" dirty="0" smtClean="0"/>
          </a:p>
          <a:p>
            <a:r>
              <a:rPr lang="en-US" baseline="0" dirty="0" smtClean="0"/>
              <a:t>In addition, the </a:t>
            </a:r>
            <a:r>
              <a:rPr lang="en-US" baseline="0" dirty="0" smtClean="0"/>
              <a:t>average penalty of predicted HP </a:t>
            </a:r>
            <a:r>
              <a:rPr lang="en-US" baseline="0" dirty="0" smtClean="0"/>
              <a:t>branches </a:t>
            </a:r>
            <a:r>
              <a:rPr lang="en-US" baseline="0" dirty="0" smtClean="0"/>
              <a:t>is almost double that of </a:t>
            </a:r>
            <a:r>
              <a:rPr lang="en-US" baseline="0" dirty="0" smtClean="0"/>
              <a:t>LP branches. </a:t>
            </a:r>
            <a:endParaRPr lang="en-US" baseline="0" dirty="0" smtClean="0"/>
          </a:p>
        </p:txBody>
      </p:sp>
      <p:sp>
        <p:nvSpPr>
          <p:cNvPr id="4" name="Slide Number Placeholder 3"/>
          <p:cNvSpPr>
            <a:spLocks noGrp="1"/>
          </p:cNvSpPr>
          <p:nvPr>
            <p:ph type="sldNum" sz="quarter" idx="10"/>
          </p:nvPr>
        </p:nvSpPr>
        <p:spPr/>
        <p:txBody>
          <a:bodyPr/>
          <a:lstStyle/>
          <a:p>
            <a:fld id="{BC04B235-E0B4-4911-927A-5AFB4B0ED411}" type="slidenum">
              <a:rPr lang="en-US" smtClean="0"/>
              <a:pPr/>
              <a:t>8</a:t>
            </a:fld>
            <a:endParaRPr lang="en-US"/>
          </a:p>
        </p:txBody>
      </p:sp>
    </p:spTree>
    <p:extLst>
      <p:ext uri="{BB962C8B-B14F-4D97-AF65-F5344CB8AC3E}">
        <p14:creationId xmlns:p14="http://schemas.microsoft.com/office/powerpoint/2010/main" val="230688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solidFill>
                  <a:srgbClr val="000000"/>
                </a:solidFill>
                <a:latin typeface="Times New Roman" pitchFamily="18" charset="0"/>
                <a:cs typeface="Times New Roman" pitchFamily="18" charset="0"/>
              </a:rPr>
              <a:t>This </a:t>
            </a:r>
            <a:r>
              <a:rPr lang="en-US" dirty="0" smtClean="0">
                <a:solidFill>
                  <a:srgbClr val="000000"/>
                </a:solidFill>
                <a:latin typeface="Times New Roman" pitchFamily="18" charset="0"/>
                <a:cs typeface="Times New Roman" pitchFamily="18" charset="0"/>
              </a:rPr>
              <a:t>shows</a:t>
            </a:r>
            <a:r>
              <a:rPr lang="en-US" baseline="0" dirty="0" smtClean="0">
                <a:solidFill>
                  <a:srgbClr val="000000"/>
                </a:solidFill>
                <a:latin typeface="Times New Roman" pitchFamily="18" charset="0"/>
                <a:cs typeface="Times New Roman" pitchFamily="18" charset="0"/>
              </a:rPr>
              <a:t> the MR of Two-class TAGE predictor. </a:t>
            </a:r>
            <a:r>
              <a:rPr lang="en-US" dirty="0" smtClean="0">
                <a:solidFill>
                  <a:srgbClr val="000000"/>
                </a:solidFill>
                <a:latin typeface="Times New Roman" pitchFamily="18" charset="0"/>
                <a:cs typeface="Times New Roman" pitchFamily="18" charset="0"/>
              </a:rPr>
              <a:t>Since Two-class TAGE predictor can favor high-penalty branches, the MR of predicted both high-penalty and low-penalty branches</a:t>
            </a:r>
            <a:r>
              <a:rPr lang="en-US" baseline="0"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is shown separately here. </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solidFill>
                  <a:srgbClr val="000000"/>
                </a:solidFill>
                <a:latin typeface="Times New Roman" pitchFamily="18" charset="0"/>
                <a:cs typeface="Times New Roman" pitchFamily="18" charset="0"/>
              </a:rPr>
              <a:t>The left diagram</a:t>
            </a:r>
            <a:r>
              <a:rPr lang="en-US" baseline="0" dirty="0" smtClean="0">
                <a:solidFill>
                  <a:srgbClr val="000000"/>
                </a:solidFill>
                <a:latin typeface="Times New Roman" pitchFamily="18" charset="0"/>
                <a:cs typeface="Times New Roman" pitchFamily="18" charset="0"/>
              </a:rPr>
              <a:t> is for </a:t>
            </a:r>
            <a:r>
              <a:rPr lang="en-US" baseline="0" dirty="0" smtClean="0">
                <a:solidFill>
                  <a:srgbClr val="000000"/>
                </a:solidFill>
                <a:latin typeface="Times New Roman" pitchFamily="18" charset="0"/>
                <a:cs typeface="Times New Roman" pitchFamily="18" charset="0"/>
              </a:rPr>
              <a:t>low-penalty branches. </a:t>
            </a:r>
            <a:r>
              <a:rPr lang="en-US" baseline="0" dirty="0" smtClean="0">
                <a:solidFill>
                  <a:srgbClr val="000000"/>
                </a:solidFill>
                <a:latin typeface="Times New Roman" pitchFamily="18" charset="0"/>
                <a:cs typeface="Times New Roman" pitchFamily="18" charset="0"/>
              </a:rPr>
              <a:t>The right is for </a:t>
            </a:r>
            <a:r>
              <a:rPr lang="en-US" baseline="0" dirty="0" smtClean="0">
                <a:solidFill>
                  <a:srgbClr val="000000"/>
                </a:solidFill>
                <a:latin typeface="Times New Roman" pitchFamily="18" charset="0"/>
                <a:cs typeface="Times New Roman" pitchFamily="18" charset="0"/>
              </a:rPr>
              <a:t>high-penalty branches. </a:t>
            </a:r>
            <a:endParaRPr lang="en-US" baseline="0" dirty="0" smtClean="0">
              <a:solidFill>
                <a:srgbClr val="000000"/>
              </a:solidFill>
              <a:latin typeface="Times New Roman" pitchFamily="18" charset="0"/>
              <a:cs typeface="Times New Roman" pitchFamily="18"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solidFill>
                  <a:srgbClr val="000000"/>
                </a:solidFill>
                <a:latin typeface="Times New Roman" pitchFamily="18" charset="0"/>
                <a:cs typeface="Times New Roman" pitchFamily="18" charset="0"/>
              </a:rPr>
              <a:t>The X axis shows TAGE predictor with different storage budget.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solidFill>
                  <a:srgbClr val="000000"/>
                </a:solidFill>
                <a:latin typeface="Times New Roman" pitchFamily="18" charset="0"/>
                <a:cs typeface="Times New Roman" pitchFamily="18" charset="0"/>
              </a:rPr>
              <a:t>The yellow bar is for original LTAGE, while the red bar is for Penalty-Sensitive LTAGE.</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solidFill>
                <a:srgbClr val="000000"/>
              </a:solidFill>
              <a:latin typeface="Times New Roman" pitchFamily="18" charset="0"/>
              <a:cs typeface="Times New Roman" pitchFamily="18"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solidFill>
                  <a:srgbClr val="000000"/>
                </a:solidFill>
                <a:latin typeface="Times New Roman" pitchFamily="18" charset="0"/>
                <a:cs typeface="Times New Roman" pitchFamily="18" charset="0"/>
              </a:rPr>
              <a:t>From</a:t>
            </a:r>
            <a:r>
              <a:rPr lang="en-US" baseline="0" dirty="0" smtClean="0">
                <a:solidFill>
                  <a:srgbClr val="000000"/>
                </a:solidFill>
                <a:latin typeface="Times New Roman" pitchFamily="18" charset="0"/>
                <a:cs typeface="Times New Roman" pitchFamily="18" charset="0"/>
              </a:rPr>
              <a:t> </a:t>
            </a:r>
            <a:r>
              <a:rPr lang="en-US" baseline="0" dirty="0" smtClean="0">
                <a:solidFill>
                  <a:srgbClr val="000000"/>
                </a:solidFill>
                <a:latin typeface="Times New Roman" pitchFamily="18" charset="0"/>
                <a:cs typeface="Times New Roman" pitchFamily="18" charset="0"/>
              </a:rPr>
              <a:t>these two diagrams, we can </a:t>
            </a:r>
            <a:r>
              <a:rPr lang="en-US" baseline="0" dirty="0" smtClean="0">
                <a:solidFill>
                  <a:srgbClr val="000000"/>
                </a:solidFill>
                <a:latin typeface="Times New Roman" pitchFamily="18" charset="0"/>
                <a:cs typeface="Times New Roman" pitchFamily="18" charset="0"/>
              </a:rPr>
              <a:t>observe </a:t>
            </a:r>
            <a:r>
              <a:rPr lang="en-US" baseline="0" dirty="0" smtClean="0">
                <a:solidFill>
                  <a:srgbClr val="000000"/>
                </a:solidFill>
                <a:latin typeface="Times New Roman" pitchFamily="18" charset="0"/>
                <a:cs typeface="Times New Roman" pitchFamily="18" charset="0"/>
              </a:rPr>
              <a:t>three interesting points.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solidFill>
                  <a:srgbClr val="000000"/>
                </a:solidFill>
                <a:latin typeface="Times New Roman" pitchFamily="18" charset="0"/>
                <a:cs typeface="Times New Roman" pitchFamily="18" charset="0"/>
              </a:rPr>
              <a:t>First, the MR of high-penalty branches is </a:t>
            </a:r>
            <a:r>
              <a:rPr lang="en-US" baseline="0" dirty="0" smtClean="0">
                <a:solidFill>
                  <a:srgbClr val="000000"/>
                </a:solidFill>
                <a:latin typeface="Times New Roman" pitchFamily="18" charset="0"/>
                <a:cs typeface="Times New Roman" pitchFamily="18" charset="0"/>
              </a:rPr>
              <a:t>about 10% higher </a:t>
            </a:r>
            <a:r>
              <a:rPr lang="en-US" baseline="0" dirty="0" smtClean="0">
                <a:solidFill>
                  <a:srgbClr val="000000"/>
                </a:solidFill>
                <a:latin typeface="Times New Roman" pitchFamily="18" charset="0"/>
                <a:cs typeface="Times New Roman" pitchFamily="18" charset="0"/>
              </a:rPr>
              <a:t>than that of </a:t>
            </a:r>
            <a:r>
              <a:rPr lang="en-US" baseline="0" dirty="0" smtClean="0">
                <a:solidFill>
                  <a:srgbClr val="000000"/>
                </a:solidFill>
                <a:latin typeface="Times New Roman" pitchFamily="18" charset="0"/>
                <a:cs typeface="Times New Roman" pitchFamily="18" charset="0"/>
              </a:rPr>
              <a:t>low-penalty ones. There are two possible reasons. The first one is loop branches. Loop branches are usually low penalty. And their misprediction rate is very low. The second one is for branches with cache misses. Their penalty is very high, while there are usually hard to predict.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solidFill>
                <a:srgbClr val="000000"/>
              </a:solidFill>
              <a:latin typeface="Times New Roman" pitchFamily="18" charset="0"/>
              <a:cs typeface="Times New Roman" pitchFamily="18"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solidFill>
                  <a:srgbClr val="000000"/>
                </a:solidFill>
                <a:latin typeface="Times New Roman" pitchFamily="18" charset="0"/>
                <a:cs typeface="Times New Roman" pitchFamily="18" charset="0"/>
              </a:rPr>
              <a:t>Second</a:t>
            </a:r>
            <a:r>
              <a:rPr lang="en-US" baseline="0" dirty="0" smtClean="0">
                <a:solidFill>
                  <a:srgbClr val="000000"/>
                </a:solidFill>
                <a:latin typeface="Times New Roman" pitchFamily="18" charset="0"/>
                <a:cs typeface="Times New Roman" pitchFamily="18" charset="0"/>
              </a:rPr>
              <a:t>, all these numbers, which is the difference between the red bar and the yellow one, are negative. </a:t>
            </a:r>
            <a:r>
              <a:rPr lang="en-US" baseline="0" dirty="0" smtClean="0">
                <a:solidFill>
                  <a:srgbClr val="000000"/>
                </a:solidFill>
                <a:latin typeface="Times New Roman" pitchFamily="18" charset="0"/>
                <a:cs typeface="Times New Roman" pitchFamily="18" charset="0"/>
              </a:rPr>
              <a:t>By the way, these number means the difference between the red bar and the yellow bar. This </a:t>
            </a:r>
            <a:r>
              <a:rPr lang="en-US" baseline="0" dirty="0" smtClean="0">
                <a:solidFill>
                  <a:srgbClr val="000000"/>
                </a:solidFill>
                <a:latin typeface="Times New Roman" pitchFamily="18" charset="0"/>
                <a:cs typeface="Times New Roman" pitchFamily="18" charset="0"/>
              </a:rPr>
              <a:t>clearly tells us that the penalty-sensitive mechanism successfully favors HP branches, although the effect might be limited.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solidFill>
                  <a:srgbClr val="000000"/>
                </a:solidFill>
                <a:latin typeface="Times New Roman" pitchFamily="18" charset="0"/>
                <a:cs typeface="Times New Roman" pitchFamily="18" charset="0"/>
              </a:rPr>
              <a:t>Third, take the configuration of 64KB for example. </a:t>
            </a:r>
            <a:r>
              <a:rPr lang="en-US" baseline="0" dirty="0" smtClean="0">
                <a:solidFill>
                  <a:srgbClr val="000000"/>
                </a:solidFill>
                <a:latin typeface="Times New Roman" pitchFamily="18" charset="0"/>
                <a:cs typeface="Times New Roman" pitchFamily="18" charset="0"/>
              </a:rPr>
              <a:t>With our penalty sensitive mechanism, the MR of HP branches decrease, while that of LP branches increase. However, the difference of LP branches is only half that of HP ones. Furthermore, HP branches are more harmful. So, overall, our penalty sensitive mechanism is beneficial. It </a:t>
            </a:r>
            <a:r>
              <a:rPr lang="en-US" baseline="0" dirty="0" smtClean="0">
                <a:solidFill>
                  <a:srgbClr val="000000"/>
                </a:solidFill>
                <a:latin typeface="Times New Roman" pitchFamily="18" charset="0"/>
                <a:cs typeface="Times New Roman" pitchFamily="18" charset="0"/>
              </a:rPr>
              <a:t>is the same for other configurations. </a:t>
            </a:r>
          </a:p>
        </p:txBody>
      </p:sp>
      <p:sp>
        <p:nvSpPr>
          <p:cNvPr id="4" name="Slide Number Placeholder 3"/>
          <p:cNvSpPr>
            <a:spLocks noGrp="1"/>
          </p:cNvSpPr>
          <p:nvPr>
            <p:ph type="sldNum" sz="quarter" idx="10"/>
          </p:nvPr>
        </p:nvSpPr>
        <p:spPr/>
        <p:txBody>
          <a:bodyPr/>
          <a:lstStyle/>
          <a:p>
            <a:fld id="{BC04B235-E0B4-4911-927A-5AFB4B0ED411}" type="slidenum">
              <a:rPr lang="en-US" smtClean="0"/>
              <a:pPr/>
              <a:t>9</a:t>
            </a:fld>
            <a:endParaRPr lang="en-US"/>
          </a:p>
        </p:txBody>
      </p:sp>
    </p:spTree>
    <p:extLst>
      <p:ext uri="{BB962C8B-B14F-4D97-AF65-F5344CB8AC3E}">
        <p14:creationId xmlns:p14="http://schemas.microsoft.com/office/powerpoint/2010/main" val="2954607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1" name="Picture 9" descr="LSUpp5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ctrTitle"/>
          </p:nvPr>
        </p:nvSpPr>
        <p:spPr>
          <a:xfrm>
            <a:off x="381000" y="609600"/>
            <a:ext cx="8458200" cy="1143000"/>
          </a:xfrm>
        </p:spPr>
        <p:txBody>
          <a:bodyPr/>
          <a:lstStyle>
            <a:lvl1pPr algn="r">
              <a:defRPr/>
            </a:lvl1pPr>
          </a:lstStyle>
          <a:p>
            <a:pPr lvl="0"/>
            <a:r>
              <a:rPr lang="en-US" noProof="0" smtClean="0"/>
              <a:t>Click to edit Master title style</a:t>
            </a:r>
          </a:p>
        </p:txBody>
      </p:sp>
      <p:sp>
        <p:nvSpPr>
          <p:cNvPr id="3076" name="Rectangle 4"/>
          <p:cNvSpPr>
            <a:spLocks noGrp="1" noChangeArrowheads="1"/>
          </p:cNvSpPr>
          <p:nvPr>
            <p:ph type="subTitle" idx="1"/>
          </p:nvPr>
        </p:nvSpPr>
        <p:spPr>
          <a:xfrm>
            <a:off x="381000" y="2057400"/>
            <a:ext cx="8458200" cy="1219200"/>
          </a:xfrm>
        </p:spPr>
        <p:txBody>
          <a:bodyPr/>
          <a:lstStyle>
            <a:lvl1pPr marL="0" indent="0" algn="r">
              <a:buFontTx/>
              <a:buNone/>
              <a:defRPr sz="2400">
                <a:solidFill>
                  <a:schemeClr val="accent1"/>
                </a:solidFill>
              </a:defRPr>
            </a:lvl1pPr>
          </a:lstStyle>
          <a:p>
            <a:pPr lvl="0"/>
            <a:r>
              <a:rPr lang="en-US" noProof="0" smtClean="0"/>
              <a:t>Click to edit Master subtitle style</a:t>
            </a:r>
          </a:p>
        </p:txBody>
      </p:sp>
      <p:sp>
        <p:nvSpPr>
          <p:cNvPr id="3077" name="Rectangle 5"/>
          <p:cNvSpPr>
            <a:spLocks noGrp="1" noChangeArrowheads="1"/>
          </p:cNvSpPr>
          <p:nvPr>
            <p:ph type="dt" sz="half" idx="2"/>
          </p:nvPr>
        </p:nvSpPr>
        <p:spPr>
          <a:xfrm>
            <a:off x="381000" y="6248400"/>
            <a:ext cx="2209800" cy="457200"/>
          </a:xfrm>
        </p:spPr>
        <p:txBody>
          <a:bodyPr/>
          <a:lstStyle>
            <a:lvl1pPr>
              <a:defRPr>
                <a:solidFill>
                  <a:schemeClr val="accent1"/>
                </a:solidFill>
              </a:defRPr>
            </a:lvl1pPr>
          </a:lstStyle>
          <a:p>
            <a:endParaRPr lang="en-US"/>
          </a:p>
        </p:txBody>
      </p:sp>
      <p:sp>
        <p:nvSpPr>
          <p:cNvPr id="3078" name="Rectangle 6"/>
          <p:cNvSpPr>
            <a:spLocks noGrp="1" noChangeArrowheads="1"/>
          </p:cNvSpPr>
          <p:nvPr>
            <p:ph type="ftr" sz="quarter" idx="3"/>
          </p:nvPr>
        </p:nvSpPr>
        <p:spPr>
          <a:xfrm>
            <a:off x="2819400" y="6248400"/>
            <a:ext cx="3886200" cy="457200"/>
          </a:xfrm>
        </p:spPr>
        <p:txBody>
          <a:bodyPr/>
          <a:lstStyle>
            <a:lvl1pPr>
              <a:defRPr>
                <a:solidFill>
                  <a:schemeClr val="accent1"/>
                </a:solidFill>
              </a:defRPr>
            </a:lvl1pPr>
          </a:lstStyle>
          <a:p>
            <a:endParaRPr lang="en-US"/>
          </a:p>
        </p:txBody>
      </p:sp>
      <p:sp>
        <p:nvSpPr>
          <p:cNvPr id="3079" name="Rectangle 7"/>
          <p:cNvSpPr>
            <a:spLocks noGrp="1" noChangeArrowheads="1"/>
          </p:cNvSpPr>
          <p:nvPr>
            <p:ph type="sldNum" sz="quarter" idx="4"/>
          </p:nvPr>
        </p:nvSpPr>
        <p:spPr>
          <a:xfrm>
            <a:off x="6934200" y="6248400"/>
            <a:ext cx="1905000" cy="457200"/>
          </a:xfrm>
        </p:spPr>
        <p:txBody>
          <a:bodyPr/>
          <a:lstStyle>
            <a:lvl1pPr>
              <a:defRPr>
                <a:solidFill>
                  <a:schemeClr val="accent1"/>
                </a:solidFill>
              </a:defRPr>
            </a:lvl1pPr>
          </a:lstStyle>
          <a:p>
            <a:fld id="{673361F0-DDF3-47E2-A9E5-4736ECD9C3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6EF8783-8B9C-42EB-B3C1-3DBC7E082D46}" type="slidenum">
              <a:rPr lang="en-US"/>
              <a:pPr/>
              <a:t>‹#›</a:t>
            </a:fld>
            <a:endParaRPr lang="en-US"/>
          </a:p>
        </p:txBody>
      </p:sp>
    </p:spTree>
    <p:extLst>
      <p:ext uri="{BB962C8B-B14F-4D97-AF65-F5344CB8AC3E}">
        <p14:creationId xmlns:p14="http://schemas.microsoft.com/office/powerpoint/2010/main" val="381957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BE2DA6-EC63-487F-9C1E-DBDB677DF295}" type="slidenum">
              <a:rPr lang="en-US"/>
              <a:pPr/>
              <a:t>‹#›</a:t>
            </a:fld>
            <a:endParaRPr lang="en-US"/>
          </a:p>
        </p:txBody>
      </p:sp>
    </p:spTree>
    <p:extLst>
      <p:ext uri="{BB962C8B-B14F-4D97-AF65-F5344CB8AC3E}">
        <p14:creationId xmlns:p14="http://schemas.microsoft.com/office/powerpoint/2010/main" val="351676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A0D0FF-3CA4-4162-9B6C-FA1646D89292}" type="slidenum">
              <a:rPr lang="en-US"/>
              <a:pPr/>
              <a:t>‹#›</a:t>
            </a:fld>
            <a:endParaRPr lang="en-US"/>
          </a:p>
        </p:txBody>
      </p:sp>
    </p:spTree>
    <p:extLst>
      <p:ext uri="{BB962C8B-B14F-4D97-AF65-F5344CB8AC3E}">
        <p14:creationId xmlns:p14="http://schemas.microsoft.com/office/powerpoint/2010/main" val="376661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18B1F2-D10B-4BD0-8F6D-F036AD812E52}" type="slidenum">
              <a:rPr lang="en-US"/>
              <a:pPr/>
              <a:t>‹#›</a:t>
            </a:fld>
            <a:endParaRPr lang="en-US"/>
          </a:p>
        </p:txBody>
      </p:sp>
    </p:spTree>
    <p:extLst>
      <p:ext uri="{BB962C8B-B14F-4D97-AF65-F5344CB8AC3E}">
        <p14:creationId xmlns:p14="http://schemas.microsoft.com/office/powerpoint/2010/main" val="1856107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2FDFCF-1098-471D-A0B9-82383E3D9FB5}" type="slidenum">
              <a:rPr lang="en-US"/>
              <a:pPr/>
              <a:t>‹#›</a:t>
            </a:fld>
            <a:endParaRPr lang="en-US"/>
          </a:p>
        </p:txBody>
      </p:sp>
    </p:spTree>
    <p:extLst>
      <p:ext uri="{BB962C8B-B14F-4D97-AF65-F5344CB8AC3E}">
        <p14:creationId xmlns:p14="http://schemas.microsoft.com/office/powerpoint/2010/main" val="257023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6C5A707-9CEE-40FE-9B78-A609B88ABF50}" type="slidenum">
              <a:rPr lang="en-US"/>
              <a:pPr/>
              <a:t>‹#›</a:t>
            </a:fld>
            <a:endParaRPr lang="en-US"/>
          </a:p>
        </p:txBody>
      </p:sp>
    </p:spTree>
    <p:extLst>
      <p:ext uri="{BB962C8B-B14F-4D97-AF65-F5344CB8AC3E}">
        <p14:creationId xmlns:p14="http://schemas.microsoft.com/office/powerpoint/2010/main" val="137238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F7263E3-209E-478E-B327-B7BFEE9E7AE8}" type="slidenum">
              <a:rPr lang="en-US"/>
              <a:pPr/>
              <a:t>‹#›</a:t>
            </a:fld>
            <a:endParaRPr lang="en-US"/>
          </a:p>
        </p:txBody>
      </p:sp>
    </p:spTree>
    <p:extLst>
      <p:ext uri="{BB962C8B-B14F-4D97-AF65-F5344CB8AC3E}">
        <p14:creationId xmlns:p14="http://schemas.microsoft.com/office/powerpoint/2010/main" val="2036239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774D90-D264-423C-BB2A-7D9AC0FFA2B9}" type="slidenum">
              <a:rPr lang="en-US"/>
              <a:pPr/>
              <a:t>‹#›</a:t>
            </a:fld>
            <a:endParaRPr lang="en-US"/>
          </a:p>
        </p:txBody>
      </p:sp>
    </p:spTree>
    <p:extLst>
      <p:ext uri="{BB962C8B-B14F-4D97-AF65-F5344CB8AC3E}">
        <p14:creationId xmlns:p14="http://schemas.microsoft.com/office/powerpoint/2010/main" val="27021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63726E-5B68-4B58-BB39-A002C1DD7955}" type="slidenum">
              <a:rPr lang="en-US"/>
              <a:pPr/>
              <a:t>‹#›</a:t>
            </a:fld>
            <a:endParaRPr lang="en-US"/>
          </a:p>
        </p:txBody>
      </p:sp>
    </p:spTree>
    <p:extLst>
      <p:ext uri="{BB962C8B-B14F-4D97-AF65-F5344CB8AC3E}">
        <p14:creationId xmlns:p14="http://schemas.microsoft.com/office/powerpoint/2010/main" val="2674203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B0C454-28F3-4304-80A7-3187AEB1062C}" type="slidenum">
              <a:rPr lang="en-US"/>
              <a:pPr/>
              <a:t>‹#›</a:t>
            </a:fld>
            <a:endParaRPr lang="en-US"/>
          </a:p>
        </p:txBody>
      </p:sp>
    </p:spTree>
    <p:extLst>
      <p:ext uri="{BB962C8B-B14F-4D97-AF65-F5344CB8AC3E}">
        <p14:creationId xmlns:p14="http://schemas.microsoft.com/office/powerpoint/2010/main" val="2262249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LSUpp5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86000" y="63246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solidFill>
                  <a:schemeClr val="bg2"/>
                </a:solidFill>
              </a:defRPr>
            </a:lvl1pPr>
          </a:lstStyle>
          <a:p>
            <a:endParaRPr lang="en-US"/>
          </a:p>
        </p:txBody>
      </p:sp>
      <p:sp>
        <p:nvSpPr>
          <p:cNvPr id="1029" name="Rectangle 5"/>
          <p:cNvSpPr>
            <a:spLocks noGrp="1" noChangeArrowheads="1"/>
          </p:cNvSpPr>
          <p:nvPr>
            <p:ph type="ftr" sz="quarter" idx="3"/>
          </p:nvPr>
        </p:nvSpPr>
        <p:spPr bwMode="auto">
          <a:xfrm>
            <a:off x="4419600" y="63246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ctr">
              <a:defRPr sz="1200">
                <a:solidFill>
                  <a:schemeClr val="bg2"/>
                </a:solidFill>
              </a:defRPr>
            </a:lvl1pPr>
          </a:lstStyle>
          <a:p>
            <a:endParaRPr lang="en-US"/>
          </a:p>
        </p:txBody>
      </p:sp>
      <p:sp>
        <p:nvSpPr>
          <p:cNvPr id="1030" name="Rectangle 6"/>
          <p:cNvSpPr>
            <a:spLocks noGrp="1" noChangeArrowheads="1"/>
          </p:cNvSpPr>
          <p:nvPr>
            <p:ph type="sldNum" sz="quarter" idx="4"/>
          </p:nvPr>
        </p:nvSpPr>
        <p:spPr bwMode="auto">
          <a:xfrm>
            <a:off x="7467600" y="6324600"/>
            <a:ext cx="99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solidFill>
                  <a:schemeClr val="bg2"/>
                </a:solidFill>
              </a:defRPr>
            </a:lvl1pPr>
          </a:lstStyle>
          <a:p>
            <a:fld id="{CBD5D344-B75D-46A3-8508-35FCA85099F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524000" y="3429000"/>
            <a:ext cx="3581400" cy="1524000"/>
          </a:xfrm>
        </p:spPr>
        <p:txBody>
          <a:bodyPr/>
          <a:lstStyle/>
          <a:p>
            <a:r>
              <a:rPr lang="en-US" sz="2800" b="1" dirty="0" err="1" smtClean="0">
                <a:solidFill>
                  <a:srgbClr val="000000"/>
                </a:solidFill>
              </a:rPr>
              <a:t>Yue</a:t>
            </a:r>
            <a:r>
              <a:rPr lang="en-US" sz="2800" b="1" dirty="0" smtClean="0">
                <a:solidFill>
                  <a:srgbClr val="000000"/>
                </a:solidFill>
              </a:rPr>
              <a:t> Hu</a:t>
            </a:r>
          </a:p>
          <a:p>
            <a:r>
              <a:rPr lang="en-US" sz="2800" dirty="0" smtClean="0">
                <a:solidFill>
                  <a:srgbClr val="000000"/>
                </a:solidFill>
              </a:rPr>
              <a:t>David M. </a:t>
            </a:r>
            <a:r>
              <a:rPr lang="en-US" sz="2800" dirty="0" err="1" smtClean="0">
                <a:solidFill>
                  <a:srgbClr val="000000"/>
                </a:solidFill>
              </a:rPr>
              <a:t>Koppelman</a:t>
            </a:r>
            <a:endParaRPr lang="en-US" sz="2800" dirty="0" smtClean="0">
              <a:solidFill>
                <a:srgbClr val="000000"/>
              </a:solidFill>
            </a:endParaRPr>
          </a:p>
          <a:p>
            <a:r>
              <a:rPr lang="en-US" sz="2800" dirty="0" smtClean="0">
                <a:solidFill>
                  <a:srgbClr val="000000"/>
                </a:solidFill>
              </a:rPr>
              <a:t>Lu </a:t>
            </a:r>
            <a:r>
              <a:rPr lang="en-US" sz="2800" dirty="0" err="1" smtClean="0">
                <a:solidFill>
                  <a:srgbClr val="000000"/>
                </a:solidFill>
              </a:rPr>
              <a:t>Peng</a:t>
            </a:r>
            <a:endParaRPr lang="en-US" sz="2800" dirty="0">
              <a:solidFill>
                <a:srgbClr val="000000"/>
              </a:solidFill>
            </a:endParaRPr>
          </a:p>
        </p:txBody>
      </p:sp>
      <p:sp>
        <p:nvSpPr>
          <p:cNvPr id="6" name="Title 1"/>
          <p:cNvSpPr>
            <a:spLocks noGrp="1"/>
          </p:cNvSpPr>
          <p:nvPr>
            <p:ph type="ctrTitle"/>
          </p:nvPr>
        </p:nvSpPr>
        <p:spPr>
          <a:xfrm>
            <a:off x="-304800" y="1524000"/>
            <a:ext cx="9296400" cy="914400"/>
          </a:xfrm>
        </p:spPr>
        <p:txBody>
          <a:bodyPr>
            <a:noAutofit/>
          </a:bodyPr>
          <a:lstStyle/>
          <a:p>
            <a:pPr algn="r" eaLnBrk="0" fontAlgn="base" hangingPunct="0">
              <a:spcAft>
                <a:spcPct val="0"/>
              </a:spcAft>
            </a:pPr>
            <a:r>
              <a:rPr kumimoji="1" lang="en-US" sz="3800" b="1" dirty="0" smtClean="0">
                <a:solidFill>
                  <a:srgbClr val="000000"/>
                </a:solidFill>
                <a:ea typeface="宋体" charset="-122"/>
                <a:cs typeface="+mn-cs"/>
              </a:rPr>
              <a:t>A </a:t>
            </a:r>
            <a:r>
              <a:rPr kumimoji="1" lang="en-US" sz="3800" b="1" dirty="0">
                <a:solidFill>
                  <a:srgbClr val="000000"/>
                </a:solidFill>
                <a:ea typeface="宋体" charset="-122"/>
                <a:cs typeface="+mn-cs"/>
              </a:rPr>
              <a:t>Penalty-Sensitive Branch Predictor</a:t>
            </a:r>
          </a:p>
        </p:txBody>
      </p:sp>
      <p:sp>
        <p:nvSpPr>
          <p:cNvPr id="4" name="Rectangle 3"/>
          <p:cNvSpPr txBox="1">
            <a:spLocks noChangeArrowheads="1"/>
          </p:cNvSpPr>
          <p:nvPr/>
        </p:nvSpPr>
        <p:spPr bwMode="auto">
          <a:xfrm>
            <a:off x="381000" y="5486400"/>
            <a:ext cx="83820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r" rtl="0" eaLnBrk="1" fontAlgn="base" hangingPunct="1">
              <a:spcBef>
                <a:spcPct val="20000"/>
              </a:spcBef>
              <a:spcAft>
                <a:spcPct val="0"/>
              </a:spcAft>
              <a:buFontTx/>
              <a:buNone/>
              <a:defRPr sz="2400">
                <a:solidFill>
                  <a:schemeClr val="accent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r>
              <a:rPr lang="en-US" sz="2800" dirty="0" smtClean="0">
                <a:solidFill>
                  <a:srgbClr val="000000"/>
                </a:solidFill>
              </a:rPr>
              <a:t>Department of Electrical and Computer Engineering</a:t>
            </a:r>
            <a:endParaRPr lang="en-US" sz="2800" dirty="0">
              <a:solidFill>
                <a:srgbClr val="000000"/>
              </a:solidFill>
            </a:endParaRPr>
          </a:p>
          <a:p>
            <a:r>
              <a:rPr lang="en-US" sz="2800" dirty="0" smtClean="0">
                <a:solidFill>
                  <a:srgbClr val="000000"/>
                </a:solidFill>
              </a:rPr>
              <a:t>Louisiana State University               .            </a:t>
            </a:r>
            <a:endParaRPr lang="en-US" sz="2800"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txBox="1">
            <a:spLocks/>
          </p:cNvSpPr>
          <p:nvPr/>
        </p:nvSpPr>
        <p:spPr bwMode="auto">
          <a:xfrm>
            <a:off x="609600" y="-76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a:solidFill>
                  <a:srgbClr val="000000"/>
                </a:solidFill>
                <a:latin typeface="Times New Roman" pitchFamily="18" charset="0"/>
                <a:ea typeface="宋体" charset="-122"/>
                <a:cs typeface="+mn-cs"/>
              </a:rPr>
              <a:t>4</a:t>
            </a:r>
            <a:r>
              <a:rPr kumimoji="1" lang="en-US" altLang="zh-CN" sz="3200" b="1" dirty="0" smtClean="0">
                <a:solidFill>
                  <a:srgbClr val="000000"/>
                </a:solidFill>
                <a:latin typeface="Times New Roman" pitchFamily="18" charset="0"/>
                <a:ea typeface="宋体" charset="-122"/>
                <a:cs typeface="+mn-cs"/>
              </a:rPr>
              <a:t> Summary</a:t>
            </a:r>
            <a:endParaRPr kumimoji="1" lang="en-US" sz="3200" b="1" dirty="0">
              <a:solidFill>
                <a:srgbClr val="000000"/>
              </a:solidFill>
              <a:latin typeface="Times New Roman" pitchFamily="18" charset="0"/>
              <a:ea typeface="宋体" charset="-122"/>
              <a:cs typeface="+mn-cs"/>
            </a:endParaRPr>
          </a:p>
        </p:txBody>
      </p:sp>
      <p:sp>
        <p:nvSpPr>
          <p:cNvPr id="5" name="TextBox 4"/>
          <p:cNvSpPr txBox="1"/>
          <p:nvPr/>
        </p:nvSpPr>
        <p:spPr>
          <a:xfrm>
            <a:off x="239486" y="533400"/>
            <a:ext cx="8797344" cy="523220"/>
          </a:xfrm>
          <a:prstGeom prst="rect">
            <a:avLst/>
          </a:prstGeom>
          <a:noFill/>
        </p:spPr>
        <p:txBody>
          <a:bodyPr wrap="square" rtlCol="0">
            <a:spAutoFit/>
          </a:bodyPr>
          <a:lstStyle/>
          <a:p>
            <a:r>
              <a:rPr lang="en-US" sz="2800" b="1" dirty="0" smtClean="0">
                <a:solidFill>
                  <a:srgbClr val="000000"/>
                </a:solidFill>
                <a:latin typeface="Times New Roman" pitchFamily="18" charset="0"/>
                <a:cs typeface="Times New Roman" pitchFamily="18" charset="0"/>
              </a:rPr>
              <a:t>Our penalty-sensitive branch predictor works </a:t>
            </a:r>
            <a:endParaRPr lang="en-US" sz="2800" b="1" dirty="0">
              <a:solidFill>
                <a:srgbClr val="000000"/>
              </a:solidFill>
              <a:latin typeface="Times New Roman" pitchFamily="18" charset="0"/>
              <a:cs typeface="Times New Roman" pitchFamily="18" charset="0"/>
            </a:endParaRPr>
          </a:p>
        </p:txBody>
      </p:sp>
      <p:sp>
        <p:nvSpPr>
          <p:cNvPr id="6" name="TextBox 5"/>
          <p:cNvSpPr txBox="1"/>
          <p:nvPr/>
        </p:nvSpPr>
        <p:spPr>
          <a:xfrm>
            <a:off x="228600" y="990600"/>
            <a:ext cx="8797344" cy="830997"/>
          </a:xfrm>
          <a:prstGeom prst="rect">
            <a:avLst/>
          </a:prstGeom>
          <a:noFill/>
        </p:spPr>
        <p:txBody>
          <a:bodyPr wrap="square" rtlCol="0">
            <a:spAutoFit/>
          </a:bodyPr>
          <a:lstStyle/>
          <a:p>
            <a:r>
              <a:rPr lang="en-US" b="1" dirty="0" smtClean="0">
                <a:solidFill>
                  <a:srgbClr val="000000"/>
                </a:solidFill>
                <a:latin typeface="Times New Roman" pitchFamily="18" charset="0"/>
                <a:cs typeface="Times New Roman" pitchFamily="18" charset="0"/>
              </a:rPr>
              <a:t>Penalty predictor:   </a:t>
            </a:r>
            <a:r>
              <a:rPr lang="en-US" dirty="0" smtClean="0">
                <a:solidFill>
                  <a:srgbClr val="000000"/>
                </a:solidFill>
                <a:latin typeface="Times New Roman" pitchFamily="18" charset="0"/>
                <a:cs typeface="Times New Roman" pitchFamily="18" charset="0"/>
              </a:rPr>
              <a:t>50.2% predicted HP; covers 98.7% actual HP</a:t>
            </a:r>
          </a:p>
          <a:p>
            <a:r>
              <a:rPr lang="en-US" dirty="0" smtClean="0">
                <a:solidFill>
                  <a:srgbClr val="000000"/>
                </a:solidFill>
                <a:latin typeface="Times New Roman" pitchFamily="18" charset="0"/>
                <a:cs typeface="Times New Roman" pitchFamily="18" charset="0"/>
              </a:rPr>
              <a:t>                                   Average penalty ( HP VS LP= 212: 121)</a:t>
            </a:r>
            <a:endParaRPr lang="en-US" dirty="0">
              <a:solidFill>
                <a:srgbClr val="000000"/>
              </a:solidFill>
              <a:latin typeface="Times New Roman" pitchFamily="18" charset="0"/>
              <a:cs typeface="Times New Roman" pitchFamily="18" charset="0"/>
            </a:endParaRPr>
          </a:p>
        </p:txBody>
      </p:sp>
      <p:sp>
        <p:nvSpPr>
          <p:cNvPr id="8" name="TextBox 7"/>
          <p:cNvSpPr txBox="1"/>
          <p:nvPr/>
        </p:nvSpPr>
        <p:spPr>
          <a:xfrm>
            <a:off x="219269" y="1676400"/>
            <a:ext cx="8797344" cy="830997"/>
          </a:xfrm>
          <a:prstGeom prst="rect">
            <a:avLst/>
          </a:prstGeom>
          <a:noFill/>
        </p:spPr>
        <p:txBody>
          <a:bodyPr wrap="square" rtlCol="0">
            <a:spAutoFit/>
          </a:bodyPr>
          <a:lstStyle/>
          <a:p>
            <a:r>
              <a:rPr lang="en-US" b="1" dirty="0" smtClean="0">
                <a:solidFill>
                  <a:srgbClr val="000000"/>
                </a:solidFill>
                <a:latin typeface="Times New Roman" pitchFamily="18" charset="0"/>
                <a:cs typeface="Times New Roman" pitchFamily="18" charset="0"/>
              </a:rPr>
              <a:t>Two-class TAGE predictor: </a:t>
            </a:r>
            <a:r>
              <a:rPr lang="en-US" dirty="0" smtClean="0">
                <a:solidFill>
                  <a:srgbClr val="000000"/>
                </a:solidFill>
                <a:latin typeface="Times New Roman" pitchFamily="18" charset="0"/>
                <a:cs typeface="Times New Roman" pitchFamily="18" charset="0"/>
              </a:rPr>
              <a:t>favor HP branches, globally beneficial, but limited</a:t>
            </a:r>
            <a:endParaRPr lang="en-US" dirty="0">
              <a:solidFill>
                <a:srgbClr val="000000"/>
              </a:solidFill>
              <a:latin typeface="Times New Roman" pitchFamily="18" charset="0"/>
              <a:cs typeface="Times New Roman" pitchFamily="18" charset="0"/>
            </a:endParaRPr>
          </a:p>
        </p:txBody>
      </p:sp>
      <p:sp>
        <p:nvSpPr>
          <p:cNvPr id="9" name="TextBox 8"/>
          <p:cNvSpPr txBox="1"/>
          <p:nvPr/>
        </p:nvSpPr>
        <p:spPr>
          <a:xfrm>
            <a:off x="457200" y="2381071"/>
            <a:ext cx="8797344" cy="1200329"/>
          </a:xfrm>
          <a:prstGeom prst="rect">
            <a:avLst/>
          </a:prstGeom>
          <a:noFill/>
        </p:spPr>
        <p:txBody>
          <a:bodyPr wrap="square" rtlCol="0">
            <a:spAutoFit/>
          </a:bodyPr>
          <a:lstStyle/>
          <a:p>
            <a:r>
              <a:rPr lang="en-US" b="1" dirty="0">
                <a:solidFill>
                  <a:srgbClr val="000000"/>
                </a:solidFill>
                <a:latin typeface="Times New Roman" pitchFamily="18" charset="0"/>
                <a:cs typeface="Times New Roman" pitchFamily="18" charset="0"/>
              </a:rPr>
              <a:t>L</a:t>
            </a:r>
            <a:r>
              <a:rPr lang="en-US" b="1" dirty="0" smtClean="0">
                <a:solidFill>
                  <a:srgbClr val="000000"/>
                </a:solidFill>
                <a:latin typeface="Times New Roman" pitchFamily="18" charset="0"/>
                <a:cs typeface="Times New Roman" pitchFamily="18" charset="0"/>
              </a:rPr>
              <a:t>imited favoring mechanism</a:t>
            </a:r>
            <a:r>
              <a:rPr lang="en-US" dirty="0" smtClean="0">
                <a:solidFill>
                  <a:srgbClr val="000000"/>
                </a:solidFill>
                <a:latin typeface="Times New Roman" pitchFamily="18" charset="0"/>
                <a:cs typeface="Times New Roman" pitchFamily="18" charset="0"/>
              </a:rPr>
              <a:t>: </a:t>
            </a:r>
          </a:p>
          <a:p>
            <a:r>
              <a:rPr lang="en-US" dirty="0" smtClean="0">
                <a:solidFill>
                  <a:srgbClr val="000000"/>
                </a:solidFill>
                <a:latin typeface="Times New Roman" pitchFamily="18" charset="0"/>
                <a:cs typeface="Times New Roman" pitchFamily="18" charset="0"/>
              </a:rPr>
              <a:t>Double-entry allocation for HP branches to increase the chance that their new entries will survive longer time to establish usefulness. </a:t>
            </a:r>
            <a:endParaRPr lang="en-US" dirty="0">
              <a:solidFill>
                <a:srgbClr val="000000"/>
              </a:solidFill>
              <a:latin typeface="Times New Roman" pitchFamily="18" charset="0"/>
              <a:cs typeface="Times New Roman" pitchFamily="18" charset="0"/>
            </a:endParaRPr>
          </a:p>
        </p:txBody>
      </p:sp>
      <p:sp>
        <p:nvSpPr>
          <p:cNvPr id="12" name="TextBox 11"/>
          <p:cNvSpPr txBox="1"/>
          <p:nvPr/>
        </p:nvSpPr>
        <p:spPr>
          <a:xfrm>
            <a:off x="457200" y="3429000"/>
            <a:ext cx="8797344" cy="461665"/>
          </a:xfrm>
          <a:prstGeom prst="rect">
            <a:avLst/>
          </a:prstGeom>
          <a:noFill/>
        </p:spPr>
        <p:txBody>
          <a:bodyPr wrap="square" rtlCol="0">
            <a:spAutoFit/>
          </a:bodyPr>
          <a:lstStyle/>
          <a:p>
            <a:r>
              <a:rPr lang="en-US" b="1" dirty="0" smtClean="0">
                <a:solidFill>
                  <a:srgbClr val="000000"/>
                </a:solidFill>
                <a:latin typeface="Times New Roman" pitchFamily="18" charset="0"/>
                <a:cs typeface="Times New Roman" pitchFamily="18" charset="0"/>
              </a:rPr>
              <a:t>Future: </a:t>
            </a:r>
            <a:r>
              <a:rPr lang="en-US" dirty="0" smtClean="0">
                <a:solidFill>
                  <a:srgbClr val="000000"/>
                </a:solidFill>
                <a:latin typeface="Times New Roman" pitchFamily="18" charset="0"/>
                <a:cs typeface="Times New Roman" pitchFamily="18" charset="0"/>
              </a:rPr>
              <a:t>more helpful favoring mechanism needed </a:t>
            </a:r>
            <a:endParaRPr lang="en-US" dirty="0">
              <a:solidFill>
                <a:srgbClr val="000000"/>
              </a:solidFill>
              <a:latin typeface="Times New Roman" pitchFamily="18" charset="0"/>
              <a:cs typeface="Times New Roman" pitchFamily="18" charset="0"/>
            </a:endParaRPr>
          </a:p>
        </p:txBody>
      </p:sp>
      <p:sp>
        <p:nvSpPr>
          <p:cNvPr id="14"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10</a:t>
            </a:fld>
            <a:endParaRPr lang="en-US" sz="1400" dirty="0">
              <a:solidFill>
                <a:srgbClr val="534E43"/>
              </a:solidFill>
            </a:endParaRPr>
          </a:p>
        </p:txBody>
      </p:sp>
      <p:sp>
        <p:nvSpPr>
          <p:cNvPr id="10" name="TextBox 9"/>
          <p:cNvSpPr txBox="1"/>
          <p:nvPr/>
        </p:nvSpPr>
        <p:spPr>
          <a:xfrm>
            <a:off x="97128" y="4027944"/>
            <a:ext cx="9046872" cy="461665"/>
          </a:xfrm>
          <a:prstGeom prst="rect">
            <a:avLst/>
          </a:prstGeom>
          <a:noFill/>
        </p:spPr>
        <p:txBody>
          <a:bodyPr wrap="square" rtlCol="0">
            <a:spAutoFit/>
          </a:bodyPr>
          <a:lstStyle/>
          <a:p>
            <a:r>
              <a:rPr lang="en-US" b="1" dirty="0" smtClean="0">
                <a:solidFill>
                  <a:srgbClr val="000000"/>
                </a:solidFill>
                <a:latin typeface="Times New Roman" pitchFamily="18" charset="0"/>
                <a:cs typeface="Times New Roman" pitchFamily="18" charset="0"/>
              </a:rPr>
              <a:t>Conclusion:</a:t>
            </a:r>
          </a:p>
        </p:txBody>
      </p:sp>
      <p:sp>
        <p:nvSpPr>
          <p:cNvPr id="15" name="TextBox 14"/>
          <p:cNvSpPr txBox="1"/>
          <p:nvPr/>
        </p:nvSpPr>
        <p:spPr>
          <a:xfrm>
            <a:off x="228600" y="4927474"/>
            <a:ext cx="9046872" cy="830997"/>
          </a:xfrm>
          <a:prstGeom prst="rect">
            <a:avLst/>
          </a:prstGeom>
          <a:noFill/>
        </p:spPr>
        <p:txBody>
          <a:bodyPr wrap="square" rtlCol="0">
            <a:spAutoFit/>
          </a:bodyPr>
          <a:lstStyle/>
          <a:p>
            <a:r>
              <a:rPr lang="en-US" dirty="0" smtClean="0">
                <a:solidFill>
                  <a:srgbClr val="000000"/>
                </a:solidFill>
                <a:latin typeface="Times New Roman" pitchFamily="18" charset="0"/>
                <a:cs typeface="Times New Roman" pitchFamily="18" charset="0"/>
              </a:rPr>
              <a:t>2. Even if total MR </a:t>
            </a:r>
            <a:r>
              <a:rPr lang="en-US" dirty="0">
                <a:solidFill>
                  <a:srgbClr val="000000"/>
                </a:solidFill>
                <a:latin typeface="Times New Roman" pitchFamily="18" charset="0"/>
                <a:cs typeface="Times New Roman" pitchFamily="18" charset="0"/>
              </a:rPr>
              <a:t>doesn’t decrease, performance could still be improved by favoring HP </a:t>
            </a:r>
            <a:r>
              <a:rPr lang="en-US" dirty="0" smtClean="0">
                <a:solidFill>
                  <a:srgbClr val="000000"/>
                </a:solidFill>
                <a:latin typeface="Times New Roman" pitchFamily="18" charset="0"/>
                <a:cs typeface="Times New Roman" pitchFamily="18" charset="0"/>
              </a:rPr>
              <a:t>branches;</a:t>
            </a:r>
          </a:p>
        </p:txBody>
      </p:sp>
      <p:sp>
        <p:nvSpPr>
          <p:cNvPr id="16" name="TextBox 15"/>
          <p:cNvSpPr txBox="1"/>
          <p:nvPr/>
        </p:nvSpPr>
        <p:spPr>
          <a:xfrm>
            <a:off x="239486" y="4489609"/>
            <a:ext cx="9046872" cy="461665"/>
          </a:xfrm>
          <a:prstGeom prst="rect">
            <a:avLst/>
          </a:prstGeom>
          <a:noFill/>
        </p:spPr>
        <p:txBody>
          <a:bodyPr wrap="square" rtlCol="0">
            <a:spAutoFit/>
          </a:bodyPr>
          <a:lstStyle/>
          <a:p>
            <a:r>
              <a:rPr lang="en-US" dirty="0" smtClean="0">
                <a:solidFill>
                  <a:srgbClr val="000000"/>
                </a:solidFill>
                <a:latin typeface="Times New Roman" pitchFamily="18" charset="0"/>
                <a:cs typeface="Times New Roman" pitchFamily="18" charset="0"/>
              </a:rPr>
              <a:t>1. Mispredicted </a:t>
            </a:r>
            <a:r>
              <a:rPr lang="en-US" dirty="0">
                <a:solidFill>
                  <a:srgbClr val="000000"/>
                </a:solidFill>
                <a:latin typeface="Times New Roman" pitchFamily="18" charset="0"/>
                <a:cs typeface="Times New Roman" pitchFamily="18" charset="0"/>
              </a:rPr>
              <a:t>HP </a:t>
            </a:r>
            <a:r>
              <a:rPr lang="en-US" dirty="0" smtClean="0">
                <a:solidFill>
                  <a:srgbClr val="000000"/>
                </a:solidFill>
                <a:latin typeface="Times New Roman" pitchFamily="18" charset="0"/>
                <a:cs typeface="Times New Roman" pitchFamily="18" charset="0"/>
              </a:rPr>
              <a:t>branches are </a:t>
            </a:r>
            <a:r>
              <a:rPr lang="en-US" dirty="0">
                <a:solidFill>
                  <a:srgbClr val="000000"/>
                </a:solidFill>
                <a:latin typeface="Times New Roman" pitchFamily="18" charset="0"/>
                <a:cs typeface="Times New Roman" pitchFamily="18" charset="0"/>
              </a:rPr>
              <a:t>more </a:t>
            </a:r>
            <a:r>
              <a:rPr lang="en-US" dirty="0" smtClean="0">
                <a:solidFill>
                  <a:srgbClr val="000000"/>
                </a:solidFill>
                <a:latin typeface="Times New Roman" pitchFamily="18" charset="0"/>
                <a:cs typeface="Times New Roman" pitchFamily="18" charset="0"/>
              </a:rPr>
              <a:t>harmful;</a:t>
            </a:r>
          </a:p>
        </p:txBody>
      </p:sp>
      <p:sp>
        <p:nvSpPr>
          <p:cNvPr id="17" name="TextBox 16"/>
          <p:cNvSpPr txBox="1"/>
          <p:nvPr/>
        </p:nvSpPr>
        <p:spPr>
          <a:xfrm>
            <a:off x="228600" y="5719253"/>
            <a:ext cx="9046872" cy="830997"/>
          </a:xfrm>
          <a:prstGeom prst="rect">
            <a:avLst/>
          </a:prstGeom>
          <a:noFill/>
        </p:spPr>
        <p:txBody>
          <a:bodyPr wrap="square" rtlCol="0">
            <a:spAutoFit/>
          </a:bodyPr>
          <a:lstStyle/>
          <a:p>
            <a:r>
              <a:rPr lang="en-US" dirty="0" smtClean="0">
                <a:solidFill>
                  <a:srgbClr val="000000"/>
                </a:solidFill>
                <a:latin typeface="Times New Roman" pitchFamily="18" charset="0"/>
                <a:cs typeface="Times New Roman" pitchFamily="18" charset="0"/>
              </a:rPr>
              <a:t>3. Can be applied to any predictors once we can find an effective favoring mechanism.</a:t>
            </a:r>
          </a:p>
        </p:txBody>
      </p:sp>
    </p:spTree>
    <p:extLst>
      <p:ext uri="{BB962C8B-B14F-4D97-AF65-F5344CB8AC3E}">
        <p14:creationId xmlns:p14="http://schemas.microsoft.com/office/powerpoint/2010/main" val="110841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
                                          </p:val>
                                        </p:tav>
                                        <p:tav tm="100000">
                                          <p:val>
                                            <p:strVal val="#ppt_x"/>
                                          </p:val>
                                        </p:tav>
                                      </p:tavLst>
                                    </p:anim>
                                    <p:anim calcmode="lin" valueType="num">
                                      <p:cBhvr>
                                        <p:cTn id="4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1000"/>
                                        <p:tgtEl>
                                          <p:spTgt spid="15"/>
                                        </p:tgtEl>
                                      </p:cBhvr>
                                    </p:animEffect>
                                    <p:anim calcmode="lin" valueType="num">
                                      <p:cBhvr>
                                        <p:cTn id="55" dur="1000" fill="hold"/>
                                        <p:tgtEl>
                                          <p:spTgt spid="15"/>
                                        </p:tgtEl>
                                        <p:attrNameLst>
                                          <p:attrName>ppt_x</p:attrName>
                                        </p:attrNameLst>
                                      </p:cBhvr>
                                      <p:tavLst>
                                        <p:tav tm="0">
                                          <p:val>
                                            <p:strVal val="#ppt_x"/>
                                          </p:val>
                                        </p:tav>
                                        <p:tav tm="100000">
                                          <p:val>
                                            <p:strVal val="#ppt_x"/>
                                          </p:val>
                                        </p:tav>
                                      </p:tavLst>
                                    </p:anim>
                                    <p:anim calcmode="lin" valueType="num">
                                      <p:cBhvr>
                                        <p:cTn id="5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1000"/>
                                        <p:tgtEl>
                                          <p:spTgt spid="17"/>
                                        </p:tgtEl>
                                      </p:cBhvr>
                                    </p:animEffect>
                                    <p:anim calcmode="lin" valueType="num">
                                      <p:cBhvr>
                                        <p:cTn id="62" dur="1000" fill="hold"/>
                                        <p:tgtEl>
                                          <p:spTgt spid="17"/>
                                        </p:tgtEl>
                                        <p:attrNameLst>
                                          <p:attrName>ppt_x</p:attrName>
                                        </p:attrNameLst>
                                      </p:cBhvr>
                                      <p:tavLst>
                                        <p:tav tm="0">
                                          <p:val>
                                            <p:strVal val="#ppt_x"/>
                                          </p:val>
                                        </p:tav>
                                        <p:tav tm="100000">
                                          <p:val>
                                            <p:strVal val="#ppt_x"/>
                                          </p:val>
                                        </p:tav>
                                      </p:tavLst>
                                    </p:anim>
                                    <p:anim calcmode="lin" valueType="num">
                                      <p:cBhvr>
                                        <p:cTn id="6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2" grpId="0"/>
      <p:bldP spid="10"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2895600" y="1858963"/>
            <a:ext cx="2962275"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zh-CN" sz="4800" b="1" dirty="0">
                <a:solidFill>
                  <a:srgbClr val="000000"/>
                </a:solidFill>
              </a:rPr>
              <a:t>Thanks!</a:t>
            </a:r>
          </a:p>
        </p:txBody>
      </p:sp>
      <p:sp>
        <p:nvSpPr>
          <p:cNvPr id="6" name="WordArt 6"/>
          <p:cNvSpPr>
            <a:spLocks noChangeArrowheads="1" noChangeShapeType="1" noTextEdit="1"/>
          </p:cNvSpPr>
          <p:nvPr/>
        </p:nvSpPr>
        <p:spPr bwMode="auto">
          <a:xfrm>
            <a:off x="2028824" y="3119967"/>
            <a:ext cx="4695825"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4400" b="1" kern="10" dirty="0">
                <a:ln w="9525">
                  <a:solidFill>
                    <a:srgbClr val="000000"/>
                  </a:solidFill>
                  <a:round/>
                  <a:headEnd/>
                  <a:tailEnd/>
                </a:ln>
                <a:solidFill>
                  <a:srgbClr val="000000"/>
                </a:solidFill>
                <a:latin typeface="华文新魏"/>
                <a:ea typeface="华文新魏"/>
              </a:rPr>
              <a:t>Question &amp; Answer</a:t>
            </a:r>
          </a:p>
        </p:txBody>
      </p:sp>
      <p:sp>
        <p:nvSpPr>
          <p:cNvPr id="2"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11</a:t>
            </a:fld>
            <a:endParaRPr lang="en-US" sz="1400" dirty="0">
              <a:solidFill>
                <a:srgbClr val="534E43"/>
              </a:solidFill>
            </a:endParaRPr>
          </a:p>
        </p:txBody>
      </p:sp>
    </p:spTree>
    <p:extLst>
      <p:ext uri="{BB962C8B-B14F-4D97-AF65-F5344CB8AC3E}">
        <p14:creationId xmlns:p14="http://schemas.microsoft.com/office/powerpoint/2010/main" val="228490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093661852"/>
              </p:ext>
            </p:extLst>
          </p:nvPr>
        </p:nvGraphicFramePr>
        <p:xfrm>
          <a:off x="0" y="1676400"/>
          <a:ext cx="89916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bwMode="auto">
          <a:xfrm>
            <a:off x="1143000" y="4953000"/>
            <a:ext cx="228600" cy="533400"/>
          </a:xfrm>
          <a:prstGeom prst="ellipse">
            <a:avLst/>
          </a:prstGeom>
          <a:noFill/>
          <a:ln w="190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5" name="Oval 4"/>
          <p:cNvSpPr/>
          <p:nvPr/>
        </p:nvSpPr>
        <p:spPr bwMode="auto">
          <a:xfrm>
            <a:off x="4191000" y="4953000"/>
            <a:ext cx="228600" cy="533400"/>
          </a:xfrm>
          <a:prstGeom prst="ellipse">
            <a:avLst/>
          </a:prstGeom>
          <a:noFill/>
          <a:ln w="190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7" name="Title 6"/>
          <p:cNvSpPr txBox="1">
            <a:spLocks/>
          </p:cNvSpPr>
          <p:nvPr/>
        </p:nvSpPr>
        <p:spPr bwMode="auto">
          <a:xfrm>
            <a:off x="609600" y="-76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sz="3200" b="1" dirty="0" smtClean="0">
                <a:solidFill>
                  <a:srgbClr val="000000"/>
                </a:solidFill>
                <a:latin typeface="Times New Roman" pitchFamily="18" charset="0"/>
                <a:ea typeface="宋体" charset="-122"/>
                <a:cs typeface="+mn-cs"/>
              </a:rPr>
              <a:t>Penalty Predictor</a:t>
            </a:r>
            <a:endParaRPr kumimoji="1" lang="en-US" sz="3200" b="1" dirty="0">
              <a:solidFill>
                <a:srgbClr val="000000"/>
              </a:solidFill>
              <a:latin typeface="Times New Roman" pitchFamily="18" charset="0"/>
              <a:ea typeface="宋体" charset="-122"/>
              <a:cs typeface="+mn-cs"/>
            </a:endParaRPr>
          </a:p>
        </p:txBody>
      </p:sp>
      <p:sp>
        <p:nvSpPr>
          <p:cNvPr id="8" name="Title 6"/>
          <p:cNvSpPr txBox="1">
            <a:spLocks/>
          </p:cNvSpPr>
          <p:nvPr/>
        </p:nvSpPr>
        <p:spPr bwMode="auto">
          <a:xfrm>
            <a:off x="7162800" y="114300"/>
            <a:ext cx="18288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sz="2000" b="1" dirty="0" smtClean="0">
                <a:solidFill>
                  <a:srgbClr val="000000"/>
                </a:solidFill>
                <a:latin typeface="Times New Roman" pitchFamily="18" charset="0"/>
                <a:ea typeface="宋体" charset="-122"/>
                <a:cs typeface="+mn-cs"/>
              </a:rPr>
              <a:t>Backup Slides</a:t>
            </a:r>
            <a:endParaRPr kumimoji="1" lang="en-US" sz="2000" b="1" dirty="0">
              <a:solidFill>
                <a:srgbClr val="000000"/>
              </a:solidFill>
              <a:latin typeface="Times New Roman" pitchFamily="18" charset="0"/>
              <a:ea typeface="宋体" charset="-122"/>
              <a:cs typeface="+mn-cs"/>
            </a:endParaRPr>
          </a:p>
        </p:txBody>
      </p:sp>
      <p:sp>
        <p:nvSpPr>
          <p:cNvPr id="9" name="Slide Number Placeholder 1"/>
          <p:cNvSpPr txBox="1">
            <a:spLocks/>
          </p:cNvSpPr>
          <p:nvPr/>
        </p:nvSpPr>
        <p:spPr bwMode="auto">
          <a:xfrm>
            <a:off x="7924800" y="6248400"/>
            <a:ext cx="99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2"/>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a:lstStyle>
          <a:p>
            <a:fld id="{13A0D0FF-3CA4-4162-9B6C-FA1646D89292}" type="slidenum">
              <a:rPr lang="en-US" sz="2400" smtClean="0">
                <a:solidFill>
                  <a:srgbClr val="534E43"/>
                </a:solidFill>
              </a:rPr>
              <a:pPr/>
              <a:t>12</a:t>
            </a:fld>
            <a:endParaRPr lang="en-US" sz="1400" dirty="0">
              <a:solidFill>
                <a:srgbClr val="534E43"/>
              </a:solidFill>
            </a:endParaRPr>
          </a:p>
        </p:txBody>
      </p:sp>
    </p:spTree>
    <p:extLst>
      <p:ext uri="{BB962C8B-B14F-4D97-AF65-F5344CB8AC3E}">
        <p14:creationId xmlns:p14="http://schemas.microsoft.com/office/powerpoint/2010/main" val="1286698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531521138"/>
              </p:ext>
            </p:extLst>
          </p:nvPr>
        </p:nvGraphicFramePr>
        <p:xfrm>
          <a:off x="3772502" y="762001"/>
          <a:ext cx="3343273" cy="3962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4062437771"/>
              </p:ext>
            </p:extLst>
          </p:nvPr>
        </p:nvGraphicFramePr>
        <p:xfrm>
          <a:off x="381000" y="809537"/>
          <a:ext cx="3320862" cy="3914863"/>
        </p:xfrm>
        <a:graphic>
          <a:graphicData uri="http://schemas.openxmlformats.org/drawingml/2006/chart">
            <c:chart xmlns:c="http://schemas.openxmlformats.org/drawingml/2006/chart" xmlns:r="http://schemas.openxmlformats.org/officeDocument/2006/relationships" r:id="rId4"/>
          </a:graphicData>
        </a:graphic>
      </p:graphicFrame>
      <p:sp>
        <p:nvSpPr>
          <p:cNvPr id="56" name="Title 6"/>
          <p:cNvSpPr txBox="1">
            <a:spLocks/>
          </p:cNvSpPr>
          <p:nvPr/>
        </p:nvSpPr>
        <p:spPr bwMode="auto">
          <a:xfrm>
            <a:off x="609600" y="-76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Two-class TAGE predictor</a:t>
            </a:r>
            <a:endParaRPr kumimoji="1" lang="en-US" sz="3200" b="1" dirty="0">
              <a:solidFill>
                <a:srgbClr val="000000"/>
              </a:solidFill>
              <a:latin typeface="Times New Roman" pitchFamily="18" charset="0"/>
              <a:ea typeface="宋体" charset="-122"/>
              <a:cs typeface="+mn-cs"/>
            </a:endParaRPr>
          </a:p>
        </p:txBody>
      </p:sp>
      <p:sp>
        <p:nvSpPr>
          <p:cNvPr id="57" name="TextBox 56"/>
          <p:cNvSpPr txBox="1"/>
          <p:nvPr/>
        </p:nvSpPr>
        <p:spPr>
          <a:xfrm>
            <a:off x="373743" y="526758"/>
            <a:ext cx="762000" cy="461665"/>
          </a:xfrm>
          <a:prstGeom prst="rect">
            <a:avLst/>
          </a:prstGeom>
          <a:noFill/>
        </p:spPr>
        <p:txBody>
          <a:bodyPr wrap="square" rtlCol="0">
            <a:spAutoFit/>
          </a:bodyPr>
          <a:lstStyle/>
          <a:p>
            <a:r>
              <a:rPr lang="en-US" dirty="0" smtClean="0">
                <a:solidFill>
                  <a:srgbClr val="000000"/>
                </a:solidFill>
              </a:rPr>
              <a:t>MR</a:t>
            </a:r>
            <a:endParaRPr lang="en-US" dirty="0">
              <a:solidFill>
                <a:srgbClr val="000000"/>
              </a:solidFill>
            </a:endParaRPr>
          </a:p>
        </p:txBody>
      </p:sp>
      <p:cxnSp>
        <p:nvCxnSpPr>
          <p:cNvPr id="6" name="Straight Connector 5"/>
          <p:cNvCxnSpPr/>
          <p:nvPr/>
        </p:nvCxnSpPr>
        <p:spPr bwMode="auto">
          <a:xfrm>
            <a:off x="5870575" y="2355850"/>
            <a:ext cx="1828800" cy="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a:off x="5873750" y="2403475"/>
            <a:ext cx="1828800" cy="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a:off x="6172200" y="2525713"/>
            <a:ext cx="1524000" cy="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1"/>
          <p:cNvSpPr txBox="1"/>
          <p:nvPr/>
        </p:nvSpPr>
        <p:spPr>
          <a:xfrm>
            <a:off x="1752600" y="4812232"/>
            <a:ext cx="1142999" cy="357733"/>
          </a:xfrm>
          <a:prstGeom prst="rect">
            <a:avLst/>
          </a:prstGeom>
          <a:ln w="12700">
            <a:noFill/>
          </a:ln>
        </p:spPr>
        <p:txBody>
          <a:bodyPr wrap="square" lIns="0" r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dirty="0" smtClean="0">
                <a:solidFill>
                  <a:srgbClr val="000000"/>
                </a:solidFill>
              </a:rPr>
              <a:t> -</a:t>
            </a:r>
            <a:r>
              <a:rPr lang="en-US" sz="2400" dirty="0">
                <a:solidFill>
                  <a:srgbClr val="000000"/>
                </a:solidFill>
              </a:rPr>
              <a:t>6E-5</a:t>
            </a:r>
          </a:p>
        </p:txBody>
      </p:sp>
      <p:sp>
        <p:nvSpPr>
          <p:cNvPr id="32" name="TextBox 1"/>
          <p:cNvSpPr txBox="1"/>
          <p:nvPr/>
        </p:nvSpPr>
        <p:spPr>
          <a:xfrm>
            <a:off x="1600201" y="5225517"/>
            <a:ext cx="1142999" cy="369366"/>
          </a:xfrm>
          <a:prstGeom prst="rect">
            <a:avLst/>
          </a:prstGeom>
          <a:ln w="12700">
            <a:noFill/>
          </a:ln>
        </p:spPr>
        <p:txBody>
          <a:bodyPr wrap="square" lIns="0" rIns="0" rtlCol="0"/>
          <a:lstStyle>
            <a:defPPr>
              <a:defRPr lang="en-US"/>
            </a:defPPr>
            <a:lvl1pPr marL="0" indent="0">
              <a:defRPr>
                <a:solidFill>
                  <a:srgbClr val="000000"/>
                </a:solidFill>
                <a:latin typeface="+mn-lt"/>
                <a:ea typeface="+mn-ea"/>
              </a:defRPr>
            </a:lvl1pPr>
            <a:lvl2pPr indent="0">
              <a:defRPr sz="1100">
                <a:latin typeface="+mn-lt"/>
                <a:ea typeface="+mn-ea"/>
              </a:defRPr>
            </a:lvl2pPr>
            <a:lvl3pPr indent="0">
              <a:defRPr sz="1100">
                <a:latin typeface="+mn-lt"/>
                <a:ea typeface="+mn-ea"/>
              </a:defRPr>
            </a:lvl3pPr>
            <a:lvl4pPr indent="0">
              <a:defRPr sz="1100">
                <a:latin typeface="+mn-lt"/>
                <a:ea typeface="+mn-ea"/>
              </a:defRPr>
            </a:lvl4pPr>
            <a:lvl5pPr indent="0">
              <a:defRPr sz="1100">
                <a:latin typeface="+mn-lt"/>
                <a:ea typeface="+mn-ea"/>
              </a:defRPr>
            </a:lvl5pPr>
            <a:lvl6pPr indent="0">
              <a:defRPr sz="1100">
                <a:latin typeface="+mn-lt"/>
                <a:ea typeface="+mn-ea"/>
              </a:defRPr>
            </a:lvl6pPr>
            <a:lvl7pPr indent="0">
              <a:defRPr sz="1100">
                <a:latin typeface="+mn-lt"/>
                <a:ea typeface="+mn-ea"/>
              </a:defRPr>
            </a:lvl7pPr>
            <a:lvl8pPr indent="0">
              <a:defRPr sz="1100">
                <a:latin typeface="+mn-lt"/>
                <a:ea typeface="+mn-ea"/>
              </a:defRPr>
            </a:lvl8pPr>
            <a:lvl9pPr indent="0">
              <a:defRPr sz="1100">
                <a:latin typeface="+mn-lt"/>
                <a:ea typeface="+mn-ea"/>
              </a:defRPr>
            </a:lvl9pPr>
          </a:lstStyle>
          <a:p>
            <a:r>
              <a:rPr lang="en-US" dirty="0"/>
              <a:t> -4.7E-4</a:t>
            </a:r>
          </a:p>
        </p:txBody>
      </p:sp>
      <p:cxnSp>
        <p:nvCxnSpPr>
          <p:cNvPr id="21" name="Straight Connector 20"/>
          <p:cNvCxnSpPr/>
          <p:nvPr/>
        </p:nvCxnSpPr>
        <p:spPr bwMode="auto">
          <a:xfrm>
            <a:off x="1600201" y="5257800"/>
            <a:ext cx="1295398" cy="0"/>
          </a:xfrm>
          <a:prstGeom prst="line">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1"/>
          <p:cNvSpPr txBox="1"/>
          <p:nvPr/>
        </p:nvSpPr>
        <p:spPr>
          <a:xfrm>
            <a:off x="2933698" y="5029200"/>
            <a:ext cx="1409702" cy="357733"/>
          </a:xfrm>
          <a:prstGeom prst="rect">
            <a:avLst/>
          </a:prstGeom>
          <a:ln w="12700">
            <a:noFill/>
          </a:ln>
        </p:spPr>
        <p:txBody>
          <a:bodyPr wrap="square" lIns="0" r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dirty="0" smtClean="0">
                <a:solidFill>
                  <a:srgbClr val="FF0000"/>
                </a:solidFill>
              </a:rPr>
              <a:t> = 12.8%</a:t>
            </a:r>
            <a:endParaRPr lang="en-US" sz="2400" dirty="0">
              <a:solidFill>
                <a:srgbClr val="FF0000"/>
              </a:solidFill>
            </a:endParaRPr>
          </a:p>
        </p:txBody>
      </p:sp>
      <p:cxnSp>
        <p:nvCxnSpPr>
          <p:cNvPr id="8" name="Straight Arrow Connector 7"/>
          <p:cNvCxnSpPr/>
          <p:nvPr/>
        </p:nvCxnSpPr>
        <p:spPr bwMode="auto">
          <a:xfrm>
            <a:off x="7227094" y="1962150"/>
            <a:ext cx="0" cy="381000"/>
          </a:xfrm>
          <a:prstGeom prst="straightConnector1">
            <a:avLst/>
          </a:prstGeom>
          <a:solidFill>
            <a:schemeClr val="accent1"/>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p:cNvCxnSpPr/>
          <p:nvPr/>
        </p:nvCxnSpPr>
        <p:spPr bwMode="auto">
          <a:xfrm flipV="1">
            <a:off x="7227094" y="2412206"/>
            <a:ext cx="0" cy="381000"/>
          </a:xfrm>
          <a:prstGeom prst="straightConnector1">
            <a:avLst/>
          </a:prstGeom>
          <a:solidFill>
            <a:schemeClr val="accent1"/>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flipV="1">
            <a:off x="7227094" y="1219200"/>
            <a:ext cx="392907" cy="742950"/>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
          <p:cNvSpPr txBox="1"/>
          <p:nvPr/>
        </p:nvSpPr>
        <p:spPr>
          <a:xfrm>
            <a:off x="7683501" y="809556"/>
            <a:ext cx="1142999" cy="357733"/>
          </a:xfrm>
          <a:prstGeom prst="rect">
            <a:avLst/>
          </a:prstGeom>
          <a:ln w="12700">
            <a:noFill/>
          </a:ln>
        </p:spPr>
        <p:txBody>
          <a:bodyPr wrap="square" lIns="0" r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dirty="0" smtClean="0">
                <a:solidFill>
                  <a:srgbClr val="FF0000"/>
                </a:solidFill>
              </a:rPr>
              <a:t> -</a:t>
            </a:r>
            <a:r>
              <a:rPr lang="en-US" sz="2400" dirty="0">
                <a:solidFill>
                  <a:srgbClr val="FF0000"/>
                </a:solidFill>
              </a:rPr>
              <a:t>6E-5</a:t>
            </a:r>
          </a:p>
        </p:txBody>
      </p:sp>
      <p:cxnSp>
        <p:nvCxnSpPr>
          <p:cNvPr id="38" name="Straight Connector 37"/>
          <p:cNvCxnSpPr/>
          <p:nvPr/>
        </p:nvCxnSpPr>
        <p:spPr bwMode="auto">
          <a:xfrm>
            <a:off x="7600951" y="1219200"/>
            <a:ext cx="1142999" cy="0"/>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p:nvPr/>
        </p:nvCxnSpPr>
        <p:spPr bwMode="auto">
          <a:xfrm>
            <a:off x="7512844" y="1959768"/>
            <a:ext cx="0" cy="381000"/>
          </a:xfrm>
          <a:prstGeom prst="straightConnector1">
            <a:avLst/>
          </a:prstGeom>
          <a:solidFill>
            <a:schemeClr val="accent1"/>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V="1">
            <a:off x="7516020" y="2538413"/>
            <a:ext cx="0" cy="381000"/>
          </a:xfrm>
          <a:prstGeom prst="straightConnector1">
            <a:avLst/>
          </a:prstGeom>
          <a:solidFill>
            <a:schemeClr val="accent1"/>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flipV="1">
            <a:off x="7510463" y="1730624"/>
            <a:ext cx="59691" cy="248196"/>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1"/>
          <p:cNvSpPr txBox="1"/>
          <p:nvPr/>
        </p:nvSpPr>
        <p:spPr>
          <a:xfrm>
            <a:off x="7548562" y="1361258"/>
            <a:ext cx="1142999" cy="369366"/>
          </a:xfrm>
          <a:prstGeom prst="rect">
            <a:avLst/>
          </a:prstGeom>
          <a:ln w="12700">
            <a:noFill/>
          </a:ln>
        </p:spPr>
        <p:txBody>
          <a:bodyPr wrap="square" lIns="0" rIns="0" rtlCol="0"/>
          <a:lstStyle>
            <a:defPPr>
              <a:defRPr lang="en-US"/>
            </a:defPPr>
            <a:lvl1pPr marL="0" indent="0">
              <a:defRPr>
                <a:solidFill>
                  <a:srgbClr val="FF0000"/>
                </a:solidFill>
                <a:latin typeface="+mn-lt"/>
                <a:ea typeface="+mn-ea"/>
              </a:defRPr>
            </a:lvl1pPr>
            <a:lvl2pPr indent="0">
              <a:defRPr sz="1100">
                <a:latin typeface="+mn-lt"/>
                <a:ea typeface="+mn-ea"/>
              </a:defRPr>
            </a:lvl2pPr>
            <a:lvl3pPr indent="0">
              <a:defRPr sz="1100">
                <a:latin typeface="+mn-lt"/>
                <a:ea typeface="+mn-ea"/>
              </a:defRPr>
            </a:lvl3pPr>
            <a:lvl4pPr indent="0">
              <a:defRPr sz="1100">
                <a:latin typeface="+mn-lt"/>
                <a:ea typeface="+mn-ea"/>
              </a:defRPr>
            </a:lvl4pPr>
            <a:lvl5pPr indent="0">
              <a:defRPr sz="1100">
                <a:latin typeface="+mn-lt"/>
                <a:ea typeface="+mn-ea"/>
              </a:defRPr>
            </a:lvl5pPr>
            <a:lvl6pPr indent="0">
              <a:defRPr sz="1100">
                <a:latin typeface="+mn-lt"/>
                <a:ea typeface="+mn-ea"/>
              </a:defRPr>
            </a:lvl6pPr>
            <a:lvl7pPr indent="0">
              <a:defRPr sz="1100">
                <a:latin typeface="+mn-lt"/>
                <a:ea typeface="+mn-ea"/>
              </a:defRPr>
            </a:lvl7pPr>
            <a:lvl8pPr indent="0">
              <a:defRPr sz="1100">
                <a:latin typeface="+mn-lt"/>
                <a:ea typeface="+mn-ea"/>
              </a:defRPr>
            </a:lvl8pPr>
            <a:lvl9pPr indent="0">
              <a:defRPr sz="1100">
                <a:latin typeface="+mn-lt"/>
                <a:ea typeface="+mn-ea"/>
              </a:defRPr>
            </a:lvl9pPr>
          </a:lstStyle>
          <a:p>
            <a:r>
              <a:rPr lang="en-US" dirty="0"/>
              <a:t> -4.7E-4</a:t>
            </a:r>
          </a:p>
        </p:txBody>
      </p:sp>
      <p:cxnSp>
        <p:nvCxnSpPr>
          <p:cNvPr id="39" name="Straight Connector 38"/>
          <p:cNvCxnSpPr/>
          <p:nvPr/>
        </p:nvCxnSpPr>
        <p:spPr bwMode="auto">
          <a:xfrm flipV="1">
            <a:off x="7570154" y="1730624"/>
            <a:ext cx="1181098" cy="1"/>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1"/>
          <p:cNvSpPr txBox="1"/>
          <p:nvPr/>
        </p:nvSpPr>
        <p:spPr>
          <a:xfrm>
            <a:off x="373742" y="5791200"/>
            <a:ext cx="8541657" cy="830997"/>
          </a:xfrm>
          <a:prstGeom prst="rect">
            <a:avLst/>
          </a:prstGeom>
          <a:noFill/>
          <a:ln w="47625">
            <a:solidFill>
              <a:srgbClr val="FF0000"/>
            </a:solidFill>
          </a:ln>
        </p:spPr>
        <p:txBody>
          <a:bodyPr wrap="square" rtlCol="0">
            <a:spAutoFit/>
          </a:bodyPr>
          <a:lstStyle>
            <a:defPPr>
              <a:defRPr lang="en-US"/>
            </a:defPPr>
            <a:lvl1pPr>
              <a:defRPr>
                <a:solidFill>
                  <a:srgbClr val="000000"/>
                </a:solidFill>
              </a:defRPr>
            </a:lvl1pPr>
          </a:lstStyle>
          <a:p>
            <a:r>
              <a:rPr lang="en-US" dirty="0" smtClean="0"/>
              <a:t>Penalty-Sensitive achieved </a:t>
            </a:r>
            <a:r>
              <a:rPr lang="en-US" dirty="0"/>
              <a:t>12.8% improvement on MR of HP </a:t>
            </a:r>
            <a:r>
              <a:rPr lang="en-US" dirty="0" smtClean="0"/>
              <a:t>Branch </a:t>
            </a:r>
            <a:r>
              <a:rPr lang="en-US" dirty="0"/>
              <a:t>that would </a:t>
            </a:r>
            <a:r>
              <a:rPr lang="en-US" dirty="0" smtClean="0"/>
              <a:t>be achieved </a:t>
            </a:r>
            <a:r>
              <a:rPr lang="en-US" dirty="0"/>
              <a:t>by doubling storage budget.</a:t>
            </a:r>
          </a:p>
        </p:txBody>
      </p:sp>
      <p:sp>
        <p:nvSpPr>
          <p:cNvPr id="29" name="Title 6"/>
          <p:cNvSpPr txBox="1">
            <a:spLocks/>
          </p:cNvSpPr>
          <p:nvPr/>
        </p:nvSpPr>
        <p:spPr bwMode="auto">
          <a:xfrm>
            <a:off x="7162800" y="114300"/>
            <a:ext cx="18288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sz="2000" b="1" dirty="0" smtClean="0">
                <a:solidFill>
                  <a:srgbClr val="000000"/>
                </a:solidFill>
                <a:latin typeface="Times New Roman" pitchFamily="18" charset="0"/>
                <a:ea typeface="宋体" charset="-122"/>
                <a:cs typeface="+mn-cs"/>
              </a:rPr>
              <a:t>Backup Slides</a:t>
            </a:r>
            <a:endParaRPr kumimoji="1" lang="en-US" sz="2000" b="1" dirty="0">
              <a:solidFill>
                <a:srgbClr val="000000"/>
              </a:solidFill>
              <a:latin typeface="Times New Roman" pitchFamily="18" charset="0"/>
              <a:ea typeface="宋体" charset="-122"/>
              <a:cs typeface="+mn-cs"/>
            </a:endParaRPr>
          </a:p>
        </p:txBody>
      </p:sp>
      <p:sp>
        <p:nvSpPr>
          <p:cNvPr id="30" name="Slide Number Placeholder 1"/>
          <p:cNvSpPr txBox="1">
            <a:spLocks/>
          </p:cNvSpPr>
          <p:nvPr/>
        </p:nvSpPr>
        <p:spPr bwMode="auto">
          <a:xfrm>
            <a:off x="7924800" y="6248400"/>
            <a:ext cx="99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2"/>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a:lstStyle>
          <a:p>
            <a:fld id="{13A0D0FF-3CA4-4162-9B6C-FA1646D89292}" type="slidenum">
              <a:rPr lang="en-US" sz="2400" smtClean="0">
                <a:solidFill>
                  <a:srgbClr val="534E43"/>
                </a:solidFill>
              </a:rPr>
              <a:pPr/>
              <a:t>13</a:t>
            </a:fld>
            <a:endParaRPr lang="en-US" sz="1400" dirty="0">
              <a:solidFill>
                <a:srgbClr val="534E43"/>
              </a:solidFill>
            </a:endParaRPr>
          </a:p>
        </p:txBody>
      </p:sp>
    </p:spTree>
    <p:extLst>
      <p:ext uri="{BB962C8B-B14F-4D97-AF65-F5344CB8AC3E}">
        <p14:creationId xmlns:p14="http://schemas.microsoft.com/office/powerpoint/2010/main" val="340758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1000"/>
                                        <p:tgtEl>
                                          <p:spTgt spid="38"/>
                                        </p:tgtEl>
                                      </p:cBhvr>
                                    </p:animEffect>
                                    <p:anim calcmode="lin" valueType="num">
                                      <p:cBhvr>
                                        <p:cTn id="30" dur="1000" fill="hold"/>
                                        <p:tgtEl>
                                          <p:spTgt spid="38"/>
                                        </p:tgtEl>
                                        <p:attrNameLst>
                                          <p:attrName>ppt_x</p:attrName>
                                        </p:attrNameLst>
                                      </p:cBhvr>
                                      <p:tavLst>
                                        <p:tav tm="0">
                                          <p:val>
                                            <p:strVal val="#ppt_x"/>
                                          </p:val>
                                        </p:tav>
                                        <p:tav tm="100000">
                                          <p:val>
                                            <p:strVal val="#ppt_x"/>
                                          </p:val>
                                        </p:tav>
                                      </p:tavLst>
                                    </p:anim>
                                    <p:anim calcmode="lin" valueType="num">
                                      <p:cBhvr>
                                        <p:cTn id="31" dur="1000" fill="hold"/>
                                        <p:tgtEl>
                                          <p:spTgt spid="38"/>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1000"/>
                                        <p:tgtEl>
                                          <p:spTgt spid="19"/>
                                        </p:tgtEl>
                                      </p:cBhvr>
                                    </p:animEffect>
                                    <p:anim calcmode="lin" valueType="num">
                                      <p:cBhvr>
                                        <p:cTn id="35" dur="1000" fill="hold"/>
                                        <p:tgtEl>
                                          <p:spTgt spid="19"/>
                                        </p:tgtEl>
                                        <p:attrNameLst>
                                          <p:attrName>ppt_x</p:attrName>
                                        </p:attrNameLst>
                                      </p:cBhvr>
                                      <p:tavLst>
                                        <p:tav tm="0">
                                          <p:val>
                                            <p:strVal val="#ppt_x"/>
                                          </p:val>
                                        </p:tav>
                                        <p:tav tm="100000">
                                          <p:val>
                                            <p:strVal val="#ppt_x"/>
                                          </p:val>
                                        </p:tav>
                                      </p:tavLst>
                                    </p:anim>
                                    <p:anim calcmode="lin" valueType="num">
                                      <p:cBhvr>
                                        <p:cTn id="3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1000" fill="hold"/>
                                        <p:tgtEl>
                                          <p:spTgt spid="36"/>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1000"/>
                                        <p:tgtEl>
                                          <p:spTgt spid="20"/>
                                        </p:tgtEl>
                                      </p:cBhvr>
                                    </p:animEffect>
                                    <p:anim calcmode="lin" valueType="num">
                                      <p:cBhvr>
                                        <p:cTn id="56" dur="1000" fill="hold"/>
                                        <p:tgtEl>
                                          <p:spTgt spid="20"/>
                                        </p:tgtEl>
                                        <p:attrNameLst>
                                          <p:attrName>ppt_x</p:attrName>
                                        </p:attrNameLst>
                                      </p:cBhvr>
                                      <p:tavLst>
                                        <p:tav tm="0">
                                          <p:val>
                                            <p:strVal val="#ppt_x"/>
                                          </p:val>
                                        </p:tav>
                                        <p:tav tm="100000">
                                          <p:val>
                                            <p:strVal val="#ppt_x"/>
                                          </p:val>
                                        </p:tav>
                                      </p:tavLst>
                                    </p:anim>
                                    <p:anim calcmode="lin" valueType="num">
                                      <p:cBhvr>
                                        <p:cTn id="57" dur="1000" fill="hold"/>
                                        <p:tgtEl>
                                          <p:spTgt spid="20"/>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fade">
                                      <p:cBhvr>
                                        <p:cTn id="60" dur="1000"/>
                                        <p:tgtEl>
                                          <p:spTgt spid="39"/>
                                        </p:tgtEl>
                                      </p:cBhvr>
                                    </p:animEffect>
                                    <p:anim calcmode="lin" valueType="num">
                                      <p:cBhvr>
                                        <p:cTn id="61" dur="1000" fill="hold"/>
                                        <p:tgtEl>
                                          <p:spTgt spid="39"/>
                                        </p:tgtEl>
                                        <p:attrNameLst>
                                          <p:attrName>ppt_x</p:attrName>
                                        </p:attrNameLst>
                                      </p:cBhvr>
                                      <p:tavLst>
                                        <p:tav tm="0">
                                          <p:val>
                                            <p:strVal val="#ppt_x"/>
                                          </p:val>
                                        </p:tav>
                                        <p:tav tm="100000">
                                          <p:val>
                                            <p:strVal val="#ppt_x"/>
                                          </p:val>
                                        </p:tav>
                                      </p:tavLst>
                                    </p:anim>
                                    <p:anim calcmode="lin" valueType="num">
                                      <p:cBhvr>
                                        <p:cTn id="62" dur="1000" fill="hold"/>
                                        <p:tgtEl>
                                          <p:spTgt spid="39"/>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500"/>
                                        <p:tgtEl>
                                          <p:spTgt spid="31"/>
                                        </p:tgtEl>
                                      </p:cBhvr>
                                    </p:animEffect>
                                  </p:childTnLst>
                                </p:cTn>
                              </p:par>
                            </p:childTnLst>
                          </p:cTn>
                        </p:par>
                        <p:par>
                          <p:cTn id="73" fill="hold">
                            <p:stCondLst>
                              <p:cond delay="500"/>
                            </p:stCondLst>
                            <p:childTnLst>
                              <p:par>
                                <p:cTn id="74" presetID="10" presetClass="entr" presetSubtype="0" fill="hold"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500"/>
                                        <p:tgtEl>
                                          <p:spTgt spid="21"/>
                                        </p:tgtEl>
                                      </p:cBhvr>
                                    </p:animEffect>
                                  </p:childTnLst>
                                </p:cTn>
                              </p:par>
                            </p:childTnLst>
                          </p:cTn>
                        </p:par>
                        <p:par>
                          <p:cTn id="77" fill="hold">
                            <p:stCondLst>
                              <p:cond delay="1000"/>
                            </p:stCondLst>
                            <p:childTnLst>
                              <p:par>
                                <p:cTn id="78" presetID="10" presetClass="entr" presetSubtype="0" fill="hold" grpId="0" nodeType="after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500"/>
                                        <p:tgtEl>
                                          <p:spTgt spid="32"/>
                                        </p:tgtEl>
                                      </p:cBhvr>
                                    </p:animEffect>
                                  </p:childTnLst>
                                </p:cTn>
                              </p:par>
                            </p:childTnLst>
                          </p:cTn>
                        </p:par>
                        <p:par>
                          <p:cTn id="81" fill="hold">
                            <p:stCondLst>
                              <p:cond delay="1500"/>
                            </p:stCondLst>
                            <p:childTnLst>
                              <p:par>
                                <p:cTn id="82" presetID="10" presetClass="entr" presetSubtype="0"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fade">
                                      <p:cBhvr>
                                        <p:cTn id="84" dur="500"/>
                                        <p:tgtEl>
                                          <p:spTgt spid="37"/>
                                        </p:tgtEl>
                                      </p:cBhvr>
                                    </p:animEffect>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46"/>
                                        </p:tgtEl>
                                        <p:attrNameLst>
                                          <p:attrName>style.visibility</p:attrName>
                                        </p:attrNameLst>
                                      </p:cBhvr>
                                      <p:to>
                                        <p:strVal val="visible"/>
                                      </p:to>
                                    </p:set>
                                    <p:animEffect transition="in" filter="fade">
                                      <p:cBhvr>
                                        <p:cTn id="89" dur="1000"/>
                                        <p:tgtEl>
                                          <p:spTgt spid="46"/>
                                        </p:tgtEl>
                                      </p:cBhvr>
                                    </p:animEffect>
                                    <p:anim calcmode="lin" valueType="num">
                                      <p:cBhvr>
                                        <p:cTn id="90" dur="1000" fill="hold"/>
                                        <p:tgtEl>
                                          <p:spTgt spid="46"/>
                                        </p:tgtEl>
                                        <p:attrNameLst>
                                          <p:attrName>ppt_x</p:attrName>
                                        </p:attrNameLst>
                                      </p:cBhvr>
                                      <p:tavLst>
                                        <p:tav tm="0">
                                          <p:val>
                                            <p:strVal val="#ppt_x"/>
                                          </p:val>
                                        </p:tav>
                                        <p:tav tm="100000">
                                          <p:val>
                                            <p:strVal val="#ppt_x"/>
                                          </p:val>
                                        </p:tav>
                                      </p:tavLst>
                                    </p:anim>
                                    <p:anim calcmode="lin" valueType="num">
                                      <p:cBhvr>
                                        <p:cTn id="91"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7" grpId="0"/>
      <p:bldP spid="19" grpId="0"/>
      <p:bldP spid="28" grpId="0"/>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txBox="1">
            <a:spLocks/>
          </p:cNvSpPr>
          <p:nvPr/>
        </p:nvSpPr>
        <p:spPr bwMode="auto">
          <a:xfrm>
            <a:off x="609600" y="-76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Loop Predictor</a:t>
            </a:r>
            <a:endParaRPr kumimoji="1" lang="en-US" sz="3200" b="1" dirty="0">
              <a:solidFill>
                <a:srgbClr val="000000"/>
              </a:solidFill>
              <a:latin typeface="Times New Roman" pitchFamily="18" charset="0"/>
              <a:ea typeface="宋体" charset="-122"/>
              <a:cs typeface="+mn-cs"/>
            </a:endParaRPr>
          </a:p>
        </p:txBody>
      </p:sp>
      <p:graphicFrame>
        <p:nvGraphicFramePr>
          <p:cNvPr id="6" name="Chart 5"/>
          <p:cNvGraphicFramePr>
            <a:graphicFrameLocks/>
          </p:cNvGraphicFramePr>
          <p:nvPr>
            <p:extLst>
              <p:ext uri="{D42A27DB-BD31-4B8C-83A1-F6EECF244321}">
                <p14:modId xmlns:p14="http://schemas.microsoft.com/office/powerpoint/2010/main" val="437652527"/>
              </p:ext>
            </p:extLst>
          </p:nvPr>
        </p:nvGraphicFramePr>
        <p:xfrm>
          <a:off x="76200" y="700745"/>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Oval 6"/>
          <p:cNvSpPr/>
          <p:nvPr/>
        </p:nvSpPr>
        <p:spPr bwMode="auto">
          <a:xfrm>
            <a:off x="838200" y="929345"/>
            <a:ext cx="6096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8" name="Oval 7"/>
          <p:cNvSpPr/>
          <p:nvPr/>
        </p:nvSpPr>
        <p:spPr bwMode="auto">
          <a:xfrm>
            <a:off x="2286000" y="2783545"/>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9" name="Oval 8"/>
          <p:cNvSpPr/>
          <p:nvPr/>
        </p:nvSpPr>
        <p:spPr bwMode="auto">
          <a:xfrm>
            <a:off x="3213100" y="2890153"/>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0" name="Oval 9"/>
          <p:cNvSpPr/>
          <p:nvPr/>
        </p:nvSpPr>
        <p:spPr bwMode="auto">
          <a:xfrm>
            <a:off x="6172200" y="929345"/>
            <a:ext cx="4572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1" name="Oval 10"/>
          <p:cNvSpPr/>
          <p:nvPr/>
        </p:nvSpPr>
        <p:spPr bwMode="auto">
          <a:xfrm>
            <a:off x="3035300" y="3207653"/>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2" name="Oval 11"/>
          <p:cNvSpPr/>
          <p:nvPr/>
        </p:nvSpPr>
        <p:spPr bwMode="auto">
          <a:xfrm>
            <a:off x="5105400" y="1551645"/>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3" name="Oval 12"/>
          <p:cNvSpPr/>
          <p:nvPr/>
        </p:nvSpPr>
        <p:spPr bwMode="auto">
          <a:xfrm>
            <a:off x="5512337" y="1560409"/>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5" name="Oval 14"/>
          <p:cNvSpPr/>
          <p:nvPr/>
        </p:nvSpPr>
        <p:spPr bwMode="auto">
          <a:xfrm>
            <a:off x="7911920" y="870317"/>
            <a:ext cx="393879"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7" name="Oval 16"/>
          <p:cNvSpPr/>
          <p:nvPr/>
        </p:nvSpPr>
        <p:spPr bwMode="auto">
          <a:xfrm>
            <a:off x="7086600" y="870317"/>
            <a:ext cx="533400" cy="609600"/>
          </a:xfrm>
          <a:prstGeom prst="ellipse">
            <a:avLst/>
          </a:prstGeom>
          <a:noFill/>
          <a:ln w="41275"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8" name="TextBox 17"/>
          <p:cNvSpPr txBox="1"/>
          <p:nvPr/>
        </p:nvSpPr>
        <p:spPr>
          <a:xfrm>
            <a:off x="512165" y="5201743"/>
            <a:ext cx="5812435" cy="461665"/>
          </a:xfrm>
          <a:prstGeom prst="rect">
            <a:avLst/>
          </a:prstGeom>
          <a:noFill/>
        </p:spPr>
        <p:txBody>
          <a:bodyPr wrap="square" rtlCol="0">
            <a:spAutoFit/>
          </a:bodyPr>
          <a:lstStyle/>
          <a:p>
            <a:r>
              <a:rPr lang="en-US" dirty="0" smtClean="0">
                <a:solidFill>
                  <a:srgbClr val="000000"/>
                </a:solidFill>
              </a:rPr>
              <a:t>1.3% Improvement with only 0.53KB</a:t>
            </a:r>
            <a:endParaRPr lang="en-US" dirty="0">
              <a:solidFill>
                <a:srgbClr val="000000"/>
              </a:solidFill>
            </a:endParaRPr>
          </a:p>
        </p:txBody>
      </p:sp>
      <p:sp>
        <p:nvSpPr>
          <p:cNvPr id="2" name="TextBox 1"/>
          <p:cNvSpPr txBox="1"/>
          <p:nvPr/>
        </p:nvSpPr>
        <p:spPr>
          <a:xfrm>
            <a:off x="38100" y="304800"/>
            <a:ext cx="1828800" cy="461665"/>
          </a:xfrm>
          <a:prstGeom prst="rect">
            <a:avLst/>
          </a:prstGeom>
          <a:noFill/>
        </p:spPr>
        <p:txBody>
          <a:bodyPr wrap="square" rtlCol="0">
            <a:spAutoFit/>
          </a:bodyPr>
          <a:lstStyle/>
          <a:p>
            <a:r>
              <a:rPr lang="en-US" dirty="0" smtClean="0">
                <a:solidFill>
                  <a:srgbClr val="000000"/>
                </a:solidFill>
              </a:rPr>
              <a:t>MPPKI</a:t>
            </a:r>
            <a:endParaRPr lang="en-US" dirty="0">
              <a:solidFill>
                <a:srgbClr val="000000"/>
              </a:solidFill>
            </a:endParaRPr>
          </a:p>
        </p:txBody>
      </p:sp>
      <p:sp>
        <p:nvSpPr>
          <p:cNvPr id="19" name="Oval 18"/>
          <p:cNvSpPr/>
          <p:nvPr/>
        </p:nvSpPr>
        <p:spPr bwMode="auto">
          <a:xfrm>
            <a:off x="7213600" y="1712809"/>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0" name="Oval 19"/>
          <p:cNvSpPr/>
          <p:nvPr/>
        </p:nvSpPr>
        <p:spPr bwMode="auto">
          <a:xfrm>
            <a:off x="1879600" y="2131909"/>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1" name="Oval 20"/>
          <p:cNvSpPr/>
          <p:nvPr/>
        </p:nvSpPr>
        <p:spPr bwMode="auto">
          <a:xfrm>
            <a:off x="3403600" y="2483753"/>
            <a:ext cx="304800" cy="609600"/>
          </a:xfrm>
          <a:prstGeom prst="ellipse">
            <a:avLst/>
          </a:prstGeom>
          <a:noFill/>
          <a:ln w="444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2" name="TextBox 21"/>
          <p:cNvSpPr txBox="1"/>
          <p:nvPr/>
        </p:nvSpPr>
        <p:spPr>
          <a:xfrm>
            <a:off x="533400" y="4739344"/>
            <a:ext cx="8153400" cy="461665"/>
          </a:xfrm>
          <a:prstGeom prst="rect">
            <a:avLst/>
          </a:prstGeom>
          <a:noFill/>
        </p:spPr>
        <p:txBody>
          <a:bodyPr wrap="square" rtlCol="0">
            <a:spAutoFit/>
          </a:bodyPr>
          <a:lstStyle/>
          <a:p>
            <a:r>
              <a:rPr lang="en-US" dirty="0" smtClean="0">
                <a:solidFill>
                  <a:srgbClr val="000000"/>
                </a:solidFill>
              </a:rPr>
              <a:t>Average MPPKI normalized to 1000</a:t>
            </a:r>
            <a:endParaRPr lang="en-US" dirty="0">
              <a:solidFill>
                <a:srgbClr val="000000"/>
              </a:solidFill>
            </a:endParaRPr>
          </a:p>
        </p:txBody>
      </p:sp>
      <p:sp>
        <p:nvSpPr>
          <p:cNvPr id="23" name="Oval 22"/>
          <p:cNvSpPr/>
          <p:nvPr/>
        </p:nvSpPr>
        <p:spPr bwMode="auto">
          <a:xfrm>
            <a:off x="8293099" y="590195"/>
            <a:ext cx="546101" cy="1122614"/>
          </a:xfrm>
          <a:prstGeom prst="ellipse">
            <a:avLst/>
          </a:prstGeom>
          <a:noFill/>
          <a:ln w="635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5" name="Explosion 1 24"/>
          <p:cNvSpPr/>
          <p:nvPr/>
        </p:nvSpPr>
        <p:spPr bwMode="auto">
          <a:xfrm>
            <a:off x="6079286" y="4984690"/>
            <a:ext cx="2573428" cy="1656990"/>
          </a:xfrm>
          <a:prstGeom prst="irregularSeal1">
            <a:avLst/>
          </a:prstGeom>
          <a:solidFill>
            <a:srgbClr val="16F631"/>
          </a:solidFill>
          <a:ln w="31750" cap="flat" cmpd="sng" algn="ctr">
            <a:solidFill>
              <a:schemeClr val="tx2">
                <a:lumMod val="60000"/>
                <a:lumOff val="40000"/>
              </a:schemeClr>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pitchFamily="34" charset="0"/>
                <a:ea typeface="MS PGothic" pitchFamily="34" charset="-128"/>
              </a:rPr>
              <a:t>      Very     </a:t>
            </a:r>
          </a:p>
          <a:p>
            <a:pPr marL="0" marR="0" indent="0" algn="l" defTabSz="914400" rtl="0" eaLnBrk="0" fontAlgn="base" latinLnBrk="0" hangingPunct="0">
              <a:lnSpc>
                <a:spcPct val="100000"/>
              </a:lnSpc>
              <a:spcBef>
                <a:spcPct val="0"/>
              </a:spcBef>
              <a:spcAft>
                <a:spcPct val="0"/>
              </a:spcAft>
              <a:buClrTx/>
              <a:buSzTx/>
              <a:buFontTx/>
              <a:buNone/>
              <a:tabLst/>
            </a:pPr>
            <a:r>
              <a:rPr lang="en-US" b="1" dirty="0">
                <a:solidFill>
                  <a:srgbClr val="FF0000"/>
                </a:solidFill>
              </a:rPr>
              <a:t> </a:t>
            </a:r>
            <a:r>
              <a:rPr lang="en-US" b="1" dirty="0" smtClean="0">
                <a:solidFill>
                  <a:srgbClr val="FF0000"/>
                </a:solidFill>
              </a:rPr>
              <a:t>  </a:t>
            </a:r>
            <a:r>
              <a:rPr kumimoji="0" lang="en-US" b="1" i="0" u="none" strike="noStrike" cap="none" normalizeH="0" baseline="0" dirty="0" smtClean="0">
                <a:ln>
                  <a:noFill/>
                </a:ln>
                <a:solidFill>
                  <a:srgbClr val="FF0000"/>
                </a:solidFill>
                <a:effectLst/>
                <a:latin typeface="Arial" pitchFamily="34" charset="0"/>
                <a:ea typeface="MS PGothic" pitchFamily="34" charset="-128"/>
              </a:rPr>
              <a:t>efficient</a:t>
            </a:r>
          </a:p>
        </p:txBody>
      </p:sp>
      <p:sp>
        <p:nvSpPr>
          <p:cNvPr id="26" name="Title 6"/>
          <p:cNvSpPr txBox="1">
            <a:spLocks/>
          </p:cNvSpPr>
          <p:nvPr/>
        </p:nvSpPr>
        <p:spPr bwMode="auto">
          <a:xfrm>
            <a:off x="7162800" y="114300"/>
            <a:ext cx="18288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sz="2000" b="1" dirty="0" smtClean="0">
                <a:solidFill>
                  <a:srgbClr val="000000"/>
                </a:solidFill>
                <a:latin typeface="Times New Roman" pitchFamily="18" charset="0"/>
                <a:ea typeface="宋体" charset="-122"/>
                <a:cs typeface="+mn-cs"/>
              </a:rPr>
              <a:t>Backup Slides</a:t>
            </a:r>
            <a:endParaRPr kumimoji="1" lang="en-US" sz="2000" b="1" dirty="0">
              <a:solidFill>
                <a:srgbClr val="000000"/>
              </a:solidFill>
              <a:latin typeface="Times New Roman" pitchFamily="18" charset="0"/>
              <a:ea typeface="宋体" charset="-122"/>
              <a:cs typeface="+mn-cs"/>
            </a:endParaRPr>
          </a:p>
        </p:txBody>
      </p:sp>
      <p:sp>
        <p:nvSpPr>
          <p:cNvPr id="27" name="Slide Number Placeholder 1"/>
          <p:cNvSpPr txBox="1">
            <a:spLocks/>
          </p:cNvSpPr>
          <p:nvPr/>
        </p:nvSpPr>
        <p:spPr bwMode="auto">
          <a:xfrm>
            <a:off x="7924800" y="6248400"/>
            <a:ext cx="99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2"/>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a:lstStyle>
          <a:p>
            <a:fld id="{13A0D0FF-3CA4-4162-9B6C-FA1646D89292}" type="slidenum">
              <a:rPr lang="en-US" sz="2400" smtClean="0">
                <a:solidFill>
                  <a:srgbClr val="534E43"/>
                </a:solidFill>
              </a:rPr>
              <a:pPr/>
              <a:t>14</a:t>
            </a:fld>
            <a:endParaRPr lang="en-US" sz="1400" dirty="0">
              <a:solidFill>
                <a:srgbClr val="534E43"/>
              </a:solidFill>
            </a:endParaRPr>
          </a:p>
        </p:txBody>
      </p:sp>
    </p:spTree>
    <p:extLst>
      <p:ext uri="{BB962C8B-B14F-4D97-AF65-F5344CB8AC3E}">
        <p14:creationId xmlns:p14="http://schemas.microsoft.com/office/powerpoint/2010/main" val="283913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arn(inVertical)">
                                      <p:cBhvr>
                                        <p:cTn id="30" dur="500"/>
                                        <p:tgtEl>
                                          <p:spTgt spid="10"/>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arn(inVertical)">
                                      <p:cBhvr>
                                        <p:cTn id="33" dur="500"/>
                                        <p:tgtEl>
                                          <p:spTgt spid="15"/>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barn(inVertical)">
                                      <p:cBhvr>
                                        <p:cTn id="36" dur="500"/>
                                        <p:tgtEl>
                                          <p:spTgt spid="19"/>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barn(inVertical)">
                                      <p:cBhvr>
                                        <p:cTn id="39" dur="500"/>
                                        <p:tgtEl>
                                          <p:spTgt spid="20"/>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500" fill="hold"/>
                                        <p:tgtEl>
                                          <p:spTgt spid="18"/>
                                        </p:tgtEl>
                                        <p:attrNameLst>
                                          <p:attrName>ppt_w</p:attrName>
                                        </p:attrNameLst>
                                      </p:cBhvr>
                                      <p:tavLst>
                                        <p:tav tm="0">
                                          <p:val>
                                            <p:fltVal val="0"/>
                                          </p:val>
                                        </p:tav>
                                        <p:tav tm="100000">
                                          <p:val>
                                            <p:strVal val="#ppt_w"/>
                                          </p:val>
                                        </p:tav>
                                      </p:tavLst>
                                    </p:anim>
                                    <p:anim calcmode="lin" valueType="num">
                                      <p:cBhvr>
                                        <p:cTn id="53" dur="500" fill="hold"/>
                                        <p:tgtEl>
                                          <p:spTgt spid="18"/>
                                        </p:tgtEl>
                                        <p:attrNameLst>
                                          <p:attrName>ppt_h</p:attrName>
                                        </p:attrNameLst>
                                      </p:cBhvr>
                                      <p:tavLst>
                                        <p:tav tm="0">
                                          <p:val>
                                            <p:fltVal val="0"/>
                                          </p:val>
                                        </p:tav>
                                        <p:tav tm="100000">
                                          <p:val>
                                            <p:strVal val="#ppt_h"/>
                                          </p:val>
                                        </p:tav>
                                      </p:tavLst>
                                    </p:anim>
                                    <p:animEffect transition="in" filter="fade">
                                      <p:cBhvr>
                                        <p:cTn id="54" dur="500"/>
                                        <p:tgtEl>
                                          <p:spTgt spid="18"/>
                                        </p:tgtEl>
                                      </p:cBhvr>
                                    </p:animEffect>
                                  </p:childTnLst>
                                </p:cTn>
                              </p:par>
                              <p:par>
                                <p:cTn id="55" presetID="1"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par>
                          <p:cTn id="57" fill="hold">
                            <p:stCondLst>
                              <p:cond delay="500"/>
                            </p:stCondLst>
                            <p:childTnLst>
                              <p:par>
                                <p:cTn id="58" presetID="26" presetClass="emph" presetSubtype="0" repeatCount="2000" fill="hold" grpId="1" nodeType="afterEffect">
                                  <p:stCondLst>
                                    <p:cond delay="0"/>
                                  </p:stCondLst>
                                  <p:childTnLst>
                                    <p:animEffect transition="out" filter="fade">
                                      <p:cBhvr>
                                        <p:cTn id="59" dur="500" tmFilter="0, 0; .2, .5; .8, .5; 1, 0"/>
                                        <p:tgtEl>
                                          <p:spTgt spid="23"/>
                                        </p:tgtEl>
                                      </p:cBhvr>
                                    </p:animEffect>
                                    <p:animScale>
                                      <p:cBhvr>
                                        <p:cTn id="60" dur="250" autoRev="1" fill="hold"/>
                                        <p:tgtEl>
                                          <p:spTgt spid="23"/>
                                        </p:tgtEl>
                                      </p:cBhvr>
                                      <p:by x="105000" y="105000"/>
                                    </p:animScale>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barn(inVertical)">
                                      <p:cBhvr>
                                        <p:cTn id="6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5" grpId="0" animBg="1"/>
      <p:bldP spid="17" grpId="0" animBg="1"/>
      <p:bldP spid="18" grpId="0"/>
      <p:bldP spid="19" grpId="0" animBg="1"/>
      <p:bldP spid="20" grpId="0" animBg="1"/>
      <p:bldP spid="21" grpId="0" animBg="1"/>
      <p:bldP spid="22" grpId="0"/>
      <p:bldP spid="23" grpId="0" animBg="1"/>
      <p:bldP spid="23" grpId="1"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bwMode="auto">
          <a:xfrm>
            <a:off x="577696" y="4724400"/>
            <a:ext cx="3556307" cy="1581921"/>
          </a:xfrm>
          <a:prstGeom prst="horizontalScroll">
            <a:avLst/>
          </a:prstGeom>
          <a:solidFill>
            <a:schemeClr val="bg1"/>
          </a:solidFill>
          <a:ln w="1905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MS PGothic" pitchFamily="34" charset="-128"/>
              </a:rPr>
              <a:t>Why not favor</a:t>
            </a:r>
            <a:r>
              <a:rPr kumimoji="0" lang="en-US" b="0" i="0" u="none" strike="noStrike" cap="none" normalizeH="0" dirty="0" smtClean="0">
                <a:ln>
                  <a:noFill/>
                </a:ln>
                <a:solidFill>
                  <a:srgbClr val="000000"/>
                </a:solidFill>
                <a:effectLst/>
                <a:latin typeface="Arial" pitchFamily="34" charset="0"/>
                <a:ea typeface="MS PGothic" pitchFamily="34" charset="-128"/>
              </a:rPr>
              <a:t> HP branches to decrease </a:t>
            </a:r>
            <a:r>
              <a:rPr lang="en-US" dirty="0" smtClean="0">
                <a:solidFill>
                  <a:srgbClr val="000000"/>
                </a:solidFill>
              </a:rPr>
              <a:t>their</a:t>
            </a:r>
            <a:r>
              <a:rPr kumimoji="0" lang="en-US" b="0" i="0" u="none" strike="noStrike" cap="none" normalizeH="0" dirty="0" smtClean="0">
                <a:ln>
                  <a:noFill/>
                </a:ln>
                <a:solidFill>
                  <a:srgbClr val="000000"/>
                </a:solidFill>
                <a:effectLst/>
                <a:latin typeface="Arial" pitchFamily="34" charset="0"/>
                <a:ea typeface="MS PGothic" pitchFamily="34" charset="-128"/>
              </a:rPr>
              <a:t> MR?</a:t>
            </a:r>
            <a:endParaRPr kumimoji="0" lang="en-US" b="0" i="0" u="none" strike="noStrike" cap="none" normalizeH="0" baseline="0" dirty="0" smtClean="0">
              <a:ln>
                <a:noFill/>
              </a:ln>
              <a:solidFill>
                <a:srgbClr val="000000"/>
              </a:solidFill>
              <a:effectLst/>
              <a:latin typeface="Arial" pitchFamily="34" charset="0"/>
              <a:ea typeface="MS PGothic" pitchFamily="34" charset="-128"/>
            </a:endParaRPr>
          </a:p>
        </p:txBody>
      </p:sp>
      <p:sp>
        <p:nvSpPr>
          <p:cNvPr id="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1. Motivation</a:t>
            </a:r>
            <a:endParaRPr kumimoji="1" lang="en-US" sz="3200" b="1" dirty="0">
              <a:solidFill>
                <a:srgbClr val="000000"/>
              </a:solidFill>
              <a:latin typeface="Times New Roman" pitchFamily="18" charset="0"/>
              <a:ea typeface="宋体" charset="-122"/>
              <a:cs typeface="+mn-cs"/>
            </a:endParaRPr>
          </a:p>
        </p:txBody>
      </p:sp>
      <p:sp>
        <p:nvSpPr>
          <p:cNvPr id="11" name="TextBox 10"/>
          <p:cNvSpPr txBox="1"/>
          <p:nvPr/>
        </p:nvSpPr>
        <p:spPr>
          <a:xfrm>
            <a:off x="0" y="457200"/>
            <a:ext cx="9601200"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Typical branch predictor: to decrease misprediction </a:t>
            </a:r>
            <a:r>
              <a:rPr lang="en-US" sz="2800" dirty="0">
                <a:solidFill>
                  <a:srgbClr val="000000"/>
                </a:solidFill>
                <a:latin typeface="Times New Roman" pitchFamily="18" charset="0"/>
                <a:cs typeface="Times New Roman" pitchFamily="18" charset="0"/>
              </a:rPr>
              <a:t>rate </a:t>
            </a:r>
            <a:r>
              <a:rPr lang="en-US" sz="2800" dirty="0" smtClean="0">
                <a:solidFill>
                  <a:srgbClr val="000000"/>
                </a:solidFill>
                <a:latin typeface="Times New Roman" pitchFamily="18" charset="0"/>
                <a:cs typeface="Times New Roman" pitchFamily="18" charset="0"/>
              </a:rPr>
              <a:t>(</a:t>
            </a:r>
            <a:r>
              <a:rPr lang="en-US" sz="2800" b="1" dirty="0">
                <a:solidFill>
                  <a:srgbClr val="000000"/>
                </a:solidFill>
                <a:latin typeface="Times New Roman" pitchFamily="18" charset="0"/>
                <a:cs typeface="Times New Roman" pitchFamily="18" charset="0"/>
              </a:rPr>
              <a:t>MR</a:t>
            </a:r>
            <a:r>
              <a:rPr lang="en-US" sz="2800" dirty="0">
                <a:solidFill>
                  <a:srgbClr val="000000"/>
                </a:solidFill>
                <a:latin typeface="Times New Roman" pitchFamily="18" charset="0"/>
                <a:cs typeface="Times New Roman" pitchFamily="18" charset="0"/>
              </a:rPr>
              <a:t>):</a:t>
            </a:r>
            <a:endParaRPr lang="en-US" sz="2800" dirty="0" smtClean="0">
              <a:solidFill>
                <a:srgbClr val="000000"/>
              </a:solidFill>
              <a:latin typeface="Times New Roman" pitchFamily="18" charset="0"/>
              <a:cs typeface="Times New Roman" pitchFamily="18" charset="0"/>
            </a:endParaRPr>
          </a:p>
        </p:txBody>
      </p:sp>
      <p:sp>
        <p:nvSpPr>
          <p:cNvPr id="13" name="TextBox 12"/>
          <p:cNvSpPr txBox="1"/>
          <p:nvPr/>
        </p:nvSpPr>
        <p:spPr>
          <a:xfrm>
            <a:off x="577697" y="864864"/>
            <a:ext cx="8126566" cy="830997"/>
          </a:xfrm>
          <a:prstGeom prst="rect">
            <a:avLst/>
          </a:prstGeom>
          <a:noFill/>
        </p:spPr>
        <p:txBody>
          <a:bodyPr wrap="square" rtlCol="0">
            <a:spAutoFit/>
          </a:bodyPr>
          <a:lstStyle/>
          <a:p>
            <a:r>
              <a:rPr lang="en-US" dirty="0">
                <a:solidFill>
                  <a:srgbClr val="000000"/>
                </a:solidFill>
                <a:latin typeface="Times New Roman" pitchFamily="18" charset="0"/>
                <a:cs typeface="Times New Roman" pitchFamily="18" charset="0"/>
              </a:rPr>
              <a:t>i.e. </a:t>
            </a:r>
            <a:r>
              <a:rPr lang="en-US" dirty="0" smtClean="0">
                <a:solidFill>
                  <a:srgbClr val="000000"/>
                </a:solidFill>
                <a:latin typeface="Times New Roman" pitchFamily="18" charset="0"/>
                <a:cs typeface="Times New Roman" pitchFamily="18" charset="0"/>
              </a:rPr>
              <a:t>Two-level adaptive (</a:t>
            </a:r>
            <a:r>
              <a:rPr lang="en-US" dirty="0" err="1" smtClean="0">
                <a:solidFill>
                  <a:srgbClr val="000000"/>
                </a:solidFill>
                <a:latin typeface="Times New Roman" pitchFamily="18" charset="0"/>
                <a:cs typeface="Times New Roman" pitchFamily="18" charset="0"/>
              </a:rPr>
              <a:t>Yeh</a:t>
            </a:r>
            <a:r>
              <a:rPr lang="en-US" dirty="0" smtClean="0">
                <a:solidFill>
                  <a:srgbClr val="000000"/>
                </a:solidFill>
                <a:latin typeface="Times New Roman" pitchFamily="18" charset="0"/>
                <a:cs typeface="Times New Roman" pitchFamily="18" charset="0"/>
              </a:rPr>
              <a:t> &amp; </a:t>
            </a:r>
            <a:r>
              <a:rPr lang="en-US" dirty="0" err="1" smtClean="0">
                <a:solidFill>
                  <a:srgbClr val="000000"/>
                </a:solidFill>
                <a:latin typeface="Times New Roman" pitchFamily="18" charset="0"/>
                <a:cs typeface="Times New Roman" pitchFamily="18" charset="0"/>
              </a:rPr>
              <a:t>Patt</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Neural (</a:t>
            </a:r>
            <a:r>
              <a:rPr lang="en-US" dirty="0" err="1" smtClean="0">
                <a:solidFill>
                  <a:srgbClr val="000000"/>
                </a:solidFill>
                <a:latin typeface="Times New Roman" pitchFamily="18" charset="0"/>
                <a:cs typeface="Times New Roman" pitchFamily="18" charset="0"/>
              </a:rPr>
              <a:t>Vintan</a:t>
            </a:r>
            <a:r>
              <a:rPr lang="en-US" dirty="0" smtClean="0">
                <a:solidFill>
                  <a:srgbClr val="000000"/>
                </a:solidFill>
                <a:latin typeface="Times New Roman" pitchFamily="18" charset="0"/>
                <a:cs typeface="Times New Roman" pitchFamily="18" charset="0"/>
              </a:rPr>
              <a:t> &amp; Jimenez</a:t>
            </a:r>
            <a:r>
              <a:rPr lang="en-US" dirty="0">
                <a:solidFill>
                  <a:srgbClr val="000000"/>
                </a:solidFill>
                <a:latin typeface="Times New Roman" pitchFamily="18" charset="0"/>
                <a:cs typeface="Times New Roman" pitchFamily="18" charset="0"/>
              </a:rPr>
              <a:t>) and LTAGE (</a:t>
            </a:r>
            <a:r>
              <a:rPr lang="en-US" dirty="0" err="1">
                <a:solidFill>
                  <a:srgbClr val="000000"/>
                </a:solidFill>
                <a:latin typeface="Times New Roman" pitchFamily="18" charset="0"/>
                <a:cs typeface="Times New Roman" pitchFamily="18" charset="0"/>
              </a:rPr>
              <a:t>Seznec</a:t>
            </a:r>
            <a:r>
              <a:rPr lang="en-US" dirty="0" smtClean="0">
                <a:solidFill>
                  <a:srgbClr val="000000"/>
                </a:solidFill>
                <a:latin typeface="Times New Roman" pitchFamily="18" charset="0"/>
                <a:cs typeface="Times New Roman" pitchFamily="18" charset="0"/>
              </a:rPr>
              <a:t>)</a:t>
            </a:r>
          </a:p>
        </p:txBody>
      </p:sp>
      <p:sp>
        <p:nvSpPr>
          <p:cNvPr id="15" name="TextBox 14"/>
          <p:cNvSpPr txBox="1"/>
          <p:nvPr/>
        </p:nvSpPr>
        <p:spPr>
          <a:xfrm>
            <a:off x="-76200" y="1981200"/>
            <a:ext cx="9296400"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Performance can also be improved even if MR doesn’t decrease</a:t>
            </a:r>
          </a:p>
        </p:txBody>
      </p:sp>
      <p:sp>
        <p:nvSpPr>
          <p:cNvPr id="16" name="Right Arrow 15"/>
          <p:cNvSpPr/>
          <p:nvPr/>
        </p:nvSpPr>
        <p:spPr bwMode="auto">
          <a:xfrm>
            <a:off x="4352791" y="5302151"/>
            <a:ext cx="667018" cy="514350"/>
          </a:xfrm>
          <a:prstGeom prst="rightArrow">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00"/>
              </a:solidFill>
              <a:effectLst/>
              <a:latin typeface="Arial" pitchFamily="34" charset="0"/>
              <a:ea typeface="MS PGothic" pitchFamily="34" charset="-128"/>
            </a:endParaRPr>
          </a:p>
        </p:txBody>
      </p:sp>
      <p:sp>
        <p:nvSpPr>
          <p:cNvPr id="17" name="Rectangle 16"/>
          <p:cNvSpPr/>
          <p:nvPr/>
        </p:nvSpPr>
        <p:spPr bwMode="auto">
          <a:xfrm>
            <a:off x="5105400" y="4896780"/>
            <a:ext cx="3429000" cy="1237163"/>
          </a:xfrm>
          <a:prstGeom prst="rect">
            <a:avLst/>
          </a:prstGeom>
          <a:noFill/>
          <a:ln w="1905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rPr>
              <a:t>Even if total MR doesn't decrease,</a:t>
            </a:r>
            <a:r>
              <a:rPr kumimoji="0" lang="en-US" b="0" i="0" u="none" strike="noStrike" cap="none" normalizeH="0" dirty="0" smtClean="0">
                <a:ln>
                  <a:noFill/>
                </a:ln>
                <a:solidFill>
                  <a:srgbClr val="000000"/>
                </a:solidFill>
                <a:effectLst/>
              </a:rPr>
              <a:t> </a:t>
            </a:r>
            <a:r>
              <a:rPr lang="en-US" dirty="0" smtClean="0">
                <a:solidFill>
                  <a:srgbClr val="000000"/>
                </a:solidFill>
              </a:rPr>
              <a:t>performance could still be improved</a:t>
            </a:r>
            <a:endParaRPr kumimoji="0" lang="en-US" b="0" i="0" u="none" strike="noStrike" cap="none" normalizeH="0" baseline="0" dirty="0" smtClean="0">
              <a:ln>
                <a:noFill/>
              </a:ln>
              <a:solidFill>
                <a:srgbClr val="000000"/>
              </a:solidFill>
              <a:effectLst/>
            </a:endParaRPr>
          </a:p>
        </p:txBody>
      </p:sp>
      <p:sp>
        <p:nvSpPr>
          <p:cNvPr id="35" name="Rectangle 34"/>
          <p:cNvSpPr/>
          <p:nvPr/>
        </p:nvSpPr>
        <p:spPr bwMode="auto">
          <a:xfrm>
            <a:off x="153194" y="3948429"/>
            <a:ext cx="649588" cy="303348"/>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36" name="Rectangle 35"/>
          <p:cNvSpPr/>
          <p:nvPr/>
        </p:nvSpPr>
        <p:spPr bwMode="auto">
          <a:xfrm>
            <a:off x="4203700" y="4379077"/>
            <a:ext cx="304800" cy="303348"/>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grpSp>
        <p:nvGrpSpPr>
          <p:cNvPr id="7" name="Group 6"/>
          <p:cNvGrpSpPr/>
          <p:nvPr/>
        </p:nvGrpSpPr>
        <p:grpSpPr>
          <a:xfrm>
            <a:off x="304800" y="2504420"/>
            <a:ext cx="8239918" cy="1083935"/>
            <a:chOff x="485166" y="2438400"/>
            <a:chExt cx="8219096" cy="1083935"/>
          </a:xfrm>
        </p:grpSpPr>
        <p:sp>
          <p:nvSpPr>
            <p:cNvPr id="12" name="Rectangle 11"/>
            <p:cNvSpPr/>
            <p:nvPr/>
          </p:nvSpPr>
          <p:spPr bwMode="auto">
            <a:xfrm>
              <a:off x="3346450" y="2940080"/>
              <a:ext cx="885825" cy="336490"/>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8" name="Rectangle 17"/>
            <p:cNvSpPr/>
            <p:nvPr/>
          </p:nvSpPr>
          <p:spPr bwMode="auto">
            <a:xfrm>
              <a:off x="2203450" y="2940080"/>
              <a:ext cx="304800" cy="336490"/>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9" name="Rectangle 18"/>
            <p:cNvSpPr/>
            <p:nvPr/>
          </p:nvSpPr>
          <p:spPr bwMode="auto">
            <a:xfrm>
              <a:off x="1581150" y="2482880"/>
              <a:ext cx="6223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0" name="Rectangle 19"/>
            <p:cNvSpPr/>
            <p:nvPr/>
          </p:nvSpPr>
          <p:spPr bwMode="auto">
            <a:xfrm>
              <a:off x="1581150" y="2940080"/>
              <a:ext cx="6223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1" name="Rectangle 20"/>
            <p:cNvSpPr/>
            <p:nvPr/>
          </p:nvSpPr>
          <p:spPr bwMode="auto">
            <a:xfrm>
              <a:off x="2508250" y="2482880"/>
              <a:ext cx="4318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2" name="Rectangle 21"/>
            <p:cNvSpPr/>
            <p:nvPr/>
          </p:nvSpPr>
          <p:spPr bwMode="auto">
            <a:xfrm>
              <a:off x="2940050" y="2940080"/>
              <a:ext cx="304800" cy="336490"/>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3" name="Rectangle 22"/>
            <p:cNvSpPr/>
            <p:nvPr/>
          </p:nvSpPr>
          <p:spPr bwMode="auto">
            <a:xfrm>
              <a:off x="2508250" y="2940080"/>
              <a:ext cx="4318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4" name="Rectangle 23"/>
            <p:cNvSpPr/>
            <p:nvPr/>
          </p:nvSpPr>
          <p:spPr bwMode="auto">
            <a:xfrm>
              <a:off x="3825875" y="2482880"/>
              <a:ext cx="1016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5" name="Rectangle 24"/>
            <p:cNvSpPr/>
            <p:nvPr/>
          </p:nvSpPr>
          <p:spPr bwMode="auto">
            <a:xfrm>
              <a:off x="3244850" y="2940080"/>
              <a:ext cx="1016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6" name="Rectangle 25"/>
            <p:cNvSpPr/>
            <p:nvPr/>
          </p:nvSpPr>
          <p:spPr bwMode="auto">
            <a:xfrm>
              <a:off x="2203450" y="2482880"/>
              <a:ext cx="304800" cy="336490"/>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7" name="Rectangle 26"/>
            <p:cNvSpPr/>
            <p:nvPr/>
          </p:nvSpPr>
          <p:spPr bwMode="auto">
            <a:xfrm>
              <a:off x="4227512" y="2940080"/>
              <a:ext cx="17399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8" name="Rectangle 27"/>
            <p:cNvSpPr/>
            <p:nvPr/>
          </p:nvSpPr>
          <p:spPr bwMode="auto">
            <a:xfrm>
              <a:off x="5967412" y="2940080"/>
              <a:ext cx="304800" cy="336490"/>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9" name="Rectangle 28"/>
            <p:cNvSpPr/>
            <p:nvPr/>
          </p:nvSpPr>
          <p:spPr bwMode="auto">
            <a:xfrm>
              <a:off x="2940050" y="2482880"/>
              <a:ext cx="885825" cy="336490"/>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30" name="Rectangle 29"/>
            <p:cNvSpPr/>
            <p:nvPr/>
          </p:nvSpPr>
          <p:spPr bwMode="auto">
            <a:xfrm>
              <a:off x="3927475" y="2482880"/>
              <a:ext cx="885825" cy="336490"/>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31" name="Rectangle 30"/>
            <p:cNvSpPr/>
            <p:nvPr/>
          </p:nvSpPr>
          <p:spPr bwMode="auto">
            <a:xfrm>
              <a:off x="4813300" y="2482880"/>
              <a:ext cx="1739900" cy="336490"/>
            </a:xfrm>
            <a:prstGeom prst="rect">
              <a:avLst/>
            </a:prstGeom>
            <a:pattFill prst="zigZag">
              <a:fgClr>
                <a:srgbClr val="00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cxnSp>
          <p:nvCxnSpPr>
            <p:cNvPr id="32" name="Straight Arrow Connector 31"/>
            <p:cNvCxnSpPr/>
            <p:nvPr/>
          </p:nvCxnSpPr>
          <p:spPr bwMode="auto">
            <a:xfrm>
              <a:off x="1526682" y="3429090"/>
              <a:ext cx="7177580" cy="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7696201" y="3060670"/>
              <a:ext cx="931862" cy="461665"/>
            </a:xfrm>
            <a:prstGeom prst="rect">
              <a:avLst/>
            </a:prstGeom>
            <a:noFill/>
          </p:spPr>
          <p:txBody>
            <a:bodyPr wrap="square" rtlCol="0">
              <a:spAutoFit/>
            </a:bodyPr>
            <a:lstStyle/>
            <a:p>
              <a:r>
                <a:rPr lang="en-US" dirty="0" smtClean="0">
                  <a:solidFill>
                    <a:srgbClr val="000000"/>
                  </a:solidFill>
                </a:rPr>
                <a:t>Time</a:t>
              </a:r>
              <a:endParaRPr lang="en-US" dirty="0">
                <a:solidFill>
                  <a:srgbClr val="000000"/>
                </a:solidFill>
              </a:endParaRPr>
            </a:p>
          </p:txBody>
        </p:sp>
        <p:sp>
          <p:nvSpPr>
            <p:cNvPr id="34" name="Rectangle 33"/>
            <p:cNvSpPr/>
            <p:nvPr/>
          </p:nvSpPr>
          <p:spPr bwMode="auto">
            <a:xfrm>
              <a:off x="6553200" y="2482880"/>
              <a:ext cx="885825" cy="336490"/>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2" name="TextBox 1"/>
            <p:cNvSpPr txBox="1"/>
            <p:nvPr/>
          </p:nvSpPr>
          <p:spPr>
            <a:xfrm>
              <a:off x="485166" y="2438400"/>
              <a:ext cx="1018534" cy="461665"/>
            </a:xfrm>
            <a:prstGeom prst="rect">
              <a:avLst/>
            </a:prstGeom>
            <a:noFill/>
          </p:spPr>
          <p:txBody>
            <a:bodyPr wrap="square" rtlCol="0">
              <a:spAutoFit/>
            </a:bodyPr>
            <a:lstStyle/>
            <a:p>
              <a:r>
                <a:rPr lang="en-US" dirty="0" smtClean="0">
                  <a:solidFill>
                    <a:srgbClr val="000000"/>
                  </a:solidFill>
                </a:rPr>
                <a:t>Run 1</a:t>
              </a:r>
              <a:endParaRPr lang="en-US" dirty="0">
                <a:solidFill>
                  <a:srgbClr val="000000"/>
                </a:solidFill>
              </a:endParaRPr>
            </a:p>
          </p:txBody>
        </p:sp>
        <p:sp>
          <p:nvSpPr>
            <p:cNvPr id="38" name="TextBox 37"/>
            <p:cNvSpPr txBox="1"/>
            <p:nvPr/>
          </p:nvSpPr>
          <p:spPr>
            <a:xfrm>
              <a:off x="500062" y="2904294"/>
              <a:ext cx="1023938" cy="461665"/>
            </a:xfrm>
            <a:prstGeom prst="rect">
              <a:avLst/>
            </a:prstGeom>
            <a:noFill/>
          </p:spPr>
          <p:txBody>
            <a:bodyPr wrap="square" rtlCol="0">
              <a:spAutoFit/>
            </a:bodyPr>
            <a:lstStyle/>
            <a:p>
              <a:r>
                <a:rPr lang="en-US" dirty="0" smtClean="0">
                  <a:solidFill>
                    <a:srgbClr val="000000"/>
                  </a:solidFill>
                </a:rPr>
                <a:t>Run 2</a:t>
              </a:r>
              <a:endParaRPr lang="en-US" dirty="0">
                <a:solidFill>
                  <a:srgbClr val="000000"/>
                </a:solidFill>
              </a:endParaRPr>
            </a:p>
          </p:txBody>
        </p:sp>
      </p:grpSp>
      <p:sp>
        <p:nvSpPr>
          <p:cNvPr id="39" name="TextBox 38"/>
          <p:cNvSpPr txBox="1"/>
          <p:nvPr/>
        </p:nvSpPr>
        <p:spPr>
          <a:xfrm>
            <a:off x="1143000" y="3902146"/>
            <a:ext cx="7708900" cy="461665"/>
          </a:xfrm>
          <a:prstGeom prst="rect">
            <a:avLst/>
          </a:prstGeom>
          <a:noFill/>
        </p:spPr>
        <p:txBody>
          <a:bodyPr wrap="square" rtlCol="0">
            <a:spAutoFit/>
          </a:bodyPr>
          <a:lstStyle/>
          <a:p>
            <a:r>
              <a:rPr lang="en-US" dirty="0" smtClean="0">
                <a:solidFill>
                  <a:srgbClr val="000000"/>
                </a:solidFill>
              </a:rPr>
              <a:t>Time that a mispredicted branch is on the wrong path</a:t>
            </a:r>
            <a:endParaRPr lang="en-US" dirty="0">
              <a:solidFill>
                <a:srgbClr val="000000"/>
              </a:solidFill>
            </a:endParaRPr>
          </a:p>
        </p:txBody>
      </p:sp>
      <p:sp>
        <p:nvSpPr>
          <p:cNvPr id="3" name="TextBox 2"/>
          <p:cNvSpPr txBox="1"/>
          <p:nvPr/>
        </p:nvSpPr>
        <p:spPr>
          <a:xfrm>
            <a:off x="76200" y="1600200"/>
            <a:ext cx="1734837" cy="523220"/>
          </a:xfrm>
          <a:prstGeom prst="rect">
            <a:avLst/>
          </a:prstGeom>
          <a:noFill/>
        </p:spPr>
        <p:txBody>
          <a:bodyPr wrap="square" rtlCol="0">
            <a:spAutoFit/>
          </a:bodyPr>
          <a:lstStyle/>
          <a:p>
            <a:r>
              <a:rPr lang="en-US" sz="2800" b="1" dirty="0" smtClean="0">
                <a:solidFill>
                  <a:srgbClr val="FF0000"/>
                </a:solidFill>
              </a:rPr>
              <a:t>However</a:t>
            </a:r>
            <a:endParaRPr lang="en-US" sz="2800" b="1" dirty="0">
              <a:solidFill>
                <a:srgbClr val="FF0000"/>
              </a:solidFill>
            </a:endParaRPr>
          </a:p>
        </p:txBody>
      </p:sp>
      <p:sp>
        <p:nvSpPr>
          <p:cNvPr id="43"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2</a:t>
            </a:fld>
            <a:endParaRPr lang="en-US" sz="1400" dirty="0">
              <a:solidFill>
                <a:srgbClr val="534E43"/>
              </a:solidFill>
            </a:endParaRPr>
          </a:p>
        </p:txBody>
      </p:sp>
      <p:sp>
        <p:nvSpPr>
          <p:cNvPr id="44" name="Rectangle 43"/>
          <p:cNvSpPr/>
          <p:nvPr/>
        </p:nvSpPr>
        <p:spPr bwMode="auto">
          <a:xfrm>
            <a:off x="857551" y="3948429"/>
            <a:ext cx="304800" cy="303348"/>
          </a:xfrm>
          <a:prstGeom prst="rect">
            <a:avLst/>
          </a:prstGeom>
          <a:solidFill>
            <a:srgbClr val="16F63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5" name="Rectangle 44"/>
          <p:cNvSpPr/>
          <p:nvPr/>
        </p:nvSpPr>
        <p:spPr bwMode="auto">
          <a:xfrm>
            <a:off x="152400" y="4359524"/>
            <a:ext cx="649588" cy="303348"/>
          </a:xfrm>
          <a:prstGeom prst="rect">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6" name="TextBox 45"/>
          <p:cNvSpPr txBox="1"/>
          <p:nvPr/>
        </p:nvSpPr>
        <p:spPr>
          <a:xfrm>
            <a:off x="857551" y="4285378"/>
            <a:ext cx="2723849" cy="461665"/>
          </a:xfrm>
          <a:prstGeom prst="rect">
            <a:avLst/>
          </a:prstGeom>
          <a:noFill/>
        </p:spPr>
        <p:txBody>
          <a:bodyPr wrap="square" rtlCol="0">
            <a:spAutoFit/>
          </a:bodyPr>
          <a:lstStyle/>
          <a:p>
            <a:r>
              <a:rPr lang="en-US" dirty="0" smtClean="0">
                <a:solidFill>
                  <a:srgbClr val="000000"/>
                </a:solidFill>
              </a:rPr>
              <a:t>High penalty (</a:t>
            </a:r>
            <a:r>
              <a:rPr lang="en-US" b="1" dirty="0" smtClean="0">
                <a:solidFill>
                  <a:srgbClr val="000000"/>
                </a:solidFill>
              </a:rPr>
              <a:t>HP</a:t>
            </a:r>
            <a:r>
              <a:rPr lang="en-US" dirty="0" smtClean="0">
                <a:solidFill>
                  <a:srgbClr val="000000"/>
                </a:solidFill>
              </a:rPr>
              <a:t>)</a:t>
            </a:r>
            <a:endParaRPr lang="en-US" dirty="0">
              <a:solidFill>
                <a:srgbClr val="000000"/>
              </a:solidFill>
            </a:endParaRPr>
          </a:p>
        </p:txBody>
      </p:sp>
      <p:sp>
        <p:nvSpPr>
          <p:cNvPr id="48" name="TextBox 47"/>
          <p:cNvSpPr txBox="1"/>
          <p:nvPr/>
        </p:nvSpPr>
        <p:spPr>
          <a:xfrm>
            <a:off x="4631409" y="4280365"/>
            <a:ext cx="2723849" cy="461665"/>
          </a:xfrm>
          <a:prstGeom prst="rect">
            <a:avLst/>
          </a:prstGeom>
          <a:noFill/>
        </p:spPr>
        <p:txBody>
          <a:bodyPr wrap="square" rtlCol="0">
            <a:spAutoFit/>
          </a:bodyPr>
          <a:lstStyle/>
          <a:p>
            <a:r>
              <a:rPr lang="en-US" dirty="0" smtClean="0">
                <a:solidFill>
                  <a:srgbClr val="000000"/>
                </a:solidFill>
              </a:rPr>
              <a:t>Low penalty (</a:t>
            </a:r>
            <a:r>
              <a:rPr lang="en-US" b="1" dirty="0" smtClean="0">
                <a:solidFill>
                  <a:srgbClr val="000000"/>
                </a:solidFill>
              </a:rPr>
              <a:t>HP</a:t>
            </a:r>
            <a:r>
              <a:rPr lang="en-US" dirty="0" smtClean="0">
                <a:solidFill>
                  <a:srgbClr val="000000"/>
                </a:solidFill>
              </a:rPr>
              <a:t>)</a:t>
            </a:r>
            <a:endParaRPr lang="en-US" dirty="0">
              <a:solidFill>
                <a:srgbClr val="000000"/>
              </a:solidFill>
            </a:endParaRPr>
          </a:p>
        </p:txBody>
      </p:sp>
      <p:sp>
        <p:nvSpPr>
          <p:cNvPr id="49" name="TextBox 48"/>
          <p:cNvSpPr txBox="1"/>
          <p:nvPr/>
        </p:nvSpPr>
        <p:spPr>
          <a:xfrm>
            <a:off x="0" y="3429000"/>
            <a:ext cx="9296400" cy="461665"/>
          </a:xfrm>
          <a:prstGeom prst="rect">
            <a:avLst/>
          </a:prstGeom>
          <a:noFill/>
        </p:spPr>
        <p:txBody>
          <a:bodyPr wrap="square" rtlCol="0">
            <a:spAutoFit/>
          </a:bodyPr>
          <a:lstStyle/>
          <a:p>
            <a:r>
              <a:rPr lang="en-US" dirty="0" smtClean="0">
                <a:solidFill>
                  <a:srgbClr val="000000"/>
                </a:solidFill>
                <a:latin typeface="Times New Roman" pitchFamily="18" charset="0"/>
                <a:cs typeface="Times New Roman" pitchFamily="18" charset="0"/>
              </a:rPr>
              <a:t>The same program on the same computers but different branch predictors</a:t>
            </a:r>
          </a:p>
        </p:txBody>
      </p:sp>
    </p:spTree>
    <p:extLst>
      <p:ext uri="{BB962C8B-B14F-4D97-AF65-F5344CB8AC3E}">
        <p14:creationId xmlns:p14="http://schemas.microsoft.com/office/powerpoint/2010/main" val="14474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arn(inVertical)">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circle(in)">
                                      <p:cBhvr>
                                        <p:cTn id="25" dur="2000"/>
                                        <p:tgtEl>
                                          <p:spTgt spid="7"/>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barn(inVertical)">
                                      <p:cBhvr>
                                        <p:cTn id="28" dur="500"/>
                                        <p:tgtEl>
                                          <p:spTgt spid="4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500"/>
                                        <p:tgtEl>
                                          <p:spTgt spid="4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500"/>
                                        <p:tgtEl>
                                          <p:spTgt spid="3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500"/>
                                        <p:tgtEl>
                                          <p:spTgt spid="4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500"/>
                                        <p:tgtEl>
                                          <p:spTgt spid="46"/>
                                        </p:tgtEl>
                                      </p:cBhvr>
                                    </p:animEffect>
                                  </p:childTnLst>
                                </p:cTn>
                              </p:par>
                            </p:childTnLst>
                          </p:cTn>
                        </p:par>
                        <p:par>
                          <p:cTn id="48" fill="hold">
                            <p:stCondLst>
                              <p:cond delay="500"/>
                            </p:stCondLst>
                            <p:childTnLst>
                              <p:par>
                                <p:cTn id="49" presetID="10" presetClass="entr" presetSubtype="0" fill="hold" grpId="0" nodeType="afterEffect">
                                  <p:stCondLst>
                                    <p:cond delay="100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grpId="0" nodeType="withEffect">
                                  <p:stCondLst>
                                    <p:cond delay="100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100"/>
                                        <p:tgtEl>
                                          <p:spTgt spid="48"/>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500"/>
                                        <p:tgtEl>
                                          <p:spTgt spid="4"/>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3" grpId="0"/>
      <p:bldP spid="15" grpId="0"/>
      <p:bldP spid="16" grpId="0" animBg="1"/>
      <p:bldP spid="17" grpId="0" animBg="1"/>
      <p:bldP spid="35" grpId="0" animBg="1"/>
      <p:bldP spid="36" grpId="0" animBg="1"/>
      <p:bldP spid="39" grpId="0"/>
      <p:bldP spid="3" grpId="0"/>
      <p:bldP spid="44" grpId="0" animBg="1"/>
      <p:bldP spid="45" grpId="0" animBg="1"/>
      <p:bldP spid="46"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999928939"/>
              </p:ext>
            </p:extLst>
          </p:nvPr>
        </p:nvGraphicFramePr>
        <p:xfrm>
          <a:off x="152400" y="967930"/>
          <a:ext cx="8686799" cy="3702939"/>
        </p:xfrm>
        <a:graphic>
          <a:graphicData uri="http://schemas.openxmlformats.org/presentationml/2006/ole">
            <mc:AlternateContent xmlns:mc="http://schemas.openxmlformats.org/markup-compatibility/2006">
              <mc:Choice xmlns:v="urn:schemas-microsoft-com:vml" Requires="v">
                <p:oleObj spid="_x0000_s11416" name="Visio" r:id="rId4" imgW="2980836" imgH="1193530" progId="Visio.Drawing.11">
                  <p:embed/>
                </p:oleObj>
              </mc:Choice>
              <mc:Fallback>
                <p:oleObj name="Visio" r:id="rId4" imgW="2980836" imgH="1193530" progId="Visio.Drawing.11">
                  <p:embed/>
                  <p:pic>
                    <p:nvPicPr>
                      <p:cNvPr id="0" name="Object 7"/>
                      <p:cNvPicPr>
                        <a:picLocks noChangeAspect="1" noChangeArrowheads="1"/>
                      </p:cNvPicPr>
                      <p:nvPr/>
                    </p:nvPicPr>
                    <p:blipFill>
                      <a:blip r:embed="rId5"/>
                      <a:srcRect/>
                      <a:stretch>
                        <a:fillRect/>
                      </a:stretch>
                    </p:blipFill>
                    <p:spPr bwMode="auto">
                      <a:xfrm>
                        <a:off x="152400" y="967930"/>
                        <a:ext cx="8686799" cy="3702939"/>
                      </a:xfrm>
                      <a:prstGeom prst="rect">
                        <a:avLst/>
                      </a:prstGeom>
                      <a:noFill/>
                      <a:ln>
                        <a:noFill/>
                      </a:ln>
                      <a:extLst/>
                    </p:spPr>
                  </p:pic>
                </p:oleObj>
              </mc:Fallback>
            </mc:AlternateContent>
          </a:graphicData>
        </a:graphic>
      </p:graphicFrame>
      <p:sp>
        <p:nvSpPr>
          <p:cNvPr id="3" name="TextBox 2"/>
          <p:cNvSpPr txBox="1"/>
          <p:nvPr/>
        </p:nvSpPr>
        <p:spPr>
          <a:xfrm>
            <a:off x="2057400" y="914400"/>
            <a:ext cx="457200" cy="584775"/>
          </a:xfrm>
          <a:prstGeom prst="rect">
            <a:avLst/>
          </a:prstGeom>
          <a:noFill/>
        </p:spPr>
        <p:txBody>
          <a:bodyPr wrap="square" rtlCol="0">
            <a:spAutoFit/>
          </a:bodyPr>
          <a:lstStyle/>
          <a:p>
            <a:r>
              <a:rPr lang="en-US" sz="3200" b="1" dirty="0" smtClean="0">
                <a:solidFill>
                  <a:srgbClr val="FF0000"/>
                </a:solidFill>
              </a:rPr>
              <a:t>1</a:t>
            </a:r>
            <a:endParaRPr lang="en-US" sz="3200" b="1" dirty="0">
              <a:solidFill>
                <a:srgbClr val="FF0000"/>
              </a:solidFill>
            </a:endParaRPr>
          </a:p>
        </p:txBody>
      </p:sp>
      <p:sp>
        <p:nvSpPr>
          <p:cNvPr id="6" name="Rectangle 5"/>
          <p:cNvSpPr/>
          <p:nvPr/>
        </p:nvSpPr>
        <p:spPr bwMode="auto">
          <a:xfrm>
            <a:off x="1600200" y="1447800"/>
            <a:ext cx="1371600" cy="939225"/>
          </a:xfrm>
          <a:prstGeom prst="rect">
            <a:avLst/>
          </a:prstGeom>
          <a:noFill/>
          <a:ln w="508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7" name="Rectangle 6"/>
          <p:cNvSpPr/>
          <p:nvPr/>
        </p:nvSpPr>
        <p:spPr bwMode="auto">
          <a:xfrm>
            <a:off x="3810000" y="1502253"/>
            <a:ext cx="2286000" cy="875438"/>
          </a:xfrm>
          <a:prstGeom prst="rect">
            <a:avLst/>
          </a:prstGeom>
          <a:noFill/>
          <a:ln w="508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8" name="TextBox 7"/>
          <p:cNvSpPr txBox="1"/>
          <p:nvPr/>
        </p:nvSpPr>
        <p:spPr>
          <a:xfrm>
            <a:off x="4800600" y="990600"/>
            <a:ext cx="457200" cy="584775"/>
          </a:xfrm>
          <a:prstGeom prst="rect">
            <a:avLst/>
          </a:prstGeom>
          <a:noFill/>
        </p:spPr>
        <p:txBody>
          <a:bodyPr wrap="square" rtlCol="0">
            <a:spAutoFit/>
          </a:bodyPr>
          <a:lstStyle/>
          <a:p>
            <a:r>
              <a:rPr lang="en-US" sz="3200" b="1" dirty="0">
                <a:solidFill>
                  <a:srgbClr val="FF0000"/>
                </a:solidFill>
              </a:rPr>
              <a:t>2</a:t>
            </a:r>
          </a:p>
        </p:txBody>
      </p:sp>
      <p:sp>
        <p:nvSpPr>
          <p:cNvPr id="9" name="Rectangle 8"/>
          <p:cNvSpPr/>
          <p:nvPr/>
        </p:nvSpPr>
        <p:spPr bwMode="auto">
          <a:xfrm>
            <a:off x="3810000" y="2743200"/>
            <a:ext cx="2286000" cy="838200"/>
          </a:xfrm>
          <a:prstGeom prst="rect">
            <a:avLst/>
          </a:prstGeom>
          <a:noFill/>
          <a:ln w="508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0" name="TextBox 9"/>
          <p:cNvSpPr txBox="1"/>
          <p:nvPr/>
        </p:nvSpPr>
        <p:spPr>
          <a:xfrm>
            <a:off x="4808483" y="2286000"/>
            <a:ext cx="457200" cy="584775"/>
          </a:xfrm>
          <a:prstGeom prst="rect">
            <a:avLst/>
          </a:prstGeom>
          <a:noFill/>
        </p:spPr>
        <p:txBody>
          <a:bodyPr wrap="square" rtlCol="0">
            <a:spAutoFit/>
          </a:bodyPr>
          <a:lstStyle/>
          <a:p>
            <a:r>
              <a:rPr lang="en-US" sz="3200" b="1" dirty="0">
                <a:solidFill>
                  <a:srgbClr val="FF0000"/>
                </a:solidFill>
              </a:rPr>
              <a:t>3</a:t>
            </a:r>
          </a:p>
        </p:txBody>
      </p:sp>
      <p:sp>
        <p:nvSpPr>
          <p:cNvPr id="11" name="TextBox 10"/>
          <p:cNvSpPr txBox="1"/>
          <p:nvPr/>
        </p:nvSpPr>
        <p:spPr>
          <a:xfrm>
            <a:off x="24706" y="4872335"/>
            <a:ext cx="7290494"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1: Predict a branch: HP or LP?</a:t>
            </a:r>
            <a:endParaRPr lang="en-US" sz="2800" dirty="0">
              <a:solidFill>
                <a:srgbClr val="000000"/>
              </a:solidFill>
              <a:latin typeface="Times New Roman" pitchFamily="18" charset="0"/>
              <a:cs typeface="Times New Roman" pitchFamily="18" charset="0"/>
            </a:endParaRPr>
          </a:p>
        </p:txBody>
      </p:sp>
      <p:sp>
        <p:nvSpPr>
          <p:cNvPr id="12" name="TextBox 11"/>
          <p:cNvSpPr txBox="1"/>
          <p:nvPr/>
        </p:nvSpPr>
        <p:spPr>
          <a:xfrm>
            <a:off x="24706" y="5333999"/>
            <a:ext cx="9119294" cy="954107"/>
          </a:xfrm>
          <a:prstGeom prst="rect">
            <a:avLst/>
          </a:prstGeom>
          <a:noFill/>
        </p:spPr>
        <p:txBody>
          <a:bodyPr wrap="square" rtlCol="0">
            <a:spAutoFit/>
          </a:bodyPr>
          <a:lstStyle/>
          <a:p>
            <a:r>
              <a:rPr lang="en-US" sz="2800" dirty="0">
                <a:solidFill>
                  <a:srgbClr val="000000"/>
                </a:solidFill>
                <a:latin typeface="Times New Roman" pitchFamily="18" charset="0"/>
                <a:cs typeface="Times New Roman" pitchFamily="18" charset="0"/>
              </a:rPr>
              <a:t>2</a:t>
            </a:r>
            <a:r>
              <a:rPr lang="en-US" sz="2800" dirty="0" smtClean="0">
                <a:solidFill>
                  <a:srgbClr val="000000"/>
                </a:solidFill>
                <a:latin typeface="Times New Roman" pitchFamily="18" charset="0"/>
                <a:cs typeface="Times New Roman" pitchFamily="18" charset="0"/>
              </a:rPr>
              <a:t>: Based on TAGE, can favor HP branches, while only provide normal operation for LP branches;</a:t>
            </a:r>
            <a:endParaRPr lang="en-US" sz="2800" dirty="0">
              <a:solidFill>
                <a:srgbClr val="000000"/>
              </a:solidFill>
              <a:latin typeface="Times New Roman" pitchFamily="18" charset="0"/>
              <a:cs typeface="Times New Roman" pitchFamily="18" charset="0"/>
            </a:endParaRPr>
          </a:p>
        </p:txBody>
      </p:sp>
      <p:sp>
        <p:nvSpPr>
          <p:cNvPr id="13" name="TextBox 12"/>
          <p:cNvSpPr txBox="1"/>
          <p:nvPr/>
        </p:nvSpPr>
        <p:spPr>
          <a:xfrm>
            <a:off x="76200" y="6258580"/>
            <a:ext cx="7290494"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3: Enabled only when beneficial.</a:t>
            </a:r>
            <a:endParaRPr lang="en-US" sz="2800" dirty="0">
              <a:solidFill>
                <a:srgbClr val="000000"/>
              </a:solidFill>
              <a:latin typeface="Times New Roman" pitchFamily="18" charset="0"/>
              <a:cs typeface="Times New Roman" pitchFamily="18" charset="0"/>
            </a:endParaRPr>
          </a:p>
        </p:txBody>
      </p:sp>
      <p:cxnSp>
        <p:nvCxnSpPr>
          <p:cNvPr id="15" name="Straight Arrow Connector 14"/>
          <p:cNvCxnSpPr/>
          <p:nvPr/>
        </p:nvCxnSpPr>
        <p:spPr bwMode="auto">
          <a:xfrm>
            <a:off x="2971800" y="1917412"/>
            <a:ext cx="838200" cy="0"/>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itle 6"/>
          <p:cNvSpPr txBox="1">
            <a:spLocks/>
          </p:cNvSpPr>
          <p:nvPr/>
        </p:nvSpPr>
        <p:spPr bwMode="auto">
          <a:xfrm>
            <a:off x="7086600" y="-76200"/>
            <a:ext cx="21336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Design Overview</a:t>
            </a:r>
            <a:endParaRPr kumimoji="1" lang="en-US" sz="2000" b="1" dirty="0">
              <a:solidFill>
                <a:srgbClr val="000000"/>
              </a:solidFill>
              <a:latin typeface="Times New Roman" pitchFamily="18" charset="0"/>
              <a:ea typeface="宋体" charset="-122"/>
              <a:cs typeface="+mn-cs"/>
            </a:endParaRPr>
          </a:p>
        </p:txBody>
      </p:sp>
      <p:sp>
        <p:nvSpPr>
          <p:cNvPr id="1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a:solidFill>
                  <a:srgbClr val="000000"/>
                </a:solidFill>
                <a:latin typeface="Times New Roman" pitchFamily="18" charset="0"/>
                <a:ea typeface="宋体" charset="-122"/>
                <a:cs typeface="+mn-cs"/>
              </a:rPr>
              <a:t>2</a:t>
            </a:r>
            <a:r>
              <a:rPr kumimoji="1" lang="en-US" altLang="zh-CN" sz="3200" b="1" dirty="0" smtClean="0">
                <a:solidFill>
                  <a:srgbClr val="000000"/>
                </a:solidFill>
                <a:latin typeface="Times New Roman" pitchFamily="18" charset="0"/>
                <a:ea typeface="宋体" charset="-122"/>
                <a:cs typeface="+mn-cs"/>
              </a:rPr>
              <a:t>. Design Overview</a:t>
            </a:r>
            <a:endParaRPr kumimoji="1" lang="en-US" sz="3200" b="1" dirty="0">
              <a:solidFill>
                <a:srgbClr val="000000"/>
              </a:solidFill>
              <a:latin typeface="Times New Roman" pitchFamily="18" charset="0"/>
              <a:ea typeface="宋体" charset="-122"/>
              <a:cs typeface="+mn-cs"/>
            </a:endParaRPr>
          </a:p>
        </p:txBody>
      </p:sp>
      <p:sp>
        <p:nvSpPr>
          <p:cNvPr id="17" name="Rectangle 16"/>
          <p:cNvSpPr/>
          <p:nvPr/>
        </p:nvSpPr>
        <p:spPr bwMode="auto">
          <a:xfrm>
            <a:off x="1600200" y="1447800"/>
            <a:ext cx="4495800" cy="929891"/>
          </a:xfrm>
          <a:prstGeom prst="rect">
            <a:avLst/>
          </a:prstGeom>
          <a:noFill/>
          <a:ln w="76200" cap="flat" cmpd="sng" algn="ctr">
            <a:solidFill>
              <a:schemeClr val="tx1">
                <a:lumMod val="60000"/>
                <a:lumOff val="40000"/>
              </a:schemeClr>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9" name="TextBox 18"/>
          <p:cNvSpPr txBox="1"/>
          <p:nvPr/>
        </p:nvSpPr>
        <p:spPr>
          <a:xfrm>
            <a:off x="3733800" y="757535"/>
            <a:ext cx="3124200" cy="461665"/>
          </a:xfrm>
          <a:prstGeom prst="rect">
            <a:avLst/>
          </a:prstGeom>
          <a:noFill/>
        </p:spPr>
        <p:txBody>
          <a:bodyPr wrap="square" rtlCol="0">
            <a:spAutoFit/>
          </a:bodyPr>
          <a:lstStyle/>
          <a:p>
            <a:r>
              <a:rPr lang="en-US" b="1" dirty="0" smtClean="0">
                <a:solidFill>
                  <a:schemeClr val="tx2">
                    <a:lumMod val="60000"/>
                    <a:lumOff val="40000"/>
                  </a:schemeClr>
                </a:solidFill>
              </a:rPr>
              <a:t>Main predictor</a:t>
            </a:r>
            <a:endParaRPr lang="en-US" b="1" dirty="0">
              <a:solidFill>
                <a:schemeClr val="tx2">
                  <a:lumMod val="60000"/>
                  <a:lumOff val="40000"/>
                </a:schemeClr>
              </a:solidFill>
            </a:endParaRPr>
          </a:p>
        </p:txBody>
      </p:sp>
      <p:sp>
        <p:nvSpPr>
          <p:cNvPr id="20" name="TextBox 19"/>
          <p:cNvSpPr txBox="1"/>
          <p:nvPr/>
        </p:nvSpPr>
        <p:spPr>
          <a:xfrm>
            <a:off x="3581400" y="3581400"/>
            <a:ext cx="3048000" cy="461665"/>
          </a:xfrm>
          <a:prstGeom prst="rect">
            <a:avLst/>
          </a:prstGeom>
          <a:noFill/>
        </p:spPr>
        <p:txBody>
          <a:bodyPr wrap="square" rtlCol="0">
            <a:spAutoFit/>
          </a:bodyPr>
          <a:lstStyle>
            <a:defPPr>
              <a:defRPr lang="en-US"/>
            </a:defPPr>
            <a:lvl1pPr>
              <a:defRPr b="1">
                <a:solidFill>
                  <a:schemeClr val="tx2">
                    <a:lumMod val="60000"/>
                    <a:lumOff val="40000"/>
                  </a:schemeClr>
                </a:solidFill>
              </a:defRPr>
            </a:lvl1pPr>
          </a:lstStyle>
          <a:p>
            <a:r>
              <a:rPr lang="en-US" dirty="0"/>
              <a:t>Assistant predictor</a:t>
            </a:r>
          </a:p>
        </p:txBody>
      </p:sp>
      <p:sp>
        <p:nvSpPr>
          <p:cNvPr id="2" name="TextBox 1"/>
          <p:cNvSpPr txBox="1"/>
          <p:nvPr/>
        </p:nvSpPr>
        <p:spPr>
          <a:xfrm>
            <a:off x="1371600" y="4400490"/>
            <a:ext cx="6477000" cy="461665"/>
          </a:xfrm>
          <a:prstGeom prst="rect">
            <a:avLst/>
          </a:prstGeom>
          <a:noFill/>
        </p:spPr>
        <p:txBody>
          <a:bodyPr wrap="square" rtlCol="0">
            <a:spAutoFit/>
          </a:bodyPr>
          <a:lstStyle/>
          <a:p>
            <a:r>
              <a:rPr lang="en-US" b="1" dirty="0" smtClean="0">
                <a:solidFill>
                  <a:srgbClr val="000000"/>
                </a:solidFill>
              </a:rPr>
              <a:t>Figure 1. Overall structure of our predictor</a:t>
            </a:r>
            <a:endParaRPr lang="en-US" b="1" dirty="0">
              <a:solidFill>
                <a:srgbClr val="000000"/>
              </a:solidFill>
            </a:endParaRPr>
          </a:p>
        </p:txBody>
      </p:sp>
      <p:grpSp>
        <p:nvGrpSpPr>
          <p:cNvPr id="18" name="Group 17"/>
          <p:cNvGrpSpPr/>
          <p:nvPr/>
        </p:nvGrpSpPr>
        <p:grpSpPr>
          <a:xfrm>
            <a:off x="1600200" y="1447800"/>
            <a:ext cx="4495800" cy="2133600"/>
            <a:chOff x="1600200" y="1447800"/>
            <a:chExt cx="4495800" cy="2133600"/>
          </a:xfrm>
        </p:grpSpPr>
        <p:sp>
          <p:nvSpPr>
            <p:cNvPr id="4" name="Rectangle 3"/>
            <p:cNvSpPr/>
            <p:nvPr/>
          </p:nvSpPr>
          <p:spPr bwMode="auto">
            <a:xfrm>
              <a:off x="1600200" y="1447800"/>
              <a:ext cx="1371600" cy="929891"/>
            </a:xfrm>
            <a:prstGeom prst="rect">
              <a:avLst/>
            </a:prstGeom>
            <a:noFill/>
            <a:ln w="50800" cap="flat" cmpd="sng" algn="ctr">
              <a:solidFill>
                <a:srgbClr val="16F63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1" name="Rectangle 20"/>
            <p:cNvSpPr/>
            <p:nvPr/>
          </p:nvSpPr>
          <p:spPr bwMode="auto">
            <a:xfrm>
              <a:off x="3810000" y="1499176"/>
              <a:ext cx="2286000" cy="878516"/>
            </a:xfrm>
            <a:prstGeom prst="rect">
              <a:avLst/>
            </a:prstGeom>
            <a:noFill/>
            <a:ln w="50800" cap="flat" cmpd="sng" algn="ctr">
              <a:solidFill>
                <a:srgbClr val="16F63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2" name="Rectangle 21"/>
            <p:cNvSpPr/>
            <p:nvPr/>
          </p:nvSpPr>
          <p:spPr bwMode="auto">
            <a:xfrm>
              <a:off x="3810000" y="2743200"/>
              <a:ext cx="2286000" cy="838200"/>
            </a:xfrm>
            <a:prstGeom prst="rect">
              <a:avLst/>
            </a:prstGeom>
            <a:noFill/>
            <a:ln w="50800" cap="flat" cmpd="sng" algn="ctr">
              <a:solidFill>
                <a:srgbClr val="16F63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grpSp>
      <p:sp>
        <p:nvSpPr>
          <p:cNvPr id="24"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3</a:t>
            </a:fld>
            <a:endParaRPr lang="en-US" sz="1400" dirty="0">
              <a:solidFill>
                <a:srgbClr val="534E43"/>
              </a:solidFill>
            </a:endParaRPr>
          </a:p>
        </p:txBody>
      </p:sp>
    </p:spTree>
    <p:extLst>
      <p:ext uri="{BB962C8B-B14F-4D97-AF65-F5344CB8AC3E}">
        <p14:creationId xmlns:p14="http://schemas.microsoft.com/office/powerpoint/2010/main" val="309954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nodeType="afterEffect">
                                  <p:stCondLst>
                                    <p:cond delay="1500"/>
                                  </p:stCondLst>
                                  <p:childTnLst>
                                    <p:animEffect transition="out" filter="fade">
                                      <p:cBhvr>
                                        <p:cTn id="9" dur="2000"/>
                                        <p:tgtEl>
                                          <p:spTgt spid="18"/>
                                        </p:tgtEl>
                                      </p:cBhvr>
                                    </p:animEffect>
                                    <p:set>
                                      <p:cBhvr>
                                        <p:cTn id="10" dur="1" fill="hold">
                                          <p:stCondLst>
                                            <p:cond delay="1999"/>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Vertical)">
                                      <p:cBhvr>
                                        <p:cTn id="34" dur="500"/>
                                        <p:tgtEl>
                                          <p:spTgt spid="7"/>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arn(inVertical)">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arn(inVertical)">
                                      <p:cBhvr>
                                        <p:cTn id="50" dur="500"/>
                                        <p:tgtEl>
                                          <p:spTgt spid="10"/>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arn(inVertical)">
                                      <p:cBhvr>
                                        <p:cTn id="53" dur="500"/>
                                        <p:tgtEl>
                                          <p:spTgt spid="9"/>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barn(inVertical)">
                                      <p:cBhvr>
                                        <p:cTn id="56" dur="500"/>
                                        <p:tgtEl>
                                          <p:spTgt spid="20"/>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barn(inVertical)">
                                      <p:cBhvr>
                                        <p:cTn id="5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8" grpId="0"/>
      <p:bldP spid="9" grpId="0" animBg="1"/>
      <p:bldP spid="10" grpId="0"/>
      <p:bldP spid="11" grpId="0"/>
      <p:bldP spid="12" grpId="0"/>
      <p:bldP spid="13" grpId="0"/>
      <p:bldP spid="17" grpId="0" animBg="1"/>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333632" y="1621450"/>
            <a:ext cx="1138882" cy="2307168"/>
            <a:chOff x="1507672" y="3124200"/>
            <a:chExt cx="1003300" cy="2057400"/>
          </a:xfrm>
        </p:grpSpPr>
        <p:sp>
          <p:nvSpPr>
            <p:cNvPr id="14" name="Rectangle 13"/>
            <p:cNvSpPr/>
            <p:nvPr/>
          </p:nvSpPr>
          <p:spPr>
            <a:xfrm>
              <a:off x="1520372" y="3124200"/>
              <a:ext cx="990600" cy="2057400"/>
            </a:xfrm>
            <a:prstGeom prst="rect">
              <a:avLst/>
            </a:pr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Connector 14"/>
            <p:cNvCxnSpPr/>
            <p:nvPr/>
          </p:nvCxnSpPr>
          <p:spPr>
            <a:xfrm>
              <a:off x="1520372" y="3352799"/>
              <a:ext cx="9906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20372" y="3581399"/>
              <a:ext cx="9906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07672" y="4952999"/>
              <a:ext cx="9906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520372" y="4724399"/>
              <a:ext cx="9906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520372" y="4495799"/>
              <a:ext cx="9906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95213" y="3724612"/>
              <a:ext cx="800219" cy="685800"/>
            </a:xfrm>
            <a:prstGeom prst="rect">
              <a:avLst/>
            </a:prstGeom>
            <a:ln w="19050">
              <a:noFill/>
            </a:ln>
          </p:spPr>
          <p:style>
            <a:lnRef idx="1">
              <a:schemeClr val="accent1"/>
            </a:lnRef>
            <a:fillRef idx="0">
              <a:schemeClr val="accent1"/>
            </a:fillRef>
            <a:effectRef idx="0">
              <a:schemeClr val="accent1"/>
            </a:effectRef>
            <a:fontRef idx="minor">
              <a:schemeClr val="tx1"/>
            </a:fontRef>
          </p:style>
          <p:txBody>
            <a:bodyPr vert="eaVert" wrap="square" rtlCol="0">
              <a:spAutoFit/>
            </a:bodyPr>
            <a:lstStyle/>
            <a:p>
              <a:r>
                <a:rPr lang="en-US" sz="4000" b="1" dirty="0" smtClean="0">
                  <a:solidFill>
                    <a:srgbClr val="000000"/>
                  </a:solidFill>
                  <a:latin typeface="Times New Roman" pitchFamily="18" charset="0"/>
                  <a:cs typeface="Times New Roman" pitchFamily="18" charset="0"/>
                </a:rPr>
                <a:t>…</a:t>
              </a:r>
              <a:endParaRPr lang="en-US" sz="4000" b="1" dirty="0">
                <a:solidFill>
                  <a:srgbClr val="000000"/>
                </a:solidFill>
                <a:latin typeface="Times New Roman" pitchFamily="18" charset="0"/>
                <a:cs typeface="Times New Roman" pitchFamily="18" charset="0"/>
              </a:endParaRPr>
            </a:p>
          </p:txBody>
        </p:sp>
      </p:grpSp>
      <p:sp>
        <p:nvSpPr>
          <p:cNvPr id="22" name="TextBox 21"/>
          <p:cNvSpPr txBox="1"/>
          <p:nvPr/>
        </p:nvSpPr>
        <p:spPr>
          <a:xfrm>
            <a:off x="152400" y="3886200"/>
            <a:ext cx="1981199" cy="461665"/>
          </a:xfrm>
          <a:prstGeom prst="rect">
            <a:avLst/>
          </a:prstGeom>
          <a:noFill/>
        </p:spPr>
        <p:txBody>
          <a:bodyPr wrap="square" rtlCol="0">
            <a:spAutoFit/>
          </a:bodyPr>
          <a:lstStyle/>
          <a:p>
            <a:r>
              <a:rPr lang="en-US" dirty="0">
                <a:solidFill>
                  <a:srgbClr val="000000"/>
                </a:solidFill>
              </a:rPr>
              <a:t>P</a:t>
            </a:r>
            <a:r>
              <a:rPr lang="en-US" dirty="0" smtClean="0">
                <a:solidFill>
                  <a:srgbClr val="000000"/>
                </a:solidFill>
              </a:rPr>
              <a:t>enalty table</a:t>
            </a:r>
            <a:endParaRPr lang="en-US" dirty="0">
              <a:solidFill>
                <a:srgbClr val="000000"/>
              </a:solidFill>
            </a:endParaRPr>
          </a:p>
        </p:txBody>
      </p:sp>
      <p:grpSp>
        <p:nvGrpSpPr>
          <p:cNvPr id="9" name="Group 8"/>
          <p:cNvGrpSpPr/>
          <p:nvPr/>
        </p:nvGrpSpPr>
        <p:grpSpPr>
          <a:xfrm>
            <a:off x="152400" y="520700"/>
            <a:ext cx="9135935" cy="497672"/>
            <a:chOff x="152400" y="1473348"/>
            <a:chExt cx="9135935" cy="497672"/>
          </a:xfrm>
        </p:grpSpPr>
        <p:grpSp>
          <p:nvGrpSpPr>
            <p:cNvPr id="8" name="Group 7"/>
            <p:cNvGrpSpPr/>
            <p:nvPr/>
          </p:nvGrpSpPr>
          <p:grpSpPr>
            <a:xfrm>
              <a:off x="152400" y="1490513"/>
              <a:ext cx="6219825" cy="480507"/>
              <a:chOff x="152400" y="1490513"/>
              <a:chExt cx="6219825" cy="480507"/>
            </a:xfrm>
          </p:grpSpPr>
          <p:sp>
            <p:nvSpPr>
              <p:cNvPr id="21" name="Rectangle 20"/>
              <p:cNvSpPr/>
              <p:nvPr/>
            </p:nvSpPr>
            <p:spPr>
              <a:xfrm>
                <a:off x="152400" y="1503362"/>
                <a:ext cx="6219825" cy="401638"/>
              </a:xfrm>
              <a:prstGeom prst="rect">
                <a:avLst/>
              </a:prstGeom>
              <a:solidFill>
                <a:schemeClr val="bg1"/>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p:nvPr/>
            </p:nvCxnSpPr>
            <p:spPr bwMode="auto">
              <a:xfrm>
                <a:off x="5600700" y="1490513"/>
                <a:ext cx="0" cy="401638"/>
              </a:xfrm>
              <a:prstGeom prst="line">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1066800" y="1509355"/>
                <a:ext cx="4191000" cy="461665"/>
              </a:xfrm>
              <a:prstGeom prst="rect">
                <a:avLst/>
              </a:prstGeom>
              <a:noFill/>
              <a:ln w="19050">
                <a:noFill/>
              </a:ln>
            </p:spPr>
            <p:txBody>
              <a:bodyPr wrap="square" rtlCol="0">
                <a:spAutoFit/>
              </a:bodyPr>
              <a:lstStyle/>
              <a:p>
                <a:r>
                  <a:rPr lang="en-US" dirty="0" smtClean="0">
                    <a:solidFill>
                      <a:srgbClr val="000000"/>
                    </a:solidFill>
                  </a:rPr>
                  <a:t>8-bit penalty counter (</a:t>
                </a:r>
                <a:r>
                  <a:rPr lang="en-US" b="1" dirty="0" smtClean="0">
                    <a:solidFill>
                      <a:srgbClr val="000000"/>
                    </a:solidFill>
                  </a:rPr>
                  <a:t>CNT</a:t>
                </a:r>
                <a:r>
                  <a:rPr lang="en-US" dirty="0" smtClean="0">
                    <a:solidFill>
                      <a:srgbClr val="000000"/>
                    </a:solidFill>
                  </a:rPr>
                  <a:t>) </a:t>
                </a:r>
                <a:endParaRPr lang="en-US" dirty="0">
                  <a:solidFill>
                    <a:srgbClr val="000000"/>
                  </a:solidFill>
                </a:endParaRPr>
              </a:p>
            </p:txBody>
          </p:sp>
        </p:grpSp>
        <p:sp>
          <p:nvSpPr>
            <p:cNvPr id="30" name="TextBox 29"/>
            <p:cNvSpPr txBox="1"/>
            <p:nvPr/>
          </p:nvSpPr>
          <p:spPr>
            <a:xfrm>
              <a:off x="5554534" y="1473348"/>
              <a:ext cx="3733801" cy="461665"/>
            </a:xfrm>
            <a:prstGeom prst="rect">
              <a:avLst/>
            </a:prstGeom>
            <a:noFill/>
            <a:ln w="19050">
              <a:noFill/>
            </a:ln>
          </p:spPr>
          <p:txBody>
            <a:bodyPr wrap="square" rtlCol="0">
              <a:spAutoFit/>
            </a:bodyPr>
            <a:lstStyle/>
            <a:p>
              <a:r>
                <a:rPr lang="en-US" dirty="0">
                  <a:solidFill>
                    <a:srgbClr val="000000"/>
                  </a:solidFill>
                </a:rPr>
                <a:t>1</a:t>
              </a:r>
              <a:r>
                <a:rPr lang="en-US" dirty="0" smtClean="0">
                  <a:solidFill>
                    <a:srgbClr val="000000"/>
                  </a:solidFill>
                </a:rPr>
                <a:t>-bit  penalty state (</a:t>
              </a:r>
              <a:r>
                <a:rPr lang="en-US" b="1" dirty="0" smtClean="0">
                  <a:solidFill>
                    <a:srgbClr val="000000"/>
                  </a:solidFill>
                </a:rPr>
                <a:t>STA</a:t>
              </a:r>
              <a:r>
                <a:rPr lang="en-US" dirty="0" smtClean="0">
                  <a:solidFill>
                    <a:srgbClr val="000000"/>
                  </a:solidFill>
                </a:rPr>
                <a:t>)</a:t>
              </a:r>
              <a:endParaRPr lang="en-US" dirty="0">
                <a:solidFill>
                  <a:srgbClr val="000000"/>
                </a:solidFill>
              </a:endParaRPr>
            </a:p>
          </p:txBody>
        </p:sp>
      </p:grpSp>
      <p:cxnSp>
        <p:nvCxnSpPr>
          <p:cNvPr id="4" name="Straight Connector 3"/>
          <p:cNvCxnSpPr/>
          <p:nvPr/>
        </p:nvCxnSpPr>
        <p:spPr bwMode="auto">
          <a:xfrm>
            <a:off x="152400" y="956817"/>
            <a:ext cx="195648" cy="664632"/>
          </a:xfrm>
          <a:prstGeom prst="line">
            <a:avLst/>
          </a:prstGeom>
          <a:solidFill>
            <a:schemeClr val="accent1"/>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flipV="1">
            <a:off x="1476632" y="956821"/>
            <a:ext cx="4895593" cy="664628"/>
          </a:xfrm>
          <a:prstGeom prst="line">
            <a:avLst/>
          </a:prstGeom>
          <a:solidFill>
            <a:schemeClr val="accent1"/>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itle 6"/>
          <p:cNvSpPr txBox="1">
            <a:spLocks/>
          </p:cNvSpPr>
          <p:nvPr/>
        </p:nvSpPr>
        <p:spPr bwMode="auto">
          <a:xfrm>
            <a:off x="7086600" y="-76200"/>
            <a:ext cx="21336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Design Overview</a:t>
            </a:r>
            <a:endParaRPr kumimoji="1" lang="en-US" sz="2000" b="1" dirty="0">
              <a:solidFill>
                <a:srgbClr val="000000"/>
              </a:solidFill>
              <a:latin typeface="Times New Roman" pitchFamily="18" charset="0"/>
              <a:ea typeface="宋体" charset="-122"/>
              <a:cs typeface="+mn-cs"/>
            </a:endParaRPr>
          </a:p>
        </p:txBody>
      </p:sp>
      <p:sp>
        <p:nvSpPr>
          <p:cNvPr id="2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2.1 Penalty Predictor</a:t>
            </a:r>
            <a:endParaRPr kumimoji="1" lang="en-US" sz="3200" b="1" dirty="0">
              <a:solidFill>
                <a:srgbClr val="000000"/>
              </a:solidFill>
              <a:latin typeface="Times New Roman" pitchFamily="18" charset="0"/>
              <a:ea typeface="宋体" charset="-122"/>
              <a:cs typeface="+mn-cs"/>
            </a:endParaRPr>
          </a:p>
        </p:txBody>
      </p:sp>
      <p:sp>
        <p:nvSpPr>
          <p:cNvPr id="32" name="Flowchart: Preparation 31"/>
          <p:cNvSpPr/>
          <p:nvPr/>
        </p:nvSpPr>
        <p:spPr bwMode="auto">
          <a:xfrm>
            <a:off x="5601714" y="1143000"/>
            <a:ext cx="1657946" cy="533400"/>
          </a:xfrm>
          <a:prstGeom prst="flowChartPreparation">
            <a:avLst/>
          </a:prstGeom>
          <a:noFill/>
          <a:ln w="19050" cap="flat" cmpd="sng" algn="ctr">
            <a:solidFill>
              <a:srgbClr val="000000"/>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0000"/>
                </a:solidFill>
                <a:effectLst/>
              </a:rPr>
              <a:t>CNT = 0;</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solidFill>
                  <a:srgbClr val="000000"/>
                </a:solidFill>
              </a:rPr>
              <a:t>STA = LP</a:t>
            </a:r>
            <a:endParaRPr kumimoji="0" lang="en-US" sz="1800" i="0" u="none" strike="noStrike" cap="none" normalizeH="0" baseline="0" dirty="0" smtClean="0">
              <a:ln>
                <a:noFill/>
              </a:ln>
              <a:solidFill>
                <a:srgbClr val="000000"/>
              </a:solidFill>
              <a:effectLst/>
            </a:endParaRPr>
          </a:p>
        </p:txBody>
      </p:sp>
      <p:grpSp>
        <p:nvGrpSpPr>
          <p:cNvPr id="62" name="Group 61"/>
          <p:cNvGrpSpPr/>
          <p:nvPr/>
        </p:nvGrpSpPr>
        <p:grpSpPr>
          <a:xfrm>
            <a:off x="5046766" y="1663698"/>
            <a:ext cx="3792434" cy="1571384"/>
            <a:chOff x="4284766" y="2044698"/>
            <a:chExt cx="3792434" cy="1571384"/>
          </a:xfrm>
        </p:grpSpPr>
        <p:sp>
          <p:nvSpPr>
            <p:cNvPr id="35" name="Flowchart: Decision 34"/>
            <p:cNvSpPr/>
            <p:nvPr/>
          </p:nvSpPr>
          <p:spPr bwMode="auto">
            <a:xfrm>
              <a:off x="4284766" y="2247898"/>
              <a:ext cx="2780464" cy="797003"/>
            </a:xfrm>
            <a:prstGeom prst="flowChartDecision">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smtClean="0">
                  <a:solidFill>
                    <a:srgbClr val="000000"/>
                  </a:solidFill>
                </a:rPr>
                <a:t>    Penalty</a:t>
              </a:r>
            </a:p>
            <a:p>
              <a:r>
                <a:rPr lang="en-US" sz="1800" dirty="0" smtClean="0">
                  <a:solidFill>
                    <a:srgbClr val="000000"/>
                  </a:solidFill>
                </a:rPr>
                <a:t>&gt;= </a:t>
              </a:r>
              <a:r>
                <a:rPr lang="en-US" sz="1800" dirty="0">
                  <a:solidFill>
                    <a:srgbClr val="000000"/>
                  </a:solidFill>
                </a:rPr>
                <a:t>120 </a:t>
              </a:r>
              <a:r>
                <a:rPr lang="en-US" sz="1800" dirty="0" err="1">
                  <a:solidFill>
                    <a:srgbClr val="000000"/>
                  </a:solidFill>
                </a:rPr>
                <a:t>cyc</a:t>
              </a:r>
              <a:r>
                <a:rPr lang="en-US" sz="1800" dirty="0">
                  <a:solidFill>
                    <a:srgbClr val="000000"/>
                  </a:solidFill>
                </a:rPr>
                <a:t>?</a:t>
              </a:r>
            </a:p>
          </p:txBody>
        </p:sp>
        <p:sp>
          <p:nvSpPr>
            <p:cNvPr id="36" name="Flowchart: Process 35"/>
            <p:cNvSpPr/>
            <p:nvPr/>
          </p:nvSpPr>
          <p:spPr bwMode="auto">
            <a:xfrm>
              <a:off x="5083079" y="3306518"/>
              <a:ext cx="1191815" cy="309564"/>
            </a:xfrm>
            <a:prstGeom prst="flowChartProcess">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smtClean="0">
                  <a:solidFill>
                    <a:srgbClr val="000000"/>
                  </a:solidFill>
                </a:rPr>
                <a:t> CNT += 8;</a:t>
              </a:r>
              <a:endParaRPr lang="en-US" sz="1800" dirty="0">
                <a:solidFill>
                  <a:srgbClr val="000000"/>
                </a:solidFill>
              </a:endParaRPr>
            </a:p>
          </p:txBody>
        </p:sp>
        <p:sp>
          <p:nvSpPr>
            <p:cNvPr id="37" name="Flowchart: Process 36"/>
            <p:cNvSpPr/>
            <p:nvPr/>
          </p:nvSpPr>
          <p:spPr bwMode="auto">
            <a:xfrm>
              <a:off x="7177087" y="3292231"/>
              <a:ext cx="900113" cy="309564"/>
            </a:xfrm>
            <a:prstGeom prst="flowChartProcess">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a:solidFill>
                    <a:srgbClr val="000000"/>
                  </a:solidFill>
                </a:rPr>
                <a:t> CNT --;</a:t>
              </a:r>
            </a:p>
          </p:txBody>
        </p:sp>
        <p:cxnSp>
          <p:nvCxnSpPr>
            <p:cNvPr id="38" name="Straight Arrow Connector 37"/>
            <p:cNvCxnSpPr/>
            <p:nvPr/>
          </p:nvCxnSpPr>
          <p:spPr bwMode="auto">
            <a:xfrm>
              <a:off x="5674225" y="2044698"/>
              <a:ext cx="0" cy="20320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p:cNvCxnSpPr>
              <a:stCxn id="35" idx="2"/>
              <a:endCxn id="36" idx="0"/>
            </p:cNvCxnSpPr>
            <p:nvPr/>
          </p:nvCxnSpPr>
          <p:spPr bwMode="auto">
            <a:xfrm>
              <a:off x="5674998" y="3044901"/>
              <a:ext cx="3989" cy="261617"/>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Box 39"/>
            <p:cNvSpPr txBox="1"/>
            <p:nvPr/>
          </p:nvSpPr>
          <p:spPr>
            <a:xfrm>
              <a:off x="5223393" y="2999601"/>
              <a:ext cx="381000" cy="276999"/>
            </a:xfrm>
            <a:prstGeom prst="rect">
              <a:avLst/>
            </a:prstGeom>
            <a:noFill/>
          </p:spPr>
          <p:txBody>
            <a:bodyPr wrap="square" lIns="0" tIns="0" rIns="0" bIns="0" rtlCol="0">
              <a:spAutoFit/>
            </a:bodyPr>
            <a:lstStyle/>
            <a:p>
              <a:r>
                <a:rPr lang="en-US" sz="1800" dirty="0" smtClean="0">
                  <a:solidFill>
                    <a:srgbClr val="000000"/>
                  </a:solidFill>
                </a:rPr>
                <a:t>Yes</a:t>
              </a:r>
              <a:endParaRPr lang="en-US" sz="1800" dirty="0">
                <a:solidFill>
                  <a:srgbClr val="000000"/>
                </a:solidFill>
              </a:endParaRPr>
            </a:p>
          </p:txBody>
        </p:sp>
        <p:sp>
          <p:nvSpPr>
            <p:cNvPr id="41" name="TextBox 40"/>
            <p:cNvSpPr txBox="1"/>
            <p:nvPr/>
          </p:nvSpPr>
          <p:spPr>
            <a:xfrm>
              <a:off x="7204593" y="2390001"/>
              <a:ext cx="381000" cy="276999"/>
            </a:xfrm>
            <a:prstGeom prst="rect">
              <a:avLst/>
            </a:prstGeom>
            <a:noFill/>
          </p:spPr>
          <p:txBody>
            <a:bodyPr wrap="square" lIns="0" tIns="0" rIns="0" bIns="0" rtlCol="0">
              <a:spAutoFit/>
            </a:bodyPr>
            <a:lstStyle/>
            <a:p>
              <a:r>
                <a:rPr lang="en-US" sz="1800" dirty="0" smtClean="0">
                  <a:solidFill>
                    <a:srgbClr val="000000"/>
                  </a:solidFill>
                </a:rPr>
                <a:t>No</a:t>
              </a:r>
              <a:endParaRPr lang="en-US" sz="1800" dirty="0">
                <a:solidFill>
                  <a:srgbClr val="000000"/>
                </a:solidFill>
              </a:endParaRPr>
            </a:p>
          </p:txBody>
        </p:sp>
        <p:cxnSp>
          <p:nvCxnSpPr>
            <p:cNvPr id="42" name="Elbow Connector 41"/>
            <p:cNvCxnSpPr/>
            <p:nvPr/>
          </p:nvCxnSpPr>
          <p:spPr bwMode="auto">
            <a:xfrm rot="16200000" flipH="1">
              <a:off x="7028036" y="2693158"/>
              <a:ext cx="639518" cy="558698"/>
            </a:xfrm>
            <a:prstGeom prst="bentConnector3">
              <a:avLst>
                <a:gd name="adj1" fmla="val -1235"/>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3" name="Group 62"/>
          <p:cNvGrpSpPr/>
          <p:nvPr/>
        </p:nvGrpSpPr>
        <p:grpSpPr>
          <a:xfrm>
            <a:off x="5046765" y="3225401"/>
            <a:ext cx="3348453" cy="1498999"/>
            <a:chOff x="4284765" y="3606401"/>
            <a:chExt cx="3348453" cy="1498999"/>
          </a:xfrm>
        </p:grpSpPr>
        <p:sp>
          <p:nvSpPr>
            <p:cNvPr id="43" name="Flowchart: Decision 42"/>
            <p:cNvSpPr/>
            <p:nvPr/>
          </p:nvSpPr>
          <p:spPr bwMode="auto">
            <a:xfrm>
              <a:off x="4284765" y="3917950"/>
              <a:ext cx="2783681" cy="381000"/>
            </a:xfrm>
            <a:prstGeom prst="flowChartDecision">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a:solidFill>
                    <a:srgbClr val="000000"/>
                  </a:solidFill>
                </a:rPr>
                <a:t>CNT &gt;= 192?</a:t>
              </a:r>
            </a:p>
          </p:txBody>
        </p:sp>
        <p:cxnSp>
          <p:nvCxnSpPr>
            <p:cNvPr id="44" name="Straight Arrow Connector 43"/>
            <p:cNvCxnSpPr/>
            <p:nvPr/>
          </p:nvCxnSpPr>
          <p:spPr bwMode="auto">
            <a:xfrm>
              <a:off x="5674226" y="3616081"/>
              <a:ext cx="0" cy="295519"/>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Elbow Connector 44"/>
            <p:cNvCxnSpPr/>
            <p:nvPr/>
          </p:nvCxnSpPr>
          <p:spPr bwMode="auto">
            <a:xfrm rot="5400000">
              <a:off x="6595736" y="2702391"/>
              <a:ext cx="127399" cy="1935419"/>
            </a:xfrm>
            <a:prstGeom prst="bentConnector2">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lowchart: Process 45"/>
            <p:cNvSpPr/>
            <p:nvPr/>
          </p:nvSpPr>
          <p:spPr bwMode="auto">
            <a:xfrm>
              <a:off x="5067839" y="4562472"/>
              <a:ext cx="1200149" cy="309564"/>
            </a:xfrm>
            <a:prstGeom prst="flowChartProcess">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a:solidFill>
                    <a:srgbClr val="000000"/>
                  </a:solidFill>
                </a:rPr>
                <a:t> STA = HP</a:t>
              </a:r>
            </a:p>
          </p:txBody>
        </p:sp>
        <p:cxnSp>
          <p:nvCxnSpPr>
            <p:cNvPr id="47" name="Straight Arrow Connector 46"/>
            <p:cNvCxnSpPr>
              <a:stCxn id="43" idx="2"/>
            </p:cNvCxnSpPr>
            <p:nvPr/>
          </p:nvCxnSpPr>
          <p:spPr bwMode="auto">
            <a:xfrm>
              <a:off x="5676606" y="4298950"/>
              <a:ext cx="2381" cy="27305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a:off x="5677796" y="4868223"/>
              <a:ext cx="1191" cy="237177"/>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p:cNvSpPr txBox="1"/>
            <p:nvPr/>
          </p:nvSpPr>
          <p:spPr>
            <a:xfrm>
              <a:off x="5223393" y="4285473"/>
              <a:ext cx="381000" cy="276999"/>
            </a:xfrm>
            <a:prstGeom prst="rect">
              <a:avLst/>
            </a:prstGeom>
            <a:noFill/>
          </p:spPr>
          <p:txBody>
            <a:bodyPr wrap="square" lIns="0" tIns="0" rIns="0" bIns="0" rtlCol="0">
              <a:spAutoFit/>
            </a:bodyPr>
            <a:lstStyle/>
            <a:p>
              <a:r>
                <a:rPr lang="en-US" sz="1800" dirty="0" smtClean="0">
                  <a:solidFill>
                    <a:srgbClr val="000000"/>
                  </a:solidFill>
                </a:rPr>
                <a:t>Yes</a:t>
              </a:r>
              <a:endParaRPr lang="en-US" sz="1800" dirty="0">
                <a:solidFill>
                  <a:srgbClr val="000000"/>
                </a:solidFill>
              </a:endParaRPr>
            </a:p>
          </p:txBody>
        </p:sp>
        <p:cxnSp>
          <p:nvCxnSpPr>
            <p:cNvPr id="55" name="Elbow Connector 54"/>
            <p:cNvCxnSpPr>
              <a:stCxn id="43" idx="3"/>
            </p:cNvCxnSpPr>
            <p:nvPr/>
          </p:nvCxnSpPr>
          <p:spPr bwMode="auto">
            <a:xfrm>
              <a:off x="7068446" y="4108450"/>
              <a:ext cx="564772" cy="882650"/>
            </a:xfrm>
            <a:prstGeom prst="bentConnector2">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H="1">
              <a:off x="5671368" y="4986811"/>
              <a:ext cx="1959672" cy="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TextBox 56"/>
            <p:cNvSpPr txBox="1"/>
            <p:nvPr/>
          </p:nvSpPr>
          <p:spPr>
            <a:xfrm>
              <a:off x="7204593" y="3837801"/>
              <a:ext cx="381000" cy="276999"/>
            </a:xfrm>
            <a:prstGeom prst="rect">
              <a:avLst/>
            </a:prstGeom>
            <a:noFill/>
          </p:spPr>
          <p:txBody>
            <a:bodyPr wrap="square" lIns="0" tIns="0" rIns="0" bIns="0" rtlCol="0">
              <a:spAutoFit/>
            </a:bodyPr>
            <a:lstStyle/>
            <a:p>
              <a:r>
                <a:rPr lang="en-US" sz="1800" dirty="0" smtClean="0">
                  <a:solidFill>
                    <a:srgbClr val="000000"/>
                  </a:solidFill>
                </a:rPr>
                <a:t>No</a:t>
              </a:r>
              <a:endParaRPr lang="en-US" sz="1800" dirty="0">
                <a:solidFill>
                  <a:srgbClr val="000000"/>
                </a:solidFill>
              </a:endParaRPr>
            </a:p>
          </p:txBody>
        </p:sp>
      </p:grpSp>
      <p:cxnSp>
        <p:nvCxnSpPr>
          <p:cNvPr id="59" name="Straight Arrow Connector 58"/>
          <p:cNvCxnSpPr/>
          <p:nvPr/>
        </p:nvCxnSpPr>
        <p:spPr bwMode="auto">
          <a:xfrm flipH="1">
            <a:off x="6429913" y="5715000"/>
            <a:ext cx="1965305" cy="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4" name="Group 63"/>
          <p:cNvGrpSpPr/>
          <p:nvPr/>
        </p:nvGrpSpPr>
        <p:grpSpPr>
          <a:xfrm>
            <a:off x="4706841" y="1765299"/>
            <a:ext cx="3682302" cy="3949701"/>
            <a:chOff x="3944841" y="2146299"/>
            <a:chExt cx="3682302" cy="3949701"/>
          </a:xfrm>
        </p:grpSpPr>
        <p:sp>
          <p:nvSpPr>
            <p:cNvPr id="48" name="Flowchart: Decision 47"/>
            <p:cNvSpPr/>
            <p:nvPr/>
          </p:nvSpPr>
          <p:spPr bwMode="auto">
            <a:xfrm>
              <a:off x="4204219" y="5105400"/>
              <a:ext cx="2934026" cy="381000"/>
            </a:xfrm>
            <a:prstGeom prst="flowChartDecision">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smtClean="0">
                  <a:solidFill>
                    <a:srgbClr val="000000"/>
                  </a:solidFill>
                </a:rPr>
                <a:t>   CNT == 0</a:t>
              </a:r>
              <a:r>
                <a:rPr lang="en-US" sz="1800" dirty="0">
                  <a:solidFill>
                    <a:srgbClr val="000000"/>
                  </a:solidFill>
                </a:rPr>
                <a:t>?</a:t>
              </a:r>
            </a:p>
          </p:txBody>
        </p:sp>
        <p:sp>
          <p:nvSpPr>
            <p:cNvPr id="49" name="Flowchart: Process 48"/>
            <p:cNvSpPr/>
            <p:nvPr/>
          </p:nvSpPr>
          <p:spPr bwMode="auto">
            <a:xfrm>
              <a:off x="5091651" y="5710236"/>
              <a:ext cx="1200149" cy="309564"/>
            </a:xfrm>
            <a:prstGeom prst="flowChartProcess">
              <a:avLst/>
            </a:prstGeom>
            <a:noFill/>
            <a:ln w="19050" cap="flat" cmpd="sng" algn="ctr">
              <a:solidFill>
                <a:srgbClr val="000000"/>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en-US" sz="1800" dirty="0">
                  <a:solidFill>
                    <a:srgbClr val="000000"/>
                  </a:solidFill>
                </a:rPr>
                <a:t> STA = LP</a:t>
              </a:r>
            </a:p>
          </p:txBody>
        </p:sp>
        <p:cxnSp>
          <p:nvCxnSpPr>
            <p:cNvPr id="51" name="Straight Arrow Connector 50"/>
            <p:cNvCxnSpPr/>
            <p:nvPr/>
          </p:nvCxnSpPr>
          <p:spPr bwMode="auto">
            <a:xfrm>
              <a:off x="5679781" y="5486400"/>
              <a:ext cx="0" cy="223836"/>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Elbow Connector 51"/>
            <p:cNvCxnSpPr/>
            <p:nvPr/>
          </p:nvCxnSpPr>
          <p:spPr bwMode="auto">
            <a:xfrm rot="16200000" flipV="1">
              <a:off x="2874866" y="3216275"/>
              <a:ext cx="3873501" cy="1733550"/>
            </a:xfrm>
            <a:prstGeom prst="bentConnector3">
              <a:avLst>
                <a:gd name="adj1" fmla="val -4099"/>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3944841" y="2146299"/>
              <a:ext cx="1723846" cy="0"/>
            </a:xfrm>
            <a:prstGeom prst="straightConnector1">
              <a:avLst/>
            </a:prstGeom>
            <a:solidFill>
              <a:schemeClr val="accent1"/>
            </a:solidFill>
            <a:ln w="1905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Elbow Connector 57"/>
            <p:cNvCxnSpPr>
              <a:stCxn id="48" idx="3"/>
            </p:cNvCxnSpPr>
            <p:nvPr/>
          </p:nvCxnSpPr>
          <p:spPr bwMode="auto">
            <a:xfrm>
              <a:off x="7138245" y="5295900"/>
              <a:ext cx="488898" cy="800100"/>
            </a:xfrm>
            <a:prstGeom prst="bentConnector2">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TextBox 59"/>
            <p:cNvSpPr txBox="1"/>
            <p:nvPr/>
          </p:nvSpPr>
          <p:spPr>
            <a:xfrm>
              <a:off x="5223393" y="5438001"/>
              <a:ext cx="381000" cy="276999"/>
            </a:xfrm>
            <a:prstGeom prst="rect">
              <a:avLst/>
            </a:prstGeom>
            <a:noFill/>
          </p:spPr>
          <p:txBody>
            <a:bodyPr wrap="square" lIns="0" tIns="0" rIns="0" bIns="0" rtlCol="0">
              <a:spAutoFit/>
            </a:bodyPr>
            <a:lstStyle/>
            <a:p>
              <a:r>
                <a:rPr lang="en-US" sz="1800" dirty="0" smtClean="0">
                  <a:solidFill>
                    <a:srgbClr val="000000"/>
                  </a:solidFill>
                </a:rPr>
                <a:t>Yes</a:t>
              </a:r>
              <a:endParaRPr lang="en-US" sz="1800" dirty="0">
                <a:solidFill>
                  <a:srgbClr val="000000"/>
                </a:solidFill>
              </a:endParaRPr>
            </a:p>
          </p:txBody>
        </p:sp>
        <p:sp>
          <p:nvSpPr>
            <p:cNvPr id="61" name="TextBox 60"/>
            <p:cNvSpPr txBox="1"/>
            <p:nvPr/>
          </p:nvSpPr>
          <p:spPr>
            <a:xfrm>
              <a:off x="7204593" y="5057001"/>
              <a:ext cx="381000" cy="276999"/>
            </a:xfrm>
            <a:prstGeom prst="rect">
              <a:avLst/>
            </a:prstGeom>
            <a:noFill/>
          </p:spPr>
          <p:txBody>
            <a:bodyPr wrap="square" lIns="0" tIns="0" rIns="0" bIns="0" rtlCol="0">
              <a:spAutoFit/>
            </a:bodyPr>
            <a:lstStyle/>
            <a:p>
              <a:r>
                <a:rPr lang="en-US" sz="1800" dirty="0" smtClean="0">
                  <a:solidFill>
                    <a:srgbClr val="000000"/>
                  </a:solidFill>
                </a:rPr>
                <a:t>No</a:t>
              </a:r>
              <a:endParaRPr lang="en-US" sz="1800" dirty="0">
                <a:solidFill>
                  <a:srgbClr val="000000"/>
                </a:solidFill>
              </a:endParaRPr>
            </a:p>
          </p:txBody>
        </p:sp>
      </p:grpSp>
      <p:sp>
        <p:nvSpPr>
          <p:cNvPr id="65" name="TextBox 64"/>
          <p:cNvSpPr txBox="1"/>
          <p:nvPr/>
        </p:nvSpPr>
        <p:spPr>
          <a:xfrm>
            <a:off x="331115" y="5867400"/>
            <a:ext cx="8305800" cy="830997"/>
          </a:xfrm>
          <a:prstGeom prst="rect">
            <a:avLst/>
          </a:prstGeom>
          <a:noFill/>
          <a:ln w="47625">
            <a:solidFill>
              <a:srgbClr val="FF0000"/>
            </a:solidFill>
          </a:ln>
        </p:spPr>
        <p:txBody>
          <a:bodyPr wrap="square" rtlCol="0">
            <a:spAutoFit/>
          </a:bodyPr>
          <a:lstStyle>
            <a:defPPr>
              <a:defRPr lang="en-US"/>
            </a:defPPr>
            <a:lvl1pPr>
              <a:defRPr>
                <a:solidFill>
                  <a:srgbClr val="000000"/>
                </a:solidFill>
              </a:defRPr>
            </a:lvl1pPr>
          </a:lstStyle>
          <a:p>
            <a:r>
              <a:rPr lang="en-US" dirty="0"/>
              <a:t>High-penalty state </a:t>
            </a:r>
            <a:r>
              <a:rPr lang="en-US" dirty="0" smtClean="0"/>
              <a:t>remains </a:t>
            </a:r>
            <a:r>
              <a:rPr lang="en-US" dirty="0"/>
              <a:t>at least hundreds of </a:t>
            </a:r>
            <a:r>
              <a:rPr lang="en-US" dirty="0" smtClean="0"/>
              <a:t>executions, so the following </a:t>
            </a:r>
            <a:r>
              <a:rPr lang="en-US" dirty="0"/>
              <a:t>HP </a:t>
            </a:r>
            <a:r>
              <a:rPr lang="en-US" dirty="0" smtClean="0"/>
              <a:t>branches </a:t>
            </a:r>
            <a:r>
              <a:rPr lang="en-US" dirty="0"/>
              <a:t>can get </a:t>
            </a:r>
            <a:r>
              <a:rPr lang="en-US" dirty="0" smtClean="0"/>
              <a:t>benefits. </a:t>
            </a:r>
            <a:endParaRPr lang="en-US" dirty="0"/>
          </a:p>
        </p:txBody>
      </p:sp>
      <p:sp>
        <p:nvSpPr>
          <p:cNvPr id="66"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4</a:t>
            </a:fld>
            <a:endParaRPr lang="en-US" sz="1400" dirty="0">
              <a:solidFill>
                <a:srgbClr val="534E43"/>
              </a:solidFill>
            </a:endParaRPr>
          </a:p>
        </p:txBody>
      </p:sp>
    </p:spTree>
    <p:extLst>
      <p:ext uri="{BB962C8B-B14F-4D97-AF65-F5344CB8AC3E}">
        <p14:creationId xmlns:p14="http://schemas.microsoft.com/office/powerpoint/2010/main" val="334951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fade">
                                      <p:cBhvr>
                                        <p:cTn id="23" dur="500"/>
                                        <p:tgtEl>
                                          <p:spTgt spid="6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3"/>
                                        </p:tgtEl>
                                        <p:attrNameLst>
                                          <p:attrName>style.visibility</p:attrName>
                                        </p:attrNameLst>
                                      </p:cBhvr>
                                      <p:to>
                                        <p:strVal val="visible"/>
                                      </p:to>
                                    </p:set>
                                    <p:animEffect transition="in" filter="fade">
                                      <p:cBhvr>
                                        <p:cTn id="28" dur="500"/>
                                        <p:tgtEl>
                                          <p:spTgt spid="6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childTnLst>
                                </p:cTn>
                              </p:par>
                              <p:par>
                                <p:cTn id="34" presetID="10" presetClass="entr" presetSubtype="0" fill="hold"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fade">
                                      <p:cBhvr>
                                        <p:cTn id="36" dur="500"/>
                                        <p:tgtEl>
                                          <p:spTgt spid="5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5"/>
                                        </p:tgtEl>
                                        <p:attrNameLst>
                                          <p:attrName>style.visibility</p:attrName>
                                        </p:attrNameLst>
                                      </p:cBhvr>
                                      <p:to>
                                        <p:strVal val="visible"/>
                                      </p:to>
                                    </p:set>
                                    <p:animEffect transition="in" filter="fade">
                                      <p:cBhvr>
                                        <p:cTn id="4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extLst>
              <p:ext uri="{D42A27DB-BD31-4B8C-83A1-F6EECF244321}">
                <p14:modId xmlns:p14="http://schemas.microsoft.com/office/powerpoint/2010/main" val="4106060251"/>
              </p:ext>
            </p:extLst>
          </p:nvPr>
        </p:nvGraphicFramePr>
        <p:xfrm>
          <a:off x="0" y="2610849"/>
          <a:ext cx="9007389" cy="2521803"/>
        </p:xfrm>
        <a:graphic>
          <a:graphicData uri="http://schemas.openxmlformats.org/presentationml/2006/ole">
            <mc:AlternateContent xmlns:mc="http://schemas.openxmlformats.org/markup-compatibility/2006">
              <mc:Choice xmlns:v="urn:schemas-microsoft-com:vml" Requires="v">
                <p:oleObj spid="_x0000_s15507" name="Visio" r:id="rId4" imgW="4822583" imgH="1353226" progId="Visio.Drawing.11">
                  <p:embed/>
                </p:oleObj>
              </mc:Choice>
              <mc:Fallback>
                <p:oleObj name="Visio" r:id="rId4" imgW="4822583" imgH="1353226" progId="Visio.Drawing.11">
                  <p:embed/>
                  <p:pic>
                    <p:nvPicPr>
                      <p:cNvPr id="0" name=""/>
                      <p:cNvPicPr/>
                      <p:nvPr/>
                    </p:nvPicPr>
                    <p:blipFill>
                      <a:blip r:embed="rId5"/>
                      <a:stretch>
                        <a:fillRect/>
                      </a:stretch>
                    </p:blipFill>
                    <p:spPr>
                      <a:xfrm>
                        <a:off x="0" y="2610849"/>
                        <a:ext cx="9007389" cy="2521803"/>
                      </a:xfrm>
                      <a:prstGeom prst="rect">
                        <a:avLst/>
                      </a:prstGeom>
                    </p:spPr>
                  </p:pic>
                </p:oleObj>
              </mc:Fallback>
            </mc:AlternateContent>
          </a:graphicData>
        </a:graphic>
      </p:graphicFrame>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5" name="Group 24"/>
          <p:cNvGrpSpPr/>
          <p:nvPr/>
        </p:nvGrpSpPr>
        <p:grpSpPr>
          <a:xfrm>
            <a:off x="381000" y="4876800"/>
            <a:ext cx="990600" cy="609600"/>
            <a:chOff x="381000" y="3505200"/>
            <a:chExt cx="1066800" cy="685800"/>
          </a:xfrm>
        </p:grpSpPr>
        <p:cxnSp>
          <p:nvCxnSpPr>
            <p:cNvPr id="18" name="Straight Connector 17"/>
            <p:cNvCxnSpPr/>
            <p:nvPr/>
          </p:nvCxnSpPr>
          <p:spPr bwMode="auto">
            <a:xfrm>
              <a:off x="381000" y="3505200"/>
              <a:ext cx="0" cy="685800"/>
            </a:xfrm>
            <a:prstGeom prst="line">
              <a:avLst/>
            </a:prstGeom>
            <a:noFill/>
            <a:ln w="50800" cap="flat" cmpd="sng" algn="ctr">
              <a:solidFill>
                <a:srgbClr val="FF0000"/>
              </a:solidFill>
              <a:prstDash val="solid"/>
              <a:round/>
              <a:headEnd type="none" w="med" len="med"/>
              <a:tailEnd type="none" w="med" len="med"/>
            </a:ln>
            <a:effectLst/>
            <a:extLst/>
          </p:spPr>
        </p:cxnSp>
        <p:cxnSp>
          <p:nvCxnSpPr>
            <p:cNvPr id="20" name="Straight Connector 19"/>
            <p:cNvCxnSpPr/>
            <p:nvPr/>
          </p:nvCxnSpPr>
          <p:spPr bwMode="auto">
            <a:xfrm>
              <a:off x="381000" y="4191000"/>
              <a:ext cx="1066800" cy="0"/>
            </a:xfrm>
            <a:prstGeom prst="line">
              <a:avLst/>
            </a:prstGeom>
            <a:noFill/>
            <a:ln w="50800" cap="flat" cmpd="sng" algn="ctr">
              <a:solidFill>
                <a:srgbClr val="FF0000"/>
              </a:solidFill>
              <a:prstDash val="solid"/>
              <a:round/>
              <a:headEnd type="none" w="med" len="med"/>
              <a:tailEnd type="none" w="med" len="med"/>
            </a:ln>
            <a:effectLst/>
            <a:extLst/>
          </p:spPr>
        </p:cxnSp>
        <p:cxnSp>
          <p:nvCxnSpPr>
            <p:cNvPr id="23" name="Straight Connector 22"/>
            <p:cNvCxnSpPr/>
            <p:nvPr/>
          </p:nvCxnSpPr>
          <p:spPr bwMode="auto">
            <a:xfrm>
              <a:off x="1447800" y="3505200"/>
              <a:ext cx="0" cy="685800"/>
            </a:xfrm>
            <a:prstGeom prst="line">
              <a:avLst/>
            </a:prstGeom>
            <a:noFill/>
            <a:ln w="50800" cap="flat" cmpd="sng" algn="ctr">
              <a:solidFill>
                <a:srgbClr val="FF0000"/>
              </a:solidFill>
              <a:prstDash val="solid"/>
              <a:round/>
              <a:headEnd type="none" w="med" len="med"/>
              <a:tailEnd type="none" w="med" len="med"/>
            </a:ln>
            <a:effectLst/>
            <a:extLst/>
          </p:spPr>
        </p:cxnSp>
      </p:grpSp>
      <p:grpSp>
        <p:nvGrpSpPr>
          <p:cNvPr id="26" name="Group 25"/>
          <p:cNvGrpSpPr/>
          <p:nvPr/>
        </p:nvGrpSpPr>
        <p:grpSpPr>
          <a:xfrm>
            <a:off x="1609724" y="4876800"/>
            <a:ext cx="7458076" cy="609600"/>
            <a:chOff x="381000" y="3505200"/>
            <a:chExt cx="1066800" cy="685800"/>
          </a:xfrm>
        </p:grpSpPr>
        <p:cxnSp>
          <p:nvCxnSpPr>
            <p:cNvPr id="27" name="Straight Connector 26"/>
            <p:cNvCxnSpPr/>
            <p:nvPr/>
          </p:nvCxnSpPr>
          <p:spPr bwMode="auto">
            <a:xfrm>
              <a:off x="381000" y="3505200"/>
              <a:ext cx="0" cy="685800"/>
            </a:xfrm>
            <a:prstGeom prst="line">
              <a:avLst/>
            </a:prstGeom>
            <a:noFill/>
            <a:ln w="50800" cap="flat" cmpd="sng" algn="ctr">
              <a:solidFill>
                <a:srgbClr val="FF0000"/>
              </a:solidFill>
              <a:prstDash val="solid"/>
              <a:round/>
              <a:headEnd type="none" w="med" len="med"/>
              <a:tailEnd type="none" w="med" len="med"/>
            </a:ln>
            <a:effectLst/>
            <a:extLst/>
          </p:spPr>
        </p:cxnSp>
        <p:cxnSp>
          <p:nvCxnSpPr>
            <p:cNvPr id="28" name="Straight Connector 27"/>
            <p:cNvCxnSpPr/>
            <p:nvPr/>
          </p:nvCxnSpPr>
          <p:spPr bwMode="auto">
            <a:xfrm>
              <a:off x="381000" y="4191000"/>
              <a:ext cx="1066800" cy="0"/>
            </a:xfrm>
            <a:prstGeom prst="line">
              <a:avLst/>
            </a:prstGeom>
            <a:noFill/>
            <a:ln w="50800" cap="flat" cmpd="sng" algn="ctr">
              <a:solidFill>
                <a:srgbClr val="FF0000"/>
              </a:solidFill>
              <a:prstDash val="solid"/>
              <a:round/>
              <a:headEnd type="none" w="med" len="med"/>
              <a:tailEnd type="none" w="med" len="med"/>
            </a:ln>
            <a:effectLst/>
            <a:extLst/>
          </p:spPr>
        </p:cxnSp>
        <p:cxnSp>
          <p:nvCxnSpPr>
            <p:cNvPr id="29" name="Straight Connector 28"/>
            <p:cNvCxnSpPr/>
            <p:nvPr/>
          </p:nvCxnSpPr>
          <p:spPr bwMode="auto">
            <a:xfrm>
              <a:off x="1447800" y="3505200"/>
              <a:ext cx="0" cy="685800"/>
            </a:xfrm>
            <a:prstGeom prst="line">
              <a:avLst/>
            </a:prstGeom>
            <a:noFill/>
            <a:ln w="50800" cap="flat" cmpd="sng" algn="ctr">
              <a:solidFill>
                <a:srgbClr val="FF0000"/>
              </a:solidFill>
              <a:prstDash val="solid"/>
              <a:round/>
              <a:headEnd type="none" w="med" len="med"/>
              <a:tailEnd type="none" w="med" len="med"/>
            </a:ln>
            <a:effectLst/>
            <a:extLst/>
          </p:spPr>
        </p:cxnSp>
      </p:grpSp>
      <p:sp>
        <p:nvSpPr>
          <p:cNvPr id="30" name="TextBox 29"/>
          <p:cNvSpPr txBox="1"/>
          <p:nvPr/>
        </p:nvSpPr>
        <p:spPr>
          <a:xfrm>
            <a:off x="228600" y="5486400"/>
            <a:ext cx="1371600" cy="1200329"/>
          </a:xfrm>
          <a:prstGeom prst="rect">
            <a:avLst/>
          </a:prstGeom>
          <a:noFill/>
        </p:spPr>
        <p:txBody>
          <a:bodyPr wrap="square" rtlCol="0">
            <a:spAutoFit/>
          </a:bodyPr>
          <a:lstStyle/>
          <a:p>
            <a:r>
              <a:rPr lang="en-US" dirty="0" smtClean="0">
                <a:solidFill>
                  <a:srgbClr val="000000"/>
                </a:solidFill>
              </a:rPr>
              <a:t>2-bit bimodal</a:t>
            </a:r>
          </a:p>
          <a:p>
            <a:r>
              <a:rPr lang="en-US" dirty="0" smtClean="0">
                <a:solidFill>
                  <a:srgbClr val="000000"/>
                </a:solidFill>
              </a:rPr>
              <a:t>predictor</a:t>
            </a:r>
            <a:endParaRPr lang="en-US" dirty="0">
              <a:solidFill>
                <a:srgbClr val="000000"/>
              </a:solidFill>
            </a:endParaRPr>
          </a:p>
        </p:txBody>
      </p:sp>
      <p:grpSp>
        <p:nvGrpSpPr>
          <p:cNvPr id="44" name="Group 43"/>
          <p:cNvGrpSpPr/>
          <p:nvPr/>
        </p:nvGrpSpPr>
        <p:grpSpPr>
          <a:xfrm>
            <a:off x="2438400" y="5867400"/>
            <a:ext cx="5408612" cy="891867"/>
            <a:chOff x="2133600" y="5395098"/>
            <a:chExt cx="5408612" cy="891867"/>
          </a:xfrm>
        </p:grpSpPr>
        <p:grpSp>
          <p:nvGrpSpPr>
            <p:cNvPr id="43" name="Group 42"/>
            <p:cNvGrpSpPr/>
            <p:nvPr/>
          </p:nvGrpSpPr>
          <p:grpSpPr>
            <a:xfrm>
              <a:off x="2133600" y="5395098"/>
              <a:ext cx="5408612" cy="891867"/>
              <a:chOff x="2133600" y="5387895"/>
              <a:chExt cx="5408612" cy="891867"/>
            </a:xfrm>
          </p:grpSpPr>
          <p:grpSp>
            <p:nvGrpSpPr>
              <p:cNvPr id="42" name="Group 41"/>
              <p:cNvGrpSpPr/>
              <p:nvPr/>
            </p:nvGrpSpPr>
            <p:grpSpPr>
              <a:xfrm>
                <a:off x="2133600" y="5387895"/>
                <a:ext cx="4902200" cy="867945"/>
                <a:chOff x="2133600" y="5422392"/>
                <a:chExt cx="4902200" cy="867945"/>
              </a:xfrm>
            </p:grpSpPr>
            <p:grpSp>
              <p:nvGrpSpPr>
                <p:cNvPr id="34" name="Group 33"/>
                <p:cNvGrpSpPr/>
                <p:nvPr/>
              </p:nvGrpSpPr>
              <p:grpSpPr>
                <a:xfrm>
                  <a:off x="2133600" y="5422392"/>
                  <a:ext cx="4902200" cy="867945"/>
                  <a:chOff x="152400" y="1390996"/>
                  <a:chExt cx="4902200" cy="867945"/>
                </a:xfrm>
              </p:grpSpPr>
              <p:sp>
                <p:nvSpPr>
                  <p:cNvPr id="36" name="Rectangle 35"/>
                  <p:cNvSpPr/>
                  <p:nvPr/>
                </p:nvSpPr>
                <p:spPr>
                  <a:xfrm>
                    <a:off x="152400" y="1390996"/>
                    <a:ext cx="4902200" cy="452448"/>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cxnSp>
                <p:nvCxnSpPr>
                  <p:cNvPr id="37" name="Straight Connector 36"/>
                  <p:cNvCxnSpPr/>
                  <p:nvPr/>
                </p:nvCxnSpPr>
                <p:spPr bwMode="auto">
                  <a:xfrm>
                    <a:off x="3276600" y="1390996"/>
                    <a:ext cx="0" cy="458518"/>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3423691" y="1427944"/>
                    <a:ext cx="939800" cy="830997"/>
                  </a:xfrm>
                  <a:prstGeom prst="rect">
                    <a:avLst/>
                  </a:prstGeom>
                  <a:noFill/>
                </p:spPr>
                <p:txBody>
                  <a:bodyPr wrap="square" rtlCol="0">
                    <a:spAutoFit/>
                  </a:bodyPr>
                  <a:lstStyle/>
                  <a:p>
                    <a:r>
                      <a:rPr lang="en-US" dirty="0">
                        <a:solidFill>
                          <a:srgbClr val="000000"/>
                        </a:solidFill>
                      </a:rPr>
                      <a:t>3</a:t>
                    </a:r>
                    <a:r>
                      <a:rPr lang="en-US" dirty="0" smtClean="0">
                        <a:solidFill>
                          <a:srgbClr val="000000"/>
                        </a:solidFill>
                      </a:rPr>
                      <a:t>-bit </a:t>
                    </a:r>
                    <a:endParaRPr lang="en-US" dirty="0">
                      <a:solidFill>
                        <a:srgbClr val="000000"/>
                      </a:solidFill>
                    </a:endParaRPr>
                  </a:p>
                  <a:p>
                    <a:r>
                      <a:rPr lang="en-US" dirty="0" err="1" smtClean="0">
                        <a:solidFill>
                          <a:srgbClr val="000000"/>
                        </a:solidFill>
                      </a:rPr>
                      <a:t>pred</a:t>
                    </a:r>
                    <a:endParaRPr lang="en-US" dirty="0">
                      <a:solidFill>
                        <a:srgbClr val="000000"/>
                      </a:solidFill>
                    </a:endParaRPr>
                  </a:p>
                </p:txBody>
              </p:sp>
            </p:grpSp>
            <p:cxnSp>
              <p:nvCxnSpPr>
                <p:cNvPr id="39" name="Straight Connector 38"/>
                <p:cNvCxnSpPr/>
                <p:nvPr/>
              </p:nvCxnSpPr>
              <p:spPr bwMode="auto">
                <a:xfrm>
                  <a:off x="6310312" y="5422392"/>
                  <a:ext cx="0" cy="452448"/>
                </a:xfrm>
                <a:prstGeom prst="line">
                  <a:avLst/>
                </a:pr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0" name="TextBox 39"/>
              <p:cNvSpPr txBox="1"/>
              <p:nvPr/>
            </p:nvSpPr>
            <p:spPr>
              <a:xfrm>
                <a:off x="6310312" y="5448765"/>
                <a:ext cx="1231900" cy="830997"/>
              </a:xfrm>
              <a:prstGeom prst="rect">
                <a:avLst/>
              </a:prstGeom>
              <a:noFill/>
            </p:spPr>
            <p:txBody>
              <a:bodyPr wrap="square" rtlCol="0">
                <a:spAutoFit/>
              </a:bodyPr>
              <a:lstStyle/>
              <a:p>
                <a:r>
                  <a:rPr lang="en-US" dirty="0" smtClean="0">
                    <a:solidFill>
                      <a:srgbClr val="000000"/>
                    </a:solidFill>
                  </a:rPr>
                  <a:t>2-bit </a:t>
                </a:r>
                <a:endParaRPr lang="en-US" dirty="0">
                  <a:solidFill>
                    <a:srgbClr val="000000"/>
                  </a:solidFill>
                </a:endParaRPr>
              </a:p>
              <a:p>
                <a:r>
                  <a:rPr lang="en-US" dirty="0">
                    <a:solidFill>
                      <a:srgbClr val="000000"/>
                    </a:solidFill>
                  </a:rPr>
                  <a:t>u</a:t>
                </a:r>
                <a:r>
                  <a:rPr lang="en-US" dirty="0" smtClean="0">
                    <a:solidFill>
                      <a:srgbClr val="000000"/>
                    </a:solidFill>
                  </a:rPr>
                  <a:t>se (U)</a:t>
                </a:r>
                <a:endParaRPr lang="en-US" dirty="0">
                  <a:solidFill>
                    <a:srgbClr val="000000"/>
                  </a:solidFill>
                </a:endParaRPr>
              </a:p>
            </p:txBody>
          </p:sp>
        </p:grpSp>
        <p:sp>
          <p:nvSpPr>
            <p:cNvPr id="35" name="TextBox 34"/>
            <p:cNvSpPr txBox="1"/>
            <p:nvPr/>
          </p:nvSpPr>
          <p:spPr>
            <a:xfrm>
              <a:off x="3124200" y="5432047"/>
              <a:ext cx="1447800" cy="830997"/>
            </a:xfrm>
            <a:prstGeom prst="rect">
              <a:avLst/>
            </a:prstGeom>
            <a:noFill/>
          </p:spPr>
          <p:txBody>
            <a:bodyPr wrap="square" rtlCol="0">
              <a:spAutoFit/>
            </a:bodyPr>
            <a:lstStyle/>
            <a:p>
              <a:r>
                <a:rPr lang="en-US" dirty="0">
                  <a:solidFill>
                    <a:srgbClr val="000000"/>
                  </a:solidFill>
                </a:rPr>
                <a:t>[</a:t>
              </a:r>
              <a:r>
                <a:rPr lang="en-US" dirty="0" smtClean="0">
                  <a:solidFill>
                    <a:srgbClr val="000000"/>
                  </a:solidFill>
                </a:rPr>
                <a:t>9-16]-bit </a:t>
              </a:r>
            </a:p>
            <a:p>
              <a:r>
                <a:rPr lang="en-US" dirty="0">
                  <a:solidFill>
                    <a:srgbClr val="000000"/>
                  </a:solidFill>
                </a:rPr>
                <a:t> </a:t>
              </a:r>
              <a:r>
                <a:rPr lang="en-US" dirty="0" smtClean="0">
                  <a:solidFill>
                    <a:srgbClr val="000000"/>
                  </a:solidFill>
                </a:rPr>
                <a:t>   tag</a:t>
              </a:r>
              <a:endParaRPr lang="en-US" dirty="0">
                <a:solidFill>
                  <a:srgbClr val="000000"/>
                </a:solidFill>
              </a:endParaRPr>
            </a:p>
          </p:txBody>
        </p:sp>
      </p:grpSp>
      <p:sp>
        <p:nvSpPr>
          <p:cNvPr id="57" name="TextBox 56"/>
          <p:cNvSpPr txBox="1"/>
          <p:nvPr/>
        </p:nvSpPr>
        <p:spPr>
          <a:xfrm>
            <a:off x="380999" y="914400"/>
            <a:ext cx="8600623"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Hash (His, PC) </a:t>
            </a:r>
            <a:r>
              <a:rPr lang="en-US" sz="2800" dirty="0" smtClean="0">
                <a:solidFill>
                  <a:srgbClr val="000000"/>
                </a:solidFill>
                <a:latin typeface="Times New Roman" pitchFamily="18" charset="0"/>
                <a:cs typeface="Times New Roman" pitchFamily="18" charset="0"/>
                <a:sym typeface="Wingdings" pitchFamily="2" charset="2"/>
              </a:rPr>
              <a:t> Index: direct to one entry in each bank;</a:t>
            </a:r>
          </a:p>
        </p:txBody>
      </p:sp>
      <p:cxnSp>
        <p:nvCxnSpPr>
          <p:cNvPr id="61" name="Straight Arrow Connector 60"/>
          <p:cNvCxnSpPr/>
          <p:nvPr/>
        </p:nvCxnSpPr>
        <p:spPr bwMode="auto">
          <a:xfrm>
            <a:off x="1752600" y="5657910"/>
            <a:ext cx="7315200" cy="0"/>
          </a:xfrm>
          <a:prstGeom prst="straightConnector1">
            <a:avLst/>
          </a:prstGeom>
          <a:solidFill>
            <a:schemeClr val="accent1"/>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p:cNvSpPr txBox="1"/>
          <p:nvPr/>
        </p:nvSpPr>
        <p:spPr>
          <a:xfrm>
            <a:off x="7493000" y="5638800"/>
            <a:ext cx="1803400" cy="400110"/>
          </a:xfrm>
          <a:prstGeom prst="rect">
            <a:avLst/>
          </a:prstGeom>
          <a:noFill/>
        </p:spPr>
        <p:txBody>
          <a:bodyPr wrap="square" rtlCol="0">
            <a:spAutoFit/>
          </a:bodyPr>
          <a:lstStyle/>
          <a:p>
            <a:r>
              <a:rPr lang="en-US" sz="2000" dirty="0" smtClean="0">
                <a:solidFill>
                  <a:srgbClr val="000000"/>
                </a:solidFill>
              </a:rPr>
              <a:t>wider tag</a:t>
            </a:r>
            <a:endParaRPr lang="en-US" sz="2000" dirty="0">
              <a:solidFill>
                <a:srgbClr val="000000"/>
              </a:solidFill>
            </a:endParaRPr>
          </a:p>
        </p:txBody>
      </p:sp>
      <p:sp>
        <p:nvSpPr>
          <p:cNvPr id="31" name="TextBox 30"/>
          <p:cNvSpPr txBox="1"/>
          <p:nvPr/>
        </p:nvSpPr>
        <p:spPr>
          <a:xfrm>
            <a:off x="95748" y="528935"/>
            <a:ext cx="1828800" cy="461665"/>
          </a:xfrm>
          <a:prstGeom prst="rect">
            <a:avLst/>
          </a:prstGeom>
          <a:noFill/>
        </p:spPr>
        <p:txBody>
          <a:bodyPr wrap="square" rtlCol="0">
            <a:spAutoFit/>
          </a:bodyPr>
          <a:lstStyle/>
          <a:p>
            <a:r>
              <a:rPr lang="en-US" b="1" dirty="0" smtClean="0">
                <a:solidFill>
                  <a:srgbClr val="FF0000"/>
                </a:solidFill>
              </a:rPr>
              <a:t>Prediction: </a:t>
            </a:r>
            <a:endParaRPr lang="en-US" b="1" dirty="0">
              <a:solidFill>
                <a:srgbClr val="FF0000"/>
              </a:solidFill>
            </a:endParaRPr>
          </a:p>
        </p:txBody>
      </p:sp>
      <p:sp>
        <p:nvSpPr>
          <p:cNvPr id="3" name="TextBox 2"/>
          <p:cNvSpPr txBox="1"/>
          <p:nvPr/>
        </p:nvSpPr>
        <p:spPr>
          <a:xfrm>
            <a:off x="381000" y="1919645"/>
            <a:ext cx="8991600" cy="523220"/>
          </a:xfrm>
          <a:prstGeom prst="rect">
            <a:avLst/>
          </a:prstGeom>
          <a:noFill/>
        </p:spPr>
        <p:txBody>
          <a:bodyPr wrap="square" rtlCol="0">
            <a:spAutoFit/>
          </a:bodyPr>
          <a:lstStyle>
            <a:defPPr>
              <a:defRPr lang="en-US"/>
            </a:defPPr>
            <a:lvl1pPr>
              <a:defRPr>
                <a:solidFill>
                  <a:srgbClr val="000000"/>
                </a:solidFill>
                <a:latin typeface="Times New Roman" pitchFamily="18" charset="0"/>
                <a:cs typeface="Times New Roman" pitchFamily="18" charset="0"/>
              </a:defRPr>
            </a:lvl1pPr>
          </a:lstStyle>
          <a:p>
            <a:r>
              <a:rPr lang="en-US" sz="2800" dirty="0" smtClean="0"/>
              <a:t>Higher bank</a:t>
            </a:r>
            <a:r>
              <a:rPr lang="en-US" sz="2800" dirty="0"/>
              <a:t>: longer history, wider </a:t>
            </a:r>
            <a:r>
              <a:rPr lang="en-US" sz="2800" dirty="0" smtClean="0"/>
              <a:t>tag -&gt; more </a:t>
            </a:r>
            <a:r>
              <a:rPr lang="en-US" sz="2800" dirty="0"/>
              <a:t>accurate</a:t>
            </a:r>
          </a:p>
        </p:txBody>
      </p:sp>
      <p:sp>
        <p:nvSpPr>
          <p:cNvPr id="45" name="Title 6"/>
          <p:cNvSpPr txBox="1">
            <a:spLocks/>
          </p:cNvSpPr>
          <p:nvPr/>
        </p:nvSpPr>
        <p:spPr bwMode="auto">
          <a:xfrm>
            <a:off x="7086600" y="-76200"/>
            <a:ext cx="21336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Design Overview</a:t>
            </a:r>
            <a:endParaRPr kumimoji="1" lang="en-US" sz="2000" b="1" dirty="0">
              <a:solidFill>
                <a:srgbClr val="000000"/>
              </a:solidFill>
              <a:latin typeface="Times New Roman" pitchFamily="18" charset="0"/>
              <a:ea typeface="宋体" charset="-122"/>
              <a:cs typeface="+mn-cs"/>
            </a:endParaRPr>
          </a:p>
        </p:txBody>
      </p:sp>
      <p:sp>
        <p:nvSpPr>
          <p:cNvPr id="4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2.2 Two-class TAGE Predictor</a:t>
            </a:r>
            <a:endParaRPr kumimoji="1" lang="en-US" sz="3200" b="1" dirty="0">
              <a:solidFill>
                <a:srgbClr val="000000"/>
              </a:solidFill>
              <a:latin typeface="Times New Roman" pitchFamily="18" charset="0"/>
              <a:ea typeface="宋体" charset="-122"/>
              <a:cs typeface="+mn-cs"/>
            </a:endParaRPr>
          </a:p>
        </p:txBody>
      </p:sp>
      <p:sp>
        <p:nvSpPr>
          <p:cNvPr id="47" name="TextBox 46"/>
          <p:cNvSpPr txBox="1"/>
          <p:nvPr/>
        </p:nvSpPr>
        <p:spPr>
          <a:xfrm>
            <a:off x="2209800" y="1376065"/>
            <a:ext cx="7142571" cy="523220"/>
          </a:xfrm>
          <a:prstGeom prst="rect">
            <a:avLst/>
          </a:prstGeom>
          <a:noFill/>
        </p:spPr>
        <p:txBody>
          <a:bodyPr wrap="square" rtlCol="0">
            <a:spAutoFit/>
          </a:bodyPr>
          <a:lstStyle>
            <a:defPPr>
              <a:defRPr lang="en-US"/>
            </a:defPPr>
            <a:lvl1pPr>
              <a:defRPr>
                <a:solidFill>
                  <a:srgbClr val="000000"/>
                </a:solidFill>
                <a:latin typeface="Times New Roman" pitchFamily="18" charset="0"/>
                <a:cs typeface="Times New Roman" pitchFamily="18" charset="0"/>
              </a:defRPr>
            </a:lvl1pPr>
          </a:lstStyle>
          <a:p>
            <a:r>
              <a:rPr lang="en-US" sz="2800" dirty="0" smtClean="0">
                <a:sym typeface="Wingdings" pitchFamily="2" charset="2"/>
              </a:rPr>
              <a:t>      Tag</a:t>
            </a:r>
            <a:r>
              <a:rPr lang="en-US" sz="2800" dirty="0">
                <a:sym typeface="Wingdings" pitchFamily="2" charset="2"/>
              </a:rPr>
              <a:t>: check whether hit (</a:t>
            </a:r>
            <a:r>
              <a:rPr lang="en-US" sz="2800" b="1" dirty="0">
                <a:sym typeface="Wingdings" pitchFamily="2" charset="2"/>
              </a:rPr>
              <a:t>H</a:t>
            </a:r>
            <a:r>
              <a:rPr lang="en-US" sz="2800" dirty="0">
                <a:sym typeface="Wingdings" pitchFamily="2" charset="2"/>
              </a:rPr>
              <a:t>) or miss (</a:t>
            </a:r>
            <a:r>
              <a:rPr lang="en-US" sz="2800" b="1" dirty="0">
                <a:sym typeface="Wingdings" pitchFamily="2" charset="2"/>
              </a:rPr>
              <a:t>M</a:t>
            </a:r>
            <a:r>
              <a:rPr lang="en-US" sz="2800" dirty="0">
                <a:sym typeface="Wingdings" pitchFamily="2" charset="2"/>
              </a:rPr>
              <a:t>);</a:t>
            </a:r>
            <a:endParaRPr lang="en-US" sz="2800" dirty="0"/>
          </a:p>
        </p:txBody>
      </p:sp>
      <p:grpSp>
        <p:nvGrpSpPr>
          <p:cNvPr id="15" name="Group 14"/>
          <p:cNvGrpSpPr/>
          <p:nvPr/>
        </p:nvGrpSpPr>
        <p:grpSpPr>
          <a:xfrm>
            <a:off x="24992" y="2641011"/>
            <a:ext cx="8083913" cy="969961"/>
            <a:chOff x="28575" y="2314576"/>
            <a:chExt cx="8083913" cy="969961"/>
          </a:xfrm>
        </p:grpSpPr>
        <p:sp>
          <p:nvSpPr>
            <p:cNvPr id="48" name="Rectangle 47"/>
            <p:cNvSpPr/>
            <p:nvPr/>
          </p:nvSpPr>
          <p:spPr bwMode="auto">
            <a:xfrm>
              <a:off x="28575" y="2314576"/>
              <a:ext cx="952500" cy="219074"/>
            </a:xfrm>
            <a:prstGeom prst="rect">
              <a:avLst/>
            </a:prstGeom>
            <a:noFill/>
            <a:ln w="3810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49" name="Rectangle 48"/>
            <p:cNvSpPr/>
            <p:nvPr/>
          </p:nvSpPr>
          <p:spPr bwMode="auto">
            <a:xfrm>
              <a:off x="28575" y="2686050"/>
              <a:ext cx="952500" cy="200025"/>
            </a:xfrm>
            <a:prstGeom prst="rect">
              <a:avLst/>
            </a:prstGeom>
            <a:noFill/>
            <a:ln w="3810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3" name="Oval 12"/>
            <p:cNvSpPr/>
            <p:nvPr/>
          </p:nvSpPr>
          <p:spPr bwMode="auto">
            <a:xfrm>
              <a:off x="1235710" y="2989580"/>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55" name="Oval 54"/>
            <p:cNvSpPr/>
            <p:nvPr/>
          </p:nvSpPr>
          <p:spPr bwMode="auto">
            <a:xfrm>
              <a:off x="2514600" y="2997517"/>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56" name="Oval 55"/>
            <p:cNvSpPr/>
            <p:nvPr/>
          </p:nvSpPr>
          <p:spPr bwMode="auto">
            <a:xfrm>
              <a:off x="3790950" y="2991167"/>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58" name="Oval 57"/>
            <p:cNvSpPr/>
            <p:nvPr/>
          </p:nvSpPr>
          <p:spPr bwMode="auto">
            <a:xfrm>
              <a:off x="5060950" y="2991167"/>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59" name="Oval 58"/>
            <p:cNvSpPr/>
            <p:nvPr/>
          </p:nvSpPr>
          <p:spPr bwMode="auto">
            <a:xfrm>
              <a:off x="7620998" y="2994660"/>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60" name="Oval 59"/>
            <p:cNvSpPr/>
            <p:nvPr/>
          </p:nvSpPr>
          <p:spPr bwMode="auto">
            <a:xfrm>
              <a:off x="6342379" y="2991167"/>
              <a:ext cx="491490" cy="287020"/>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grpSp>
      <p:grpSp>
        <p:nvGrpSpPr>
          <p:cNvPr id="94" name="Group 93"/>
          <p:cNvGrpSpPr/>
          <p:nvPr/>
        </p:nvGrpSpPr>
        <p:grpSpPr>
          <a:xfrm>
            <a:off x="364670" y="3675900"/>
            <a:ext cx="8616953" cy="1319373"/>
            <a:chOff x="364670" y="3351051"/>
            <a:chExt cx="8616953" cy="1319373"/>
          </a:xfrm>
        </p:grpSpPr>
        <p:grpSp>
          <p:nvGrpSpPr>
            <p:cNvPr id="63" name="Group 62"/>
            <p:cNvGrpSpPr/>
            <p:nvPr/>
          </p:nvGrpSpPr>
          <p:grpSpPr>
            <a:xfrm>
              <a:off x="364670" y="3505200"/>
              <a:ext cx="949780" cy="258762"/>
              <a:chOff x="826407" y="5546725"/>
              <a:chExt cx="910318" cy="258762"/>
            </a:xfrm>
          </p:grpSpPr>
          <p:cxnSp>
            <p:nvCxnSpPr>
              <p:cNvPr id="64" name="Straight Connector 63"/>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9" name="Group 18"/>
            <p:cNvGrpSpPr/>
            <p:nvPr/>
          </p:nvGrpSpPr>
          <p:grpSpPr>
            <a:xfrm>
              <a:off x="1647370" y="4318000"/>
              <a:ext cx="949780" cy="258762"/>
              <a:chOff x="1647370" y="4318000"/>
              <a:chExt cx="949780" cy="258762"/>
            </a:xfrm>
          </p:grpSpPr>
          <p:grpSp>
            <p:nvGrpSpPr>
              <p:cNvPr id="69" name="Group 68"/>
              <p:cNvGrpSpPr/>
              <p:nvPr/>
            </p:nvGrpSpPr>
            <p:grpSpPr>
              <a:xfrm>
                <a:off x="1647370" y="4318000"/>
                <a:ext cx="949780" cy="258762"/>
                <a:chOff x="826407" y="5546725"/>
                <a:chExt cx="910318" cy="258762"/>
              </a:xfrm>
            </p:grpSpPr>
            <p:cxnSp>
              <p:nvCxnSpPr>
                <p:cNvPr id="70" name="Straight Connector 69"/>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Connector 70"/>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TextBox 86"/>
              <p:cNvSpPr txBox="1"/>
              <p:nvPr/>
            </p:nvSpPr>
            <p:spPr>
              <a:xfrm>
                <a:off x="2230028" y="4325779"/>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U0</a:t>
                </a:r>
                <a:endParaRPr lang="en-US" sz="1600" dirty="0">
                  <a:solidFill>
                    <a:srgbClr val="000000"/>
                  </a:solidFill>
                  <a:latin typeface="Times New Roman" pitchFamily="18" charset="0"/>
                  <a:cs typeface="Times New Roman" pitchFamily="18" charset="0"/>
                </a:endParaRPr>
              </a:p>
            </p:txBody>
          </p:sp>
        </p:grpSp>
        <p:grpSp>
          <p:nvGrpSpPr>
            <p:cNvPr id="21" name="Group 20"/>
            <p:cNvGrpSpPr/>
            <p:nvPr/>
          </p:nvGrpSpPr>
          <p:grpSpPr>
            <a:xfrm>
              <a:off x="2923720" y="3448050"/>
              <a:ext cx="949780" cy="258762"/>
              <a:chOff x="2923720" y="3448050"/>
              <a:chExt cx="949780" cy="258762"/>
            </a:xfrm>
          </p:grpSpPr>
          <p:grpSp>
            <p:nvGrpSpPr>
              <p:cNvPr id="72" name="Group 71"/>
              <p:cNvGrpSpPr/>
              <p:nvPr/>
            </p:nvGrpSpPr>
            <p:grpSpPr>
              <a:xfrm>
                <a:off x="2923720" y="3448050"/>
                <a:ext cx="949780" cy="258762"/>
                <a:chOff x="826407" y="5546725"/>
                <a:chExt cx="910318" cy="258762"/>
              </a:xfrm>
            </p:grpSpPr>
            <p:cxnSp>
              <p:nvCxnSpPr>
                <p:cNvPr id="73" name="Straight Connector 72"/>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8" name="TextBox 87"/>
              <p:cNvSpPr txBox="1"/>
              <p:nvPr/>
            </p:nvSpPr>
            <p:spPr>
              <a:xfrm>
                <a:off x="3506378" y="3448050"/>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U2</a:t>
                </a:r>
                <a:endParaRPr lang="en-US" sz="1600" dirty="0">
                  <a:solidFill>
                    <a:srgbClr val="000000"/>
                  </a:solidFill>
                  <a:latin typeface="Times New Roman" pitchFamily="18" charset="0"/>
                  <a:cs typeface="Times New Roman" pitchFamily="18" charset="0"/>
                </a:endParaRPr>
              </a:p>
            </p:txBody>
          </p:sp>
        </p:grpSp>
        <p:grpSp>
          <p:nvGrpSpPr>
            <p:cNvPr id="24" name="Group 23"/>
            <p:cNvGrpSpPr/>
            <p:nvPr/>
          </p:nvGrpSpPr>
          <p:grpSpPr>
            <a:xfrm>
              <a:off x="5475514" y="4411662"/>
              <a:ext cx="949780" cy="258762"/>
              <a:chOff x="5475514" y="4411662"/>
              <a:chExt cx="949780" cy="258762"/>
            </a:xfrm>
          </p:grpSpPr>
          <p:grpSp>
            <p:nvGrpSpPr>
              <p:cNvPr id="78" name="Group 77"/>
              <p:cNvGrpSpPr/>
              <p:nvPr/>
            </p:nvGrpSpPr>
            <p:grpSpPr>
              <a:xfrm>
                <a:off x="5475514" y="4411662"/>
                <a:ext cx="949780" cy="258762"/>
                <a:chOff x="826407" y="5546725"/>
                <a:chExt cx="910318" cy="258762"/>
              </a:xfrm>
            </p:grpSpPr>
            <p:cxnSp>
              <p:nvCxnSpPr>
                <p:cNvPr id="79" name="Straight Connector 78"/>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9" name="TextBox 88"/>
              <p:cNvSpPr txBox="1"/>
              <p:nvPr/>
            </p:nvSpPr>
            <p:spPr>
              <a:xfrm>
                <a:off x="6096000" y="4419600"/>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U0</a:t>
                </a:r>
                <a:endParaRPr lang="en-US" sz="1600" dirty="0">
                  <a:solidFill>
                    <a:srgbClr val="000000"/>
                  </a:solidFill>
                  <a:latin typeface="Times New Roman" pitchFamily="18" charset="0"/>
                  <a:cs typeface="Times New Roman" pitchFamily="18" charset="0"/>
                </a:endParaRPr>
              </a:p>
            </p:txBody>
          </p:sp>
        </p:grpSp>
        <p:grpSp>
          <p:nvGrpSpPr>
            <p:cNvPr id="22" name="Group 21"/>
            <p:cNvGrpSpPr/>
            <p:nvPr/>
          </p:nvGrpSpPr>
          <p:grpSpPr>
            <a:xfrm>
              <a:off x="4201160" y="3705813"/>
              <a:ext cx="949780" cy="259284"/>
              <a:chOff x="4201160" y="3705813"/>
              <a:chExt cx="949780" cy="259284"/>
            </a:xfrm>
          </p:grpSpPr>
          <p:grpSp>
            <p:nvGrpSpPr>
              <p:cNvPr id="75" name="Group 74"/>
              <p:cNvGrpSpPr/>
              <p:nvPr/>
            </p:nvGrpSpPr>
            <p:grpSpPr>
              <a:xfrm>
                <a:off x="4201160" y="3706335"/>
                <a:ext cx="949780" cy="258762"/>
                <a:chOff x="826407" y="5546725"/>
                <a:chExt cx="910318" cy="258762"/>
              </a:xfrm>
            </p:grpSpPr>
            <p:cxnSp>
              <p:nvCxnSpPr>
                <p:cNvPr id="76" name="Straight Connector 75"/>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0" name="TextBox 89"/>
              <p:cNvSpPr txBox="1"/>
              <p:nvPr/>
            </p:nvSpPr>
            <p:spPr>
              <a:xfrm>
                <a:off x="4798377" y="3705813"/>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U1</a:t>
                </a:r>
                <a:endParaRPr lang="en-US" sz="1600" dirty="0">
                  <a:solidFill>
                    <a:srgbClr val="000000"/>
                  </a:solidFill>
                  <a:latin typeface="Times New Roman" pitchFamily="18" charset="0"/>
                  <a:cs typeface="Times New Roman" pitchFamily="18" charset="0"/>
                </a:endParaRPr>
              </a:p>
            </p:txBody>
          </p:sp>
        </p:grpSp>
        <p:grpSp>
          <p:nvGrpSpPr>
            <p:cNvPr id="32" name="Group 31"/>
            <p:cNvGrpSpPr/>
            <p:nvPr/>
          </p:nvGrpSpPr>
          <p:grpSpPr>
            <a:xfrm>
              <a:off x="6759303" y="3351051"/>
              <a:ext cx="949780" cy="263844"/>
              <a:chOff x="6759303" y="3351051"/>
              <a:chExt cx="949780" cy="263844"/>
            </a:xfrm>
          </p:grpSpPr>
          <p:grpSp>
            <p:nvGrpSpPr>
              <p:cNvPr id="81" name="Group 80"/>
              <p:cNvGrpSpPr/>
              <p:nvPr/>
            </p:nvGrpSpPr>
            <p:grpSpPr>
              <a:xfrm>
                <a:off x="6759303" y="3356133"/>
                <a:ext cx="949780" cy="258762"/>
                <a:chOff x="826407" y="5546725"/>
                <a:chExt cx="910318" cy="258762"/>
              </a:xfrm>
            </p:grpSpPr>
            <p:cxnSp>
              <p:nvCxnSpPr>
                <p:cNvPr id="82" name="Straight Connector 81"/>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1" name="TextBox 90"/>
              <p:cNvSpPr txBox="1"/>
              <p:nvPr/>
            </p:nvSpPr>
            <p:spPr>
              <a:xfrm>
                <a:off x="7354887" y="3351051"/>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U1</a:t>
                </a:r>
                <a:endParaRPr lang="en-US" sz="1600" dirty="0">
                  <a:solidFill>
                    <a:srgbClr val="000000"/>
                  </a:solidFill>
                  <a:latin typeface="Times New Roman" pitchFamily="18" charset="0"/>
                  <a:cs typeface="Times New Roman" pitchFamily="18" charset="0"/>
                </a:endParaRPr>
              </a:p>
            </p:txBody>
          </p:sp>
        </p:grpSp>
        <p:grpSp>
          <p:nvGrpSpPr>
            <p:cNvPr id="93" name="Group 92"/>
            <p:cNvGrpSpPr/>
            <p:nvPr/>
          </p:nvGrpSpPr>
          <p:grpSpPr>
            <a:xfrm>
              <a:off x="8031843" y="3505722"/>
              <a:ext cx="949780" cy="261573"/>
              <a:chOff x="8031843" y="3505722"/>
              <a:chExt cx="949780" cy="261573"/>
            </a:xfrm>
          </p:grpSpPr>
          <p:grpSp>
            <p:nvGrpSpPr>
              <p:cNvPr id="84" name="Group 83"/>
              <p:cNvGrpSpPr/>
              <p:nvPr/>
            </p:nvGrpSpPr>
            <p:grpSpPr>
              <a:xfrm>
                <a:off x="8031843" y="3508533"/>
                <a:ext cx="949780" cy="258762"/>
                <a:chOff x="826407" y="5546725"/>
                <a:chExt cx="910318" cy="258762"/>
              </a:xfrm>
            </p:grpSpPr>
            <p:cxnSp>
              <p:nvCxnSpPr>
                <p:cNvPr id="85" name="Straight Connector 84"/>
                <p:cNvCxnSpPr/>
                <p:nvPr/>
              </p:nvCxnSpPr>
              <p:spPr bwMode="auto">
                <a:xfrm>
                  <a:off x="826407" y="5805487"/>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Connector 85"/>
                <p:cNvCxnSpPr/>
                <p:nvPr/>
              </p:nvCxnSpPr>
              <p:spPr bwMode="auto">
                <a:xfrm>
                  <a:off x="826407" y="5546725"/>
                  <a:ext cx="910318" cy="0"/>
                </a:xfrm>
                <a:prstGeom prst="line">
                  <a:avLst/>
                </a:prstGeom>
                <a:solidFill>
                  <a:schemeClr val="accent1"/>
                </a:solidFill>
                <a:ln w="158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 name="TextBox 91"/>
              <p:cNvSpPr txBox="1"/>
              <p:nvPr/>
            </p:nvSpPr>
            <p:spPr>
              <a:xfrm>
                <a:off x="8628743" y="3505722"/>
                <a:ext cx="276226"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U1</a:t>
                </a:r>
                <a:endParaRPr lang="en-US" sz="1600" dirty="0">
                  <a:solidFill>
                    <a:srgbClr val="000000"/>
                  </a:solidFill>
                  <a:latin typeface="Times New Roman" pitchFamily="18" charset="0"/>
                  <a:cs typeface="Times New Roman" pitchFamily="18" charset="0"/>
                </a:endParaRPr>
              </a:p>
            </p:txBody>
          </p:sp>
        </p:grpSp>
      </p:grpSp>
      <p:grpSp>
        <p:nvGrpSpPr>
          <p:cNvPr id="103" name="Group 102"/>
          <p:cNvGrpSpPr/>
          <p:nvPr/>
        </p:nvGrpSpPr>
        <p:grpSpPr>
          <a:xfrm>
            <a:off x="428171" y="3680982"/>
            <a:ext cx="7931784" cy="1295400"/>
            <a:chOff x="428171" y="3356133"/>
            <a:chExt cx="7931784" cy="1295400"/>
          </a:xfrm>
        </p:grpSpPr>
        <p:sp>
          <p:nvSpPr>
            <p:cNvPr id="96" name="TextBox 95"/>
            <p:cNvSpPr txBox="1"/>
            <p:nvPr/>
          </p:nvSpPr>
          <p:spPr>
            <a:xfrm>
              <a:off x="428171" y="3505722"/>
              <a:ext cx="257629" cy="246221"/>
            </a:xfrm>
            <a:prstGeom prst="rect">
              <a:avLst/>
            </a:prstGeom>
            <a:noFill/>
          </p:spPr>
          <p:txBody>
            <a:bodyPr wrap="square" lIns="0" tIns="0" rIns="0" bIns="0" rtlCol="0" anchor="ctr" anchorCtr="0">
              <a:spAutoFit/>
            </a:bodyPr>
            <a:lstStyle/>
            <a:p>
              <a:r>
                <a:rPr lang="en-US" sz="1600" dirty="0">
                  <a:solidFill>
                    <a:srgbClr val="000000"/>
                  </a:solidFill>
                  <a:latin typeface="Times New Roman" pitchFamily="18" charset="0"/>
                  <a:cs typeface="Times New Roman" pitchFamily="18" charset="0"/>
                </a:rPr>
                <a:t>H</a:t>
              </a:r>
            </a:p>
          </p:txBody>
        </p:sp>
        <p:sp>
          <p:nvSpPr>
            <p:cNvPr id="97" name="TextBox 96"/>
            <p:cNvSpPr txBox="1"/>
            <p:nvPr/>
          </p:nvSpPr>
          <p:spPr>
            <a:xfrm>
              <a:off x="1699305" y="4317999"/>
              <a:ext cx="258989"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M</a:t>
              </a:r>
              <a:endParaRPr lang="en-US" sz="1600" dirty="0">
                <a:solidFill>
                  <a:srgbClr val="000000"/>
                </a:solidFill>
                <a:latin typeface="Times New Roman" pitchFamily="18" charset="0"/>
                <a:cs typeface="Times New Roman" pitchFamily="18" charset="0"/>
              </a:endParaRPr>
            </a:p>
          </p:txBody>
        </p:sp>
        <p:sp>
          <p:nvSpPr>
            <p:cNvPr id="98" name="TextBox 97"/>
            <p:cNvSpPr txBox="1"/>
            <p:nvPr/>
          </p:nvSpPr>
          <p:spPr>
            <a:xfrm>
              <a:off x="2997744" y="3448050"/>
              <a:ext cx="257629" cy="246221"/>
            </a:xfrm>
            <a:prstGeom prst="rect">
              <a:avLst/>
            </a:prstGeom>
            <a:noFill/>
          </p:spPr>
          <p:txBody>
            <a:bodyPr wrap="square" lIns="0" tIns="0" rIns="0" bIns="0" rtlCol="0" anchor="ctr" anchorCtr="0">
              <a:spAutoFit/>
            </a:bodyPr>
            <a:lstStyle/>
            <a:p>
              <a:r>
                <a:rPr lang="en-US" sz="1600" dirty="0">
                  <a:solidFill>
                    <a:srgbClr val="000000"/>
                  </a:solidFill>
                  <a:latin typeface="Times New Roman" pitchFamily="18" charset="0"/>
                  <a:cs typeface="Times New Roman" pitchFamily="18" charset="0"/>
                </a:rPr>
                <a:t>H</a:t>
              </a:r>
            </a:p>
          </p:txBody>
        </p:sp>
        <p:sp>
          <p:nvSpPr>
            <p:cNvPr id="99" name="TextBox 98"/>
            <p:cNvSpPr txBox="1"/>
            <p:nvPr/>
          </p:nvSpPr>
          <p:spPr>
            <a:xfrm>
              <a:off x="4274094" y="3706812"/>
              <a:ext cx="258989"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M</a:t>
              </a:r>
              <a:endParaRPr lang="en-US" sz="1600" dirty="0">
                <a:solidFill>
                  <a:srgbClr val="000000"/>
                </a:solidFill>
                <a:latin typeface="Times New Roman" pitchFamily="18" charset="0"/>
                <a:cs typeface="Times New Roman" pitchFamily="18" charset="0"/>
              </a:endParaRPr>
            </a:p>
          </p:txBody>
        </p:sp>
        <p:sp>
          <p:nvSpPr>
            <p:cNvPr id="100" name="TextBox 99"/>
            <p:cNvSpPr txBox="1"/>
            <p:nvPr/>
          </p:nvSpPr>
          <p:spPr>
            <a:xfrm>
              <a:off x="5544094" y="4405312"/>
              <a:ext cx="258989"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M</a:t>
              </a:r>
              <a:endParaRPr lang="en-US" sz="1600" dirty="0">
                <a:solidFill>
                  <a:srgbClr val="000000"/>
                </a:solidFill>
                <a:latin typeface="Times New Roman" pitchFamily="18" charset="0"/>
                <a:cs typeface="Times New Roman" pitchFamily="18" charset="0"/>
              </a:endParaRPr>
            </a:p>
          </p:txBody>
        </p:sp>
        <p:sp>
          <p:nvSpPr>
            <p:cNvPr id="101" name="TextBox 100"/>
            <p:cNvSpPr txBox="1"/>
            <p:nvPr/>
          </p:nvSpPr>
          <p:spPr>
            <a:xfrm>
              <a:off x="6827611" y="3356133"/>
              <a:ext cx="258989"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M</a:t>
              </a:r>
              <a:endParaRPr lang="en-US" sz="1600" dirty="0">
                <a:solidFill>
                  <a:srgbClr val="000000"/>
                </a:solidFill>
                <a:latin typeface="Times New Roman" pitchFamily="18" charset="0"/>
                <a:cs typeface="Times New Roman" pitchFamily="18" charset="0"/>
              </a:endParaRPr>
            </a:p>
          </p:txBody>
        </p:sp>
        <p:sp>
          <p:nvSpPr>
            <p:cNvPr id="102" name="TextBox 101"/>
            <p:cNvSpPr txBox="1"/>
            <p:nvPr/>
          </p:nvSpPr>
          <p:spPr>
            <a:xfrm>
              <a:off x="8100966" y="3517741"/>
              <a:ext cx="258989" cy="246221"/>
            </a:xfrm>
            <a:prstGeom prst="rect">
              <a:avLst/>
            </a:prstGeom>
            <a:noFill/>
          </p:spPr>
          <p:txBody>
            <a:bodyPr wrap="square" lIns="0" tIns="0" rIns="0" bIns="0" rtlCol="0" anchor="ctr" anchorCtr="0">
              <a:spAutoFit/>
            </a:bodyPr>
            <a:lstStyle/>
            <a:p>
              <a:r>
                <a:rPr lang="en-US" sz="1600" dirty="0" smtClean="0">
                  <a:solidFill>
                    <a:srgbClr val="000000"/>
                  </a:solidFill>
                  <a:latin typeface="Times New Roman" pitchFamily="18" charset="0"/>
                  <a:cs typeface="Times New Roman" pitchFamily="18" charset="0"/>
                </a:rPr>
                <a:t>M</a:t>
              </a:r>
              <a:endParaRPr lang="en-US" sz="1600" dirty="0">
                <a:solidFill>
                  <a:srgbClr val="000000"/>
                </a:solidFill>
                <a:latin typeface="Times New Roman" pitchFamily="18" charset="0"/>
                <a:cs typeface="Times New Roman" pitchFamily="18" charset="0"/>
              </a:endParaRPr>
            </a:p>
          </p:txBody>
        </p:sp>
      </p:grpSp>
      <p:grpSp>
        <p:nvGrpSpPr>
          <p:cNvPr id="106" name="Group 105"/>
          <p:cNvGrpSpPr/>
          <p:nvPr/>
        </p:nvGrpSpPr>
        <p:grpSpPr>
          <a:xfrm>
            <a:off x="355600" y="3772899"/>
            <a:ext cx="3516990" cy="311307"/>
            <a:chOff x="355600" y="3448050"/>
            <a:chExt cx="3516990" cy="311307"/>
          </a:xfrm>
        </p:grpSpPr>
        <p:sp>
          <p:nvSpPr>
            <p:cNvPr id="104" name="Rectangle 103"/>
            <p:cNvSpPr/>
            <p:nvPr/>
          </p:nvSpPr>
          <p:spPr bwMode="auto">
            <a:xfrm>
              <a:off x="355600" y="3505200"/>
              <a:ext cx="948870" cy="254157"/>
            </a:xfrm>
            <a:prstGeom prst="rect">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sp>
          <p:nvSpPr>
            <p:cNvPr id="105" name="Rectangle 104"/>
            <p:cNvSpPr/>
            <p:nvPr/>
          </p:nvSpPr>
          <p:spPr bwMode="auto">
            <a:xfrm>
              <a:off x="2923720" y="3448050"/>
              <a:ext cx="948870" cy="254157"/>
            </a:xfrm>
            <a:prstGeom prst="rect">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grpSp>
      <p:grpSp>
        <p:nvGrpSpPr>
          <p:cNvPr id="109" name="Group 108"/>
          <p:cNvGrpSpPr/>
          <p:nvPr/>
        </p:nvGrpSpPr>
        <p:grpSpPr>
          <a:xfrm>
            <a:off x="2318248" y="2362200"/>
            <a:ext cx="2298700" cy="1079500"/>
            <a:chOff x="2273300" y="2209800"/>
            <a:chExt cx="2298700" cy="1079500"/>
          </a:xfrm>
        </p:grpSpPr>
        <p:sp>
          <p:nvSpPr>
            <p:cNvPr id="107" name="TextBox 106"/>
            <p:cNvSpPr txBox="1"/>
            <p:nvPr/>
          </p:nvSpPr>
          <p:spPr>
            <a:xfrm>
              <a:off x="2273300" y="2209800"/>
              <a:ext cx="2298700" cy="457200"/>
            </a:xfrm>
            <a:prstGeom prst="rect">
              <a:avLst/>
            </a:prstGeom>
            <a:noFill/>
          </p:spPr>
          <p:txBody>
            <a:bodyPr wrap="square" rtlCol="0">
              <a:spAutoFit/>
            </a:bodyPr>
            <a:lstStyle/>
            <a:p>
              <a:r>
                <a:rPr lang="en-US" dirty="0" smtClean="0">
                  <a:solidFill>
                    <a:srgbClr val="FF0000"/>
                  </a:solidFill>
                </a:rPr>
                <a:t>Final Prediction</a:t>
              </a:r>
              <a:endParaRPr lang="en-US" dirty="0">
                <a:solidFill>
                  <a:srgbClr val="FF0000"/>
                </a:solidFill>
              </a:endParaRPr>
            </a:p>
          </p:txBody>
        </p:sp>
        <p:sp>
          <p:nvSpPr>
            <p:cNvPr id="108" name="Up Arrow 107"/>
            <p:cNvSpPr/>
            <p:nvPr/>
          </p:nvSpPr>
          <p:spPr bwMode="auto">
            <a:xfrm>
              <a:off x="3213100" y="2667000"/>
              <a:ext cx="292100" cy="622300"/>
            </a:xfrm>
            <a:prstGeom prst="upArrow">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grpSp>
      <p:sp>
        <p:nvSpPr>
          <p:cNvPr id="4" name="TextBox 3"/>
          <p:cNvSpPr txBox="1"/>
          <p:nvPr/>
        </p:nvSpPr>
        <p:spPr>
          <a:xfrm>
            <a:off x="5396047" y="412821"/>
            <a:ext cx="3692253" cy="400110"/>
          </a:xfrm>
          <a:prstGeom prst="rect">
            <a:avLst/>
          </a:prstGeom>
          <a:noFill/>
        </p:spPr>
        <p:txBody>
          <a:bodyPr wrap="square" rtlCol="0">
            <a:spAutoFit/>
          </a:bodyPr>
          <a:lstStyle/>
          <a:p>
            <a:r>
              <a:rPr lang="en-US" sz="2000" dirty="0" smtClean="0">
                <a:solidFill>
                  <a:srgbClr val="000000"/>
                </a:solidFill>
                <a:latin typeface="Times New Roman" pitchFamily="18" charset="0"/>
                <a:cs typeface="Times New Roman" pitchFamily="18" charset="0"/>
              </a:rPr>
              <a:t>                          [Only rough idea]</a:t>
            </a:r>
            <a:endParaRPr lang="en-US" sz="2000" dirty="0">
              <a:solidFill>
                <a:srgbClr val="000000"/>
              </a:solidFill>
              <a:latin typeface="Times New Roman" pitchFamily="18" charset="0"/>
              <a:cs typeface="Times New Roman" pitchFamily="18" charset="0"/>
            </a:endParaRPr>
          </a:p>
        </p:txBody>
      </p:sp>
      <p:sp>
        <p:nvSpPr>
          <p:cNvPr id="95"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5</a:t>
            </a:fld>
            <a:endParaRPr lang="en-US" sz="1400" dirty="0">
              <a:solidFill>
                <a:srgbClr val="534E43"/>
              </a:solidFill>
            </a:endParaRPr>
          </a:p>
        </p:txBody>
      </p:sp>
    </p:spTree>
    <p:extLst>
      <p:ext uri="{BB962C8B-B14F-4D97-AF65-F5344CB8AC3E}">
        <p14:creationId xmlns:p14="http://schemas.microsoft.com/office/powerpoint/2010/main" val="410134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fade">
                                      <p:cBhvr>
                                        <p:cTn id="18" dur="500"/>
                                        <p:tgtEl>
                                          <p:spTgt spid="4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500"/>
                                        <p:tgtEl>
                                          <p:spTgt spid="6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2"/>
                                        </p:tgtEl>
                                        <p:attrNameLst>
                                          <p:attrName>style.visibility</p:attrName>
                                        </p:attrNameLst>
                                      </p:cBhvr>
                                      <p:to>
                                        <p:strVal val="visible"/>
                                      </p:to>
                                    </p:set>
                                    <p:animEffect transition="in" filter="fade">
                                      <p:cBhvr>
                                        <p:cTn id="26" dur="500"/>
                                        <p:tgtEl>
                                          <p:spTgt spid="6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500"/>
                                        <p:tgtEl>
                                          <p:spTgt spid="3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7"/>
                                        </p:tgtEl>
                                        <p:attrNameLst>
                                          <p:attrName>style.visibility</p:attrName>
                                        </p:attrNameLst>
                                      </p:cBhvr>
                                      <p:to>
                                        <p:strVal val="visible"/>
                                      </p:to>
                                    </p:set>
                                    <p:animEffect transition="in" filter="fade">
                                      <p:cBhvr>
                                        <p:cTn id="36" dur="500"/>
                                        <p:tgtEl>
                                          <p:spTgt spid="57"/>
                                        </p:tgtEl>
                                      </p:cBhvr>
                                    </p:animEffect>
                                  </p:childTnLst>
                                </p:cTn>
                              </p:par>
                            </p:childTnLst>
                          </p:cTn>
                        </p:par>
                        <p:par>
                          <p:cTn id="37" fill="hold">
                            <p:stCondLst>
                              <p:cond delay="500"/>
                            </p:stCondLst>
                            <p:childTnLst>
                              <p:par>
                                <p:cTn id="38" presetID="14" presetClass="entr" presetSubtype="10" repeatCount="2000"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randombar(horizont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94"/>
                                        </p:tgtEl>
                                        <p:attrNameLst>
                                          <p:attrName>style.visibility</p:attrName>
                                        </p:attrNameLst>
                                      </p:cBhvr>
                                      <p:to>
                                        <p:strVal val="visible"/>
                                      </p:to>
                                    </p:set>
                                    <p:animEffect transition="in" filter="barn(inVertical)">
                                      <p:cBhvr>
                                        <p:cTn id="45" dur="1000"/>
                                        <p:tgtEl>
                                          <p:spTgt spid="9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500"/>
                                        <p:tgtEl>
                                          <p:spTgt spid="4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3"/>
                                        </p:tgtEl>
                                        <p:attrNameLst>
                                          <p:attrName>style.visibility</p:attrName>
                                        </p:attrNameLst>
                                      </p:cBhvr>
                                      <p:to>
                                        <p:strVal val="visible"/>
                                      </p:to>
                                    </p:set>
                                    <p:animEffect transition="in" filter="fade">
                                      <p:cBhvr>
                                        <p:cTn id="55" dur="500"/>
                                        <p:tgtEl>
                                          <p:spTgt spid="103"/>
                                        </p:tgtEl>
                                      </p:cBhvr>
                                    </p:animEffect>
                                  </p:childTnLst>
                                </p:cTn>
                              </p:par>
                            </p:childTnLst>
                          </p:cTn>
                        </p:par>
                        <p:par>
                          <p:cTn id="56" fill="hold">
                            <p:stCondLst>
                              <p:cond delay="500"/>
                            </p:stCondLst>
                            <p:childTnLst>
                              <p:par>
                                <p:cTn id="57" presetID="22" presetClass="entr" presetSubtype="4" fill="hold" nodeType="afterEffect">
                                  <p:stCondLst>
                                    <p:cond delay="1000"/>
                                  </p:stCondLst>
                                  <p:childTnLst>
                                    <p:set>
                                      <p:cBhvr>
                                        <p:cTn id="58" dur="1" fill="hold">
                                          <p:stCondLst>
                                            <p:cond delay="0"/>
                                          </p:stCondLst>
                                        </p:cTn>
                                        <p:tgtEl>
                                          <p:spTgt spid="106"/>
                                        </p:tgtEl>
                                        <p:attrNameLst>
                                          <p:attrName>style.visibility</p:attrName>
                                        </p:attrNameLst>
                                      </p:cBhvr>
                                      <p:to>
                                        <p:strVal val="visible"/>
                                      </p:to>
                                    </p:set>
                                    <p:animEffect transition="in" filter="wipe(down)">
                                      <p:cBhvr>
                                        <p:cTn id="59" dur="500"/>
                                        <p:tgtEl>
                                          <p:spTgt spid="106"/>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fade">
                                      <p:cBhvr>
                                        <p:cTn id="64" dur="500"/>
                                        <p:tgtEl>
                                          <p:spTgt spid="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57" grpId="0"/>
      <p:bldP spid="62" grpId="0"/>
      <p:bldP spid="31" grpId="0"/>
      <p:bldP spid="3"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TextBox 30"/>
          <p:cNvSpPr txBox="1"/>
          <p:nvPr/>
        </p:nvSpPr>
        <p:spPr>
          <a:xfrm>
            <a:off x="56243" y="29865"/>
            <a:ext cx="1467757" cy="461665"/>
          </a:xfrm>
          <a:prstGeom prst="rect">
            <a:avLst/>
          </a:prstGeom>
          <a:noFill/>
        </p:spPr>
        <p:txBody>
          <a:bodyPr wrap="square" rtlCol="0">
            <a:spAutoFit/>
          </a:bodyPr>
          <a:lstStyle/>
          <a:p>
            <a:r>
              <a:rPr lang="en-US" b="1" dirty="0" smtClean="0">
                <a:solidFill>
                  <a:srgbClr val="FF0000"/>
                </a:solidFill>
              </a:rPr>
              <a:t>Update: </a:t>
            </a:r>
            <a:endParaRPr lang="en-US" b="1" dirty="0">
              <a:solidFill>
                <a:srgbClr val="FF0000"/>
              </a:solidFill>
            </a:endParaRPr>
          </a:p>
        </p:txBody>
      </p:sp>
      <p:sp>
        <p:nvSpPr>
          <p:cNvPr id="3" name="TextBox 2"/>
          <p:cNvSpPr txBox="1"/>
          <p:nvPr/>
        </p:nvSpPr>
        <p:spPr>
          <a:xfrm>
            <a:off x="181428" y="3948736"/>
            <a:ext cx="10000343" cy="523220"/>
          </a:xfrm>
          <a:prstGeom prst="rect">
            <a:avLst/>
          </a:prstGeom>
          <a:noFill/>
        </p:spPr>
        <p:txBody>
          <a:bodyPr wrap="square" rtlCol="0">
            <a:spAutoFit/>
          </a:bodyPr>
          <a:lstStyle/>
          <a:p>
            <a:r>
              <a:rPr lang="en-US" sz="2800" dirty="0" smtClean="0">
                <a:solidFill>
                  <a:srgbClr val="000000"/>
                </a:solidFill>
              </a:rPr>
              <a:t>New entries allocated at higher banks when </a:t>
            </a:r>
            <a:r>
              <a:rPr lang="en-US" sz="2800" dirty="0" err="1" smtClean="0">
                <a:solidFill>
                  <a:srgbClr val="000000"/>
                </a:solidFill>
              </a:rPr>
              <a:t>mispred</a:t>
            </a:r>
            <a:r>
              <a:rPr lang="en-US" sz="2800" dirty="0" smtClean="0">
                <a:solidFill>
                  <a:srgbClr val="000000"/>
                </a:solidFill>
              </a:rPr>
              <a:t>.</a:t>
            </a:r>
            <a:endParaRPr lang="en-US" sz="2800" dirty="0">
              <a:solidFill>
                <a:srgbClr val="000000"/>
              </a:solidFill>
            </a:endParaRPr>
          </a:p>
        </p:txBody>
      </p:sp>
      <p:sp>
        <p:nvSpPr>
          <p:cNvPr id="7" name="TextBox 6"/>
          <p:cNvSpPr txBox="1"/>
          <p:nvPr/>
        </p:nvSpPr>
        <p:spPr>
          <a:xfrm>
            <a:off x="304800" y="4444883"/>
            <a:ext cx="8686800" cy="523220"/>
          </a:xfrm>
          <a:prstGeom prst="rect">
            <a:avLst/>
          </a:prstGeom>
          <a:noFill/>
        </p:spPr>
        <p:txBody>
          <a:bodyPr wrap="square" rtlCol="0">
            <a:spAutoFit/>
          </a:bodyPr>
          <a:lstStyle/>
          <a:p>
            <a:r>
              <a:rPr lang="en-US" sz="2800" dirty="0" smtClean="0">
                <a:solidFill>
                  <a:srgbClr val="000000"/>
                </a:solidFill>
              </a:rPr>
              <a:t>LP: only one entry allocated; </a:t>
            </a:r>
            <a:endParaRPr lang="en-US" sz="2800" dirty="0">
              <a:solidFill>
                <a:srgbClr val="000000"/>
              </a:solidFill>
            </a:endParaRPr>
          </a:p>
        </p:txBody>
      </p:sp>
      <p:sp>
        <p:nvSpPr>
          <p:cNvPr id="8" name="TextBox 7"/>
          <p:cNvSpPr txBox="1"/>
          <p:nvPr/>
        </p:nvSpPr>
        <p:spPr>
          <a:xfrm>
            <a:off x="304800" y="4944648"/>
            <a:ext cx="8686800" cy="523220"/>
          </a:xfrm>
          <a:prstGeom prst="rect">
            <a:avLst/>
          </a:prstGeom>
          <a:noFill/>
        </p:spPr>
        <p:txBody>
          <a:bodyPr wrap="square" rtlCol="0">
            <a:spAutoFit/>
          </a:bodyPr>
          <a:lstStyle/>
          <a:p>
            <a:r>
              <a:rPr lang="en-US" sz="2800" dirty="0" smtClean="0">
                <a:solidFill>
                  <a:srgbClr val="000000"/>
                </a:solidFill>
              </a:rPr>
              <a:t>HP: a second entry allocated with two limitations</a:t>
            </a:r>
            <a:endParaRPr lang="en-US" sz="2800" dirty="0">
              <a:solidFill>
                <a:srgbClr val="000000"/>
              </a:solidFill>
            </a:endParaRPr>
          </a:p>
        </p:txBody>
      </p:sp>
      <p:sp>
        <p:nvSpPr>
          <p:cNvPr id="9" name="TextBox 8"/>
          <p:cNvSpPr txBox="1"/>
          <p:nvPr/>
        </p:nvSpPr>
        <p:spPr>
          <a:xfrm>
            <a:off x="609600" y="5325648"/>
            <a:ext cx="8686800" cy="461665"/>
          </a:xfrm>
          <a:prstGeom prst="rect">
            <a:avLst/>
          </a:prstGeom>
          <a:noFill/>
        </p:spPr>
        <p:txBody>
          <a:bodyPr wrap="square" rtlCol="0">
            <a:spAutoFit/>
          </a:bodyPr>
          <a:lstStyle/>
          <a:p>
            <a:r>
              <a:rPr lang="en-US" dirty="0" smtClean="0">
                <a:solidFill>
                  <a:srgbClr val="000000"/>
                </a:solidFill>
              </a:rPr>
              <a:t>1. A bank with a useless entry;</a:t>
            </a:r>
          </a:p>
        </p:txBody>
      </p:sp>
      <p:sp>
        <p:nvSpPr>
          <p:cNvPr id="13" name="Title 6"/>
          <p:cNvSpPr txBox="1">
            <a:spLocks/>
          </p:cNvSpPr>
          <p:nvPr/>
        </p:nvSpPr>
        <p:spPr bwMode="auto">
          <a:xfrm>
            <a:off x="7086600" y="-76200"/>
            <a:ext cx="21336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Design Overview</a:t>
            </a:r>
            <a:endParaRPr kumimoji="1" lang="en-US" sz="2000" b="1" dirty="0">
              <a:solidFill>
                <a:srgbClr val="000000"/>
              </a:solidFill>
              <a:latin typeface="Times New Roman" pitchFamily="18" charset="0"/>
              <a:ea typeface="宋体" charset="-122"/>
              <a:cs typeface="+mn-cs"/>
            </a:endParaRPr>
          </a:p>
        </p:txBody>
      </p:sp>
      <p:sp>
        <p:nvSpPr>
          <p:cNvPr id="1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2.2 Two-class TAGE Predictor</a:t>
            </a:r>
            <a:endParaRPr kumimoji="1" lang="en-US" sz="3200" b="1" dirty="0">
              <a:solidFill>
                <a:srgbClr val="000000"/>
              </a:solidFill>
              <a:latin typeface="Times New Roman" pitchFamily="18" charset="0"/>
              <a:ea typeface="宋体" charset="-122"/>
              <a:cs typeface="+mn-cs"/>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86696278"/>
              </p:ext>
            </p:extLst>
          </p:nvPr>
        </p:nvGraphicFramePr>
        <p:xfrm>
          <a:off x="92438" y="712787"/>
          <a:ext cx="8955405" cy="2487613"/>
        </p:xfrm>
        <a:graphic>
          <a:graphicData uri="http://schemas.openxmlformats.org/presentationml/2006/ole">
            <mc:AlternateContent xmlns:mc="http://schemas.openxmlformats.org/markup-compatibility/2006">
              <mc:Choice xmlns:v="urn:schemas-microsoft-com:vml" Requires="v">
                <p:oleObj spid="_x0000_s16533" name="Visio" r:id="rId4" imgW="6486120" imgH="1802520" progId="Visio.Drawing.11">
                  <p:embed/>
                </p:oleObj>
              </mc:Choice>
              <mc:Fallback>
                <p:oleObj name="Visio" r:id="rId4" imgW="6486120" imgH="1802520" progId="Visio.Drawing.11">
                  <p:embed/>
                  <p:pic>
                    <p:nvPicPr>
                      <p:cNvPr id="0" name=""/>
                      <p:cNvPicPr/>
                      <p:nvPr/>
                    </p:nvPicPr>
                    <p:blipFill>
                      <a:blip r:embed="rId5"/>
                      <a:stretch>
                        <a:fillRect/>
                      </a:stretch>
                    </p:blipFill>
                    <p:spPr>
                      <a:xfrm>
                        <a:off x="92438" y="712787"/>
                        <a:ext cx="8955405" cy="2487613"/>
                      </a:xfrm>
                      <a:prstGeom prst="rect">
                        <a:avLst/>
                      </a:prstGeom>
                    </p:spPr>
                  </p:pic>
                </p:oleObj>
              </mc:Fallback>
            </mc:AlternateContent>
          </a:graphicData>
        </a:graphic>
      </p:graphicFrame>
      <p:sp>
        <p:nvSpPr>
          <p:cNvPr id="17" name="TextBox 16"/>
          <p:cNvSpPr txBox="1"/>
          <p:nvPr/>
        </p:nvSpPr>
        <p:spPr>
          <a:xfrm>
            <a:off x="2832100" y="3105090"/>
            <a:ext cx="1295400" cy="400110"/>
          </a:xfrm>
          <a:prstGeom prst="rect">
            <a:avLst/>
          </a:prstGeom>
          <a:noFill/>
        </p:spPr>
        <p:txBody>
          <a:bodyPr wrap="square" rtlCol="0">
            <a:spAutoFit/>
          </a:bodyPr>
          <a:lstStyle/>
          <a:p>
            <a:r>
              <a:rPr lang="en-US" sz="2000" b="1" dirty="0" err="1" smtClean="0">
                <a:solidFill>
                  <a:srgbClr val="FF0000"/>
                </a:solidFill>
              </a:rPr>
              <a:t>mispred</a:t>
            </a:r>
            <a:endParaRPr lang="en-US" sz="2000" b="1" dirty="0">
              <a:solidFill>
                <a:srgbClr val="FF0000"/>
              </a:solidFill>
            </a:endParaRPr>
          </a:p>
        </p:txBody>
      </p:sp>
      <p:sp>
        <p:nvSpPr>
          <p:cNvPr id="6" name="Double Brace 5"/>
          <p:cNvSpPr/>
          <p:nvPr/>
        </p:nvSpPr>
        <p:spPr bwMode="auto">
          <a:xfrm>
            <a:off x="181429" y="4648200"/>
            <a:ext cx="9448800" cy="609600"/>
          </a:xfrm>
          <a:prstGeom prst="bracePair">
            <a:avLst/>
          </a:prstGeom>
          <a:noFill/>
          <a:ln w="1905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8" name="Oval 17"/>
          <p:cNvSpPr/>
          <p:nvPr/>
        </p:nvSpPr>
        <p:spPr bwMode="auto">
          <a:xfrm>
            <a:off x="4780643" y="2193131"/>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0" name="TextBox 19"/>
          <p:cNvSpPr txBox="1"/>
          <p:nvPr/>
        </p:nvSpPr>
        <p:spPr>
          <a:xfrm>
            <a:off x="4130037" y="3174869"/>
            <a:ext cx="1205047" cy="923330"/>
          </a:xfrm>
          <a:prstGeom prst="rect">
            <a:avLst/>
          </a:prstGeom>
          <a:noFill/>
        </p:spPr>
        <p:txBody>
          <a:bodyPr wrap="square" rtlCol="0">
            <a:spAutoFit/>
          </a:bodyPr>
          <a:lstStyle/>
          <a:p>
            <a:r>
              <a:rPr lang="en-US" sz="1800" dirty="0" smtClean="0">
                <a:solidFill>
                  <a:srgbClr val="000000"/>
                </a:solidFill>
              </a:rPr>
              <a:t>Since occupied, </a:t>
            </a:r>
            <a:r>
              <a:rPr lang="en-US" sz="1800" dirty="0">
                <a:solidFill>
                  <a:srgbClr val="000000"/>
                </a:solidFill>
              </a:rPr>
              <a:t>n</a:t>
            </a:r>
            <a:r>
              <a:rPr lang="en-US" sz="1800" dirty="0" smtClean="0">
                <a:solidFill>
                  <a:srgbClr val="000000"/>
                </a:solidFill>
              </a:rPr>
              <a:t>ot used.</a:t>
            </a:r>
            <a:endParaRPr lang="en-US" sz="1800" dirty="0">
              <a:solidFill>
                <a:srgbClr val="000000"/>
              </a:solidFill>
            </a:endParaRPr>
          </a:p>
        </p:txBody>
      </p:sp>
      <p:sp>
        <p:nvSpPr>
          <p:cNvPr id="22" name="Oval 21"/>
          <p:cNvSpPr/>
          <p:nvPr/>
        </p:nvSpPr>
        <p:spPr bwMode="auto">
          <a:xfrm>
            <a:off x="6053183" y="2713315"/>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3" name="TextBox 22"/>
          <p:cNvSpPr txBox="1"/>
          <p:nvPr/>
        </p:nvSpPr>
        <p:spPr>
          <a:xfrm>
            <a:off x="5450659" y="3124200"/>
            <a:ext cx="1205047" cy="923330"/>
          </a:xfrm>
          <a:prstGeom prst="rect">
            <a:avLst/>
          </a:prstGeom>
          <a:noFill/>
        </p:spPr>
        <p:txBody>
          <a:bodyPr wrap="square" rtlCol="0">
            <a:spAutoFit/>
          </a:bodyPr>
          <a:lstStyle/>
          <a:p>
            <a:r>
              <a:rPr lang="en-US" sz="1800" dirty="0" smtClean="0">
                <a:solidFill>
                  <a:srgbClr val="000000"/>
                </a:solidFill>
              </a:rPr>
              <a:t>First allocation here</a:t>
            </a:r>
            <a:endParaRPr lang="en-US" sz="1800" dirty="0">
              <a:solidFill>
                <a:srgbClr val="000000"/>
              </a:solidFill>
            </a:endParaRPr>
          </a:p>
        </p:txBody>
      </p:sp>
      <p:sp>
        <p:nvSpPr>
          <p:cNvPr id="21" name="TextBox 20"/>
          <p:cNvSpPr txBox="1"/>
          <p:nvPr/>
        </p:nvSpPr>
        <p:spPr>
          <a:xfrm>
            <a:off x="6559188" y="5334000"/>
            <a:ext cx="2560865" cy="1477328"/>
          </a:xfrm>
          <a:prstGeom prst="rect">
            <a:avLst/>
          </a:prstGeom>
          <a:noFill/>
          <a:ln w="44450">
            <a:solidFill>
              <a:schemeClr val="accent4">
                <a:lumMod val="60000"/>
                <a:lumOff val="40000"/>
              </a:schemeClr>
            </a:solidFill>
          </a:ln>
        </p:spPr>
        <p:txBody>
          <a:bodyPr wrap="square" lIns="91440" tIns="0" rIns="0" bIns="0" rtlCol="0">
            <a:spAutoFit/>
          </a:bodyPr>
          <a:lstStyle/>
          <a:p>
            <a:r>
              <a:rPr lang="en-US" dirty="0" smtClean="0">
                <a:solidFill>
                  <a:srgbClr val="000000"/>
                </a:solidFill>
              </a:rPr>
              <a:t>HP’s double-entry allocation doesn’t harm that of LP too much</a:t>
            </a:r>
            <a:endParaRPr lang="en-US" dirty="0">
              <a:solidFill>
                <a:srgbClr val="000000"/>
              </a:solidFill>
            </a:endParaRPr>
          </a:p>
        </p:txBody>
      </p:sp>
      <p:sp>
        <p:nvSpPr>
          <p:cNvPr id="24" name="Right Arrow 23"/>
          <p:cNvSpPr/>
          <p:nvPr/>
        </p:nvSpPr>
        <p:spPr bwMode="auto">
          <a:xfrm>
            <a:off x="5562600" y="5467868"/>
            <a:ext cx="918577" cy="337170"/>
          </a:xfrm>
          <a:prstGeom prst="rightArrow">
            <a:avLst/>
          </a:prstGeom>
          <a:solidFill>
            <a:schemeClr val="accent4">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grpSp>
        <p:nvGrpSpPr>
          <p:cNvPr id="41" name="Group 40"/>
          <p:cNvGrpSpPr/>
          <p:nvPr/>
        </p:nvGrpSpPr>
        <p:grpSpPr>
          <a:xfrm>
            <a:off x="480060" y="5534451"/>
            <a:ext cx="177165" cy="358232"/>
            <a:chOff x="480060" y="5356768"/>
            <a:chExt cx="177165" cy="358232"/>
          </a:xfrm>
        </p:grpSpPr>
        <p:cxnSp>
          <p:nvCxnSpPr>
            <p:cNvPr id="33" name="Straight Connector 32"/>
            <p:cNvCxnSpPr/>
            <p:nvPr/>
          </p:nvCxnSpPr>
          <p:spPr bwMode="auto">
            <a:xfrm flipH="1">
              <a:off x="480060" y="5715000"/>
              <a:ext cx="177165" cy="0"/>
            </a:xfrm>
            <a:prstGeom prst="line">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p:nvCxnSpPr>
          <p:spPr bwMode="auto">
            <a:xfrm>
              <a:off x="480060" y="5356768"/>
              <a:ext cx="0" cy="358232"/>
            </a:xfrm>
            <a:prstGeom prst="line">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flipH="1">
              <a:off x="480060" y="5356768"/>
              <a:ext cx="177165" cy="0"/>
            </a:xfrm>
            <a:prstGeom prst="line">
              <a:avLst/>
            </a:prstGeom>
            <a:solidFill>
              <a:schemeClr val="accent1"/>
            </a:solidFill>
            <a:ln w="190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Oval 42"/>
          <p:cNvSpPr/>
          <p:nvPr/>
        </p:nvSpPr>
        <p:spPr bwMode="auto">
          <a:xfrm>
            <a:off x="7320643" y="1735931"/>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4" name="TextBox 43"/>
          <p:cNvSpPr txBox="1"/>
          <p:nvPr/>
        </p:nvSpPr>
        <p:spPr>
          <a:xfrm>
            <a:off x="6629400" y="3191470"/>
            <a:ext cx="1205047" cy="923330"/>
          </a:xfrm>
          <a:prstGeom prst="rect">
            <a:avLst/>
          </a:prstGeom>
          <a:noFill/>
        </p:spPr>
        <p:txBody>
          <a:bodyPr wrap="square" rtlCol="0">
            <a:spAutoFit/>
          </a:bodyPr>
          <a:lstStyle/>
          <a:p>
            <a:r>
              <a:rPr lang="en-US" sz="1800" dirty="0" smtClean="0">
                <a:solidFill>
                  <a:srgbClr val="000000"/>
                </a:solidFill>
              </a:rPr>
              <a:t>Since occupied, </a:t>
            </a:r>
            <a:r>
              <a:rPr lang="en-US" sz="1800" dirty="0">
                <a:solidFill>
                  <a:srgbClr val="000000"/>
                </a:solidFill>
              </a:rPr>
              <a:t>n</a:t>
            </a:r>
            <a:r>
              <a:rPr lang="en-US" sz="1800" dirty="0" smtClean="0">
                <a:solidFill>
                  <a:srgbClr val="000000"/>
                </a:solidFill>
              </a:rPr>
              <a:t>ot used.</a:t>
            </a:r>
            <a:endParaRPr lang="en-US" sz="1800" dirty="0">
              <a:solidFill>
                <a:srgbClr val="000000"/>
              </a:solidFill>
            </a:endParaRPr>
          </a:p>
        </p:txBody>
      </p:sp>
      <p:sp>
        <p:nvSpPr>
          <p:cNvPr id="45" name="Oval 44"/>
          <p:cNvSpPr/>
          <p:nvPr/>
        </p:nvSpPr>
        <p:spPr bwMode="auto">
          <a:xfrm>
            <a:off x="8567783" y="1786215"/>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6" name="TextBox 45"/>
          <p:cNvSpPr txBox="1"/>
          <p:nvPr/>
        </p:nvSpPr>
        <p:spPr>
          <a:xfrm>
            <a:off x="7848600" y="3174869"/>
            <a:ext cx="1354907" cy="923330"/>
          </a:xfrm>
          <a:prstGeom prst="rect">
            <a:avLst/>
          </a:prstGeom>
          <a:noFill/>
        </p:spPr>
        <p:txBody>
          <a:bodyPr wrap="square" rtlCol="0">
            <a:spAutoFit/>
          </a:bodyPr>
          <a:lstStyle/>
          <a:p>
            <a:r>
              <a:rPr lang="en-US" sz="1800" dirty="0" smtClean="0">
                <a:solidFill>
                  <a:srgbClr val="000000"/>
                </a:solidFill>
              </a:rPr>
              <a:t>Second allocation here for HP</a:t>
            </a:r>
            <a:endParaRPr lang="en-US" sz="1800" dirty="0">
              <a:solidFill>
                <a:srgbClr val="000000"/>
              </a:solidFill>
            </a:endParaRPr>
          </a:p>
        </p:txBody>
      </p:sp>
      <p:sp>
        <p:nvSpPr>
          <p:cNvPr id="28" name="TextBox 27"/>
          <p:cNvSpPr txBox="1"/>
          <p:nvPr/>
        </p:nvSpPr>
        <p:spPr>
          <a:xfrm>
            <a:off x="609600" y="5695890"/>
            <a:ext cx="8686800" cy="830997"/>
          </a:xfrm>
          <a:prstGeom prst="rect">
            <a:avLst/>
          </a:prstGeom>
          <a:noFill/>
        </p:spPr>
        <p:txBody>
          <a:bodyPr wrap="square" rtlCol="0">
            <a:spAutoFit/>
          </a:bodyPr>
          <a:lstStyle/>
          <a:p>
            <a:r>
              <a:rPr lang="en-US" dirty="0" smtClean="0">
                <a:solidFill>
                  <a:srgbClr val="000000"/>
                </a:solidFill>
              </a:rPr>
              <a:t>2. </a:t>
            </a:r>
            <a:r>
              <a:rPr lang="en-US" dirty="0">
                <a:solidFill>
                  <a:srgbClr val="000000"/>
                </a:solidFill>
              </a:rPr>
              <a:t>L</a:t>
            </a:r>
            <a:r>
              <a:rPr lang="en-US" dirty="0" smtClean="0">
                <a:solidFill>
                  <a:srgbClr val="000000"/>
                </a:solidFill>
              </a:rPr>
              <a:t>ast two allocations in the bank are </a:t>
            </a:r>
          </a:p>
          <a:p>
            <a:r>
              <a:rPr lang="en-US" dirty="0">
                <a:solidFill>
                  <a:srgbClr val="000000"/>
                </a:solidFill>
              </a:rPr>
              <a:t> </a:t>
            </a:r>
            <a:r>
              <a:rPr lang="en-US" dirty="0" smtClean="0">
                <a:solidFill>
                  <a:srgbClr val="000000"/>
                </a:solidFill>
              </a:rPr>
              <a:t>   one-entry allocations; </a:t>
            </a:r>
            <a:endParaRPr lang="en-US" dirty="0">
              <a:solidFill>
                <a:srgbClr val="000000"/>
              </a:solidFill>
            </a:endParaRPr>
          </a:p>
        </p:txBody>
      </p:sp>
      <p:sp>
        <p:nvSpPr>
          <p:cNvPr id="29"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6</a:t>
            </a:fld>
            <a:endParaRPr lang="en-US" sz="1400" dirty="0">
              <a:solidFill>
                <a:srgbClr val="534E43"/>
              </a:solidFill>
            </a:endParaRPr>
          </a:p>
        </p:txBody>
      </p:sp>
    </p:spTree>
    <p:extLst>
      <p:ext uri="{BB962C8B-B14F-4D97-AF65-F5344CB8AC3E}">
        <p14:creationId xmlns:p14="http://schemas.microsoft.com/office/powerpoint/2010/main" val="271273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par>
                          <p:cTn id="35" fill="hold">
                            <p:stCondLst>
                              <p:cond delay="500"/>
                            </p:stCondLst>
                            <p:childTnLst>
                              <p:par>
                                <p:cTn id="36" presetID="26" presetClass="emph" presetSubtype="0" repeatCount="2000" fill="hold" grpId="1" nodeType="afterEffect">
                                  <p:stCondLst>
                                    <p:cond delay="0"/>
                                  </p:stCondLst>
                                  <p:childTnLst>
                                    <p:animEffect transition="out" filter="fade">
                                      <p:cBhvr>
                                        <p:cTn id="37" dur="1000" tmFilter="0, 0; .2, .5; .8, .5; 1, 0"/>
                                        <p:tgtEl>
                                          <p:spTgt spid="18"/>
                                        </p:tgtEl>
                                      </p:cBhvr>
                                    </p:animEffect>
                                    <p:animScale>
                                      <p:cBhvr>
                                        <p:cTn id="38" dur="500" autoRev="1" fill="hold"/>
                                        <p:tgtEl>
                                          <p:spTgt spid="18"/>
                                        </p:tgtEl>
                                      </p:cBhvr>
                                      <p:by x="105000" y="105000"/>
                                    </p:animScale>
                                  </p:childTnLst>
                                </p:cTn>
                              </p:par>
                            </p:childTnLst>
                          </p:cTn>
                        </p:par>
                        <p:par>
                          <p:cTn id="39" fill="hold">
                            <p:stCondLst>
                              <p:cond delay="2500"/>
                            </p:stCondLst>
                            <p:childTnLst>
                              <p:par>
                                <p:cTn id="40" presetID="10" presetClass="entr" presetSubtype="0"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par>
                          <p:cTn id="48" fill="hold">
                            <p:stCondLst>
                              <p:cond delay="500"/>
                            </p:stCondLst>
                            <p:childTnLst>
                              <p:par>
                                <p:cTn id="49" presetID="26" presetClass="emph" presetSubtype="0" repeatCount="2000" fill="hold" grpId="1" nodeType="afterEffect">
                                  <p:stCondLst>
                                    <p:cond delay="0"/>
                                  </p:stCondLst>
                                  <p:childTnLst>
                                    <p:animEffect transition="out" filter="fade">
                                      <p:cBhvr>
                                        <p:cTn id="50" dur="1000" tmFilter="0, 0; .2, .5; .8, .5; 1, 0"/>
                                        <p:tgtEl>
                                          <p:spTgt spid="22"/>
                                        </p:tgtEl>
                                      </p:cBhvr>
                                    </p:animEffect>
                                    <p:animScale>
                                      <p:cBhvr>
                                        <p:cTn id="51" dur="500" autoRev="1" fill="hold"/>
                                        <p:tgtEl>
                                          <p:spTgt spid="22"/>
                                        </p:tgtEl>
                                      </p:cBhvr>
                                      <p:by x="105000" y="105000"/>
                                    </p:animScale>
                                  </p:childTnLst>
                                </p:cTn>
                              </p:par>
                            </p:childTnLst>
                          </p:cTn>
                        </p:par>
                        <p:par>
                          <p:cTn id="52" fill="hold">
                            <p:stCondLst>
                              <p:cond delay="2500"/>
                            </p:stCondLst>
                            <p:childTnLst>
                              <p:par>
                                <p:cTn id="53" presetID="10"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500"/>
                                        <p:tgtEl>
                                          <p:spTgt spid="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fade">
                                      <p:cBhvr>
                                        <p:cTn id="65" dur="500"/>
                                        <p:tgtEl>
                                          <p:spTgt spid="9"/>
                                        </p:tgtEl>
                                      </p:cBhvr>
                                    </p:animEffect>
                                  </p:childTnLst>
                                </p:cTn>
                              </p:par>
                              <p:par>
                                <p:cTn id="66" presetID="10" presetClass="entr" presetSubtype="0" fill="hold"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500"/>
                                        <p:tgtEl>
                                          <p:spTgt spid="41"/>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fade">
                                      <p:cBhvr>
                                        <p:cTn id="73" dur="500"/>
                                        <p:tgtEl>
                                          <p:spTgt spid="43"/>
                                        </p:tgtEl>
                                      </p:cBhvr>
                                    </p:animEffect>
                                  </p:childTnLst>
                                </p:cTn>
                              </p:par>
                            </p:childTnLst>
                          </p:cTn>
                        </p:par>
                        <p:par>
                          <p:cTn id="74" fill="hold">
                            <p:stCondLst>
                              <p:cond delay="500"/>
                            </p:stCondLst>
                            <p:childTnLst>
                              <p:par>
                                <p:cTn id="75" presetID="26" presetClass="emph" presetSubtype="0" repeatCount="2000" fill="hold" grpId="1" nodeType="afterEffect">
                                  <p:stCondLst>
                                    <p:cond delay="0"/>
                                  </p:stCondLst>
                                  <p:childTnLst>
                                    <p:animEffect transition="out" filter="fade">
                                      <p:cBhvr>
                                        <p:cTn id="76" dur="1000" tmFilter="0, 0; .2, .5; .8, .5; 1, 0"/>
                                        <p:tgtEl>
                                          <p:spTgt spid="43"/>
                                        </p:tgtEl>
                                      </p:cBhvr>
                                    </p:animEffect>
                                    <p:animScale>
                                      <p:cBhvr>
                                        <p:cTn id="77" dur="500" autoRev="1" fill="hold"/>
                                        <p:tgtEl>
                                          <p:spTgt spid="43"/>
                                        </p:tgtEl>
                                      </p:cBhvr>
                                      <p:by x="105000" y="105000"/>
                                    </p:animScale>
                                  </p:childTnLst>
                                </p:cTn>
                              </p:par>
                            </p:childTnLst>
                          </p:cTn>
                        </p:par>
                        <p:par>
                          <p:cTn id="78" fill="hold">
                            <p:stCondLst>
                              <p:cond delay="2500"/>
                            </p:stCondLst>
                            <p:childTnLst>
                              <p:par>
                                <p:cTn id="79" presetID="10" presetClass="entr" presetSubtype="0" fill="hold" grpId="0"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500"/>
                                        <p:tgtEl>
                                          <p:spTgt spid="44"/>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500"/>
                                        <p:tgtEl>
                                          <p:spTgt spid="45"/>
                                        </p:tgtEl>
                                      </p:cBhvr>
                                    </p:animEffect>
                                  </p:childTnLst>
                                </p:cTn>
                              </p:par>
                            </p:childTnLst>
                          </p:cTn>
                        </p:par>
                        <p:par>
                          <p:cTn id="87" fill="hold">
                            <p:stCondLst>
                              <p:cond delay="500"/>
                            </p:stCondLst>
                            <p:childTnLst>
                              <p:par>
                                <p:cTn id="88" presetID="26" presetClass="emph" presetSubtype="0" repeatCount="2000" fill="hold" grpId="1" nodeType="afterEffect">
                                  <p:stCondLst>
                                    <p:cond delay="0"/>
                                  </p:stCondLst>
                                  <p:childTnLst>
                                    <p:animEffect transition="out" filter="fade">
                                      <p:cBhvr>
                                        <p:cTn id="89" dur="1000" tmFilter="0, 0; .2, .5; .8, .5; 1, 0"/>
                                        <p:tgtEl>
                                          <p:spTgt spid="45"/>
                                        </p:tgtEl>
                                      </p:cBhvr>
                                    </p:animEffect>
                                    <p:animScale>
                                      <p:cBhvr>
                                        <p:cTn id="90" dur="500" autoRev="1" fill="hold"/>
                                        <p:tgtEl>
                                          <p:spTgt spid="45"/>
                                        </p:tgtEl>
                                      </p:cBhvr>
                                      <p:by x="105000" y="105000"/>
                                    </p:animScale>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fade">
                                      <p:cBhvr>
                                        <p:cTn id="95" dur="500"/>
                                        <p:tgtEl>
                                          <p:spTgt spid="28"/>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500"/>
                                        <p:tgtEl>
                                          <p:spTgt spid="46"/>
                                        </p:tgtEl>
                                      </p:cBhvr>
                                    </p:animEffect>
                                  </p:childTnLst>
                                </p:cTn>
                              </p:par>
                            </p:childTnLst>
                          </p:cTn>
                        </p:par>
                      </p:childTnLst>
                    </p:cTn>
                  </p:par>
                  <p:par>
                    <p:cTn id="101" fill="hold">
                      <p:stCondLst>
                        <p:cond delay="indefinite"/>
                      </p:stCondLst>
                      <p:childTnLst>
                        <p:par>
                          <p:cTn id="102" fill="hold">
                            <p:stCondLst>
                              <p:cond delay="0"/>
                            </p:stCondLst>
                            <p:childTnLst>
                              <p:par>
                                <p:cTn id="103" presetID="16" presetClass="entr" presetSubtype="21" fill="hold" grpId="0" nodeType="click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barn(inVertical)">
                                      <p:cBhvr>
                                        <p:cTn id="105" dur="500"/>
                                        <p:tgtEl>
                                          <p:spTgt spid="24"/>
                                        </p:tgtEl>
                                      </p:cBhvr>
                                    </p:animEffect>
                                  </p:childTnLst>
                                </p:cTn>
                              </p:par>
                              <p:par>
                                <p:cTn id="106" presetID="16" presetClass="entr" presetSubtype="21" fill="hold" grpId="0" nodeType="with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barn(inVertical)">
                                      <p:cBhvr>
                                        <p:cTn id="10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 grpId="0"/>
      <p:bldP spid="7" grpId="0"/>
      <p:bldP spid="8" grpId="0"/>
      <p:bldP spid="9" grpId="0"/>
      <p:bldP spid="17" grpId="0"/>
      <p:bldP spid="6" grpId="0" animBg="1"/>
      <p:bldP spid="18" grpId="0" animBg="1"/>
      <p:bldP spid="18" grpId="1" animBg="1"/>
      <p:bldP spid="20" grpId="0"/>
      <p:bldP spid="22" grpId="0" animBg="1"/>
      <p:bldP spid="22" grpId="1" animBg="1"/>
      <p:bldP spid="23" grpId="0"/>
      <p:bldP spid="21" grpId="0" animBg="1"/>
      <p:bldP spid="24" grpId="0" animBg="1"/>
      <p:bldP spid="43" grpId="0" animBg="1"/>
      <p:bldP spid="43" grpId="1" animBg="1"/>
      <p:bldP spid="44" grpId="0"/>
      <p:bldP spid="45" grpId="0" animBg="1"/>
      <p:bldP spid="45" grpId="1" animBg="1"/>
      <p:bldP spid="46"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TextBox 30"/>
          <p:cNvSpPr txBox="1"/>
          <p:nvPr/>
        </p:nvSpPr>
        <p:spPr>
          <a:xfrm>
            <a:off x="56243" y="29865"/>
            <a:ext cx="1467757" cy="461665"/>
          </a:xfrm>
          <a:prstGeom prst="rect">
            <a:avLst/>
          </a:prstGeom>
          <a:noFill/>
        </p:spPr>
        <p:txBody>
          <a:bodyPr wrap="square" rtlCol="0">
            <a:spAutoFit/>
          </a:bodyPr>
          <a:lstStyle/>
          <a:p>
            <a:r>
              <a:rPr lang="en-US" b="1" dirty="0" smtClean="0">
                <a:solidFill>
                  <a:srgbClr val="FF0000"/>
                </a:solidFill>
              </a:rPr>
              <a:t>Update: </a:t>
            </a:r>
            <a:endParaRPr lang="en-US" b="1" dirty="0">
              <a:solidFill>
                <a:srgbClr val="FF0000"/>
              </a:solidFill>
            </a:endParaRPr>
          </a:p>
        </p:txBody>
      </p:sp>
      <p:sp>
        <p:nvSpPr>
          <p:cNvPr id="13" name="Title 6"/>
          <p:cNvSpPr txBox="1">
            <a:spLocks/>
          </p:cNvSpPr>
          <p:nvPr/>
        </p:nvSpPr>
        <p:spPr bwMode="auto">
          <a:xfrm>
            <a:off x="7086600" y="-76200"/>
            <a:ext cx="21336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Design Overview</a:t>
            </a:r>
            <a:endParaRPr kumimoji="1" lang="en-US" sz="2000" b="1" dirty="0">
              <a:solidFill>
                <a:srgbClr val="000000"/>
              </a:solidFill>
              <a:latin typeface="Times New Roman" pitchFamily="18" charset="0"/>
              <a:ea typeface="宋体" charset="-122"/>
              <a:cs typeface="+mn-cs"/>
            </a:endParaRPr>
          </a:p>
        </p:txBody>
      </p:sp>
      <p:sp>
        <p:nvSpPr>
          <p:cNvPr id="16"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2.2 Two-class TAGE Predictor</a:t>
            </a:r>
            <a:endParaRPr kumimoji="1" lang="en-US" sz="3200" b="1" dirty="0">
              <a:solidFill>
                <a:srgbClr val="000000"/>
              </a:solidFill>
              <a:latin typeface="Times New Roman" pitchFamily="18" charset="0"/>
              <a:ea typeface="宋体" charset="-122"/>
              <a:cs typeface="+mn-cs"/>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230001226"/>
              </p:ext>
            </p:extLst>
          </p:nvPr>
        </p:nvGraphicFramePr>
        <p:xfrm>
          <a:off x="92438" y="712787"/>
          <a:ext cx="8955405" cy="2487613"/>
        </p:xfrm>
        <a:graphic>
          <a:graphicData uri="http://schemas.openxmlformats.org/presentationml/2006/ole">
            <mc:AlternateContent xmlns:mc="http://schemas.openxmlformats.org/markup-compatibility/2006">
              <mc:Choice xmlns:v="urn:schemas-microsoft-com:vml" Requires="v">
                <p:oleObj spid="_x0000_s17472" name="Visio" r:id="rId4" imgW="6486120" imgH="1802520" progId="Visio.Drawing.11">
                  <p:embed/>
                </p:oleObj>
              </mc:Choice>
              <mc:Fallback>
                <p:oleObj name="Visio" r:id="rId4" imgW="6486120" imgH="1802520" progId="Visio.Drawing.11">
                  <p:embed/>
                  <p:pic>
                    <p:nvPicPr>
                      <p:cNvPr id="0" name=""/>
                      <p:cNvPicPr/>
                      <p:nvPr/>
                    </p:nvPicPr>
                    <p:blipFill>
                      <a:blip r:embed="rId5"/>
                      <a:stretch>
                        <a:fillRect/>
                      </a:stretch>
                    </p:blipFill>
                    <p:spPr>
                      <a:xfrm>
                        <a:off x="92438" y="712787"/>
                        <a:ext cx="8955405" cy="2487613"/>
                      </a:xfrm>
                      <a:prstGeom prst="rect">
                        <a:avLst/>
                      </a:prstGeom>
                    </p:spPr>
                  </p:pic>
                </p:oleObj>
              </mc:Fallback>
            </mc:AlternateContent>
          </a:graphicData>
        </a:graphic>
      </p:graphicFrame>
      <p:sp>
        <p:nvSpPr>
          <p:cNvPr id="17" name="TextBox 16"/>
          <p:cNvSpPr txBox="1"/>
          <p:nvPr/>
        </p:nvSpPr>
        <p:spPr>
          <a:xfrm>
            <a:off x="2832100" y="3105090"/>
            <a:ext cx="1295400" cy="400110"/>
          </a:xfrm>
          <a:prstGeom prst="rect">
            <a:avLst/>
          </a:prstGeom>
          <a:noFill/>
        </p:spPr>
        <p:txBody>
          <a:bodyPr wrap="square" rtlCol="0">
            <a:spAutoFit/>
          </a:bodyPr>
          <a:lstStyle/>
          <a:p>
            <a:r>
              <a:rPr lang="en-US" sz="2000" b="1" dirty="0" err="1" smtClean="0">
                <a:solidFill>
                  <a:srgbClr val="FF0000"/>
                </a:solidFill>
              </a:rPr>
              <a:t>mispred</a:t>
            </a:r>
            <a:endParaRPr lang="en-US" sz="2000" b="1" dirty="0">
              <a:solidFill>
                <a:srgbClr val="FF0000"/>
              </a:solidFill>
            </a:endParaRPr>
          </a:p>
        </p:txBody>
      </p:sp>
      <p:sp>
        <p:nvSpPr>
          <p:cNvPr id="18" name="Oval 17"/>
          <p:cNvSpPr/>
          <p:nvPr/>
        </p:nvSpPr>
        <p:spPr bwMode="auto">
          <a:xfrm>
            <a:off x="4780643" y="2193131"/>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0" name="TextBox 19"/>
          <p:cNvSpPr txBox="1"/>
          <p:nvPr/>
        </p:nvSpPr>
        <p:spPr>
          <a:xfrm>
            <a:off x="4130037" y="3174869"/>
            <a:ext cx="1205047" cy="923330"/>
          </a:xfrm>
          <a:prstGeom prst="rect">
            <a:avLst/>
          </a:prstGeom>
          <a:noFill/>
        </p:spPr>
        <p:txBody>
          <a:bodyPr wrap="square" rtlCol="0">
            <a:spAutoFit/>
          </a:bodyPr>
          <a:lstStyle/>
          <a:p>
            <a:r>
              <a:rPr lang="en-US" sz="1800" dirty="0" smtClean="0">
                <a:solidFill>
                  <a:srgbClr val="000000"/>
                </a:solidFill>
              </a:rPr>
              <a:t>Since occupied, </a:t>
            </a:r>
            <a:r>
              <a:rPr lang="en-US" sz="1800" dirty="0">
                <a:solidFill>
                  <a:srgbClr val="000000"/>
                </a:solidFill>
              </a:rPr>
              <a:t>n</a:t>
            </a:r>
            <a:r>
              <a:rPr lang="en-US" sz="1800" dirty="0" smtClean="0">
                <a:solidFill>
                  <a:srgbClr val="000000"/>
                </a:solidFill>
              </a:rPr>
              <a:t>ot used.</a:t>
            </a:r>
            <a:endParaRPr lang="en-US" sz="1800" dirty="0">
              <a:solidFill>
                <a:srgbClr val="000000"/>
              </a:solidFill>
            </a:endParaRPr>
          </a:p>
        </p:txBody>
      </p:sp>
      <p:sp>
        <p:nvSpPr>
          <p:cNvPr id="22" name="Oval 21"/>
          <p:cNvSpPr/>
          <p:nvPr/>
        </p:nvSpPr>
        <p:spPr bwMode="auto">
          <a:xfrm>
            <a:off x="6053183" y="2713315"/>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3" name="TextBox 22"/>
          <p:cNvSpPr txBox="1"/>
          <p:nvPr/>
        </p:nvSpPr>
        <p:spPr>
          <a:xfrm>
            <a:off x="5450659" y="3124200"/>
            <a:ext cx="1205047" cy="923330"/>
          </a:xfrm>
          <a:prstGeom prst="rect">
            <a:avLst/>
          </a:prstGeom>
          <a:noFill/>
        </p:spPr>
        <p:txBody>
          <a:bodyPr wrap="square" rtlCol="0">
            <a:spAutoFit/>
          </a:bodyPr>
          <a:lstStyle/>
          <a:p>
            <a:r>
              <a:rPr lang="en-US" sz="1800" dirty="0" smtClean="0">
                <a:solidFill>
                  <a:srgbClr val="000000"/>
                </a:solidFill>
              </a:rPr>
              <a:t>First allocation here</a:t>
            </a:r>
            <a:endParaRPr lang="en-US" sz="1800" dirty="0">
              <a:solidFill>
                <a:srgbClr val="000000"/>
              </a:solidFill>
            </a:endParaRPr>
          </a:p>
        </p:txBody>
      </p:sp>
      <p:sp>
        <p:nvSpPr>
          <p:cNvPr id="42" name="TextBox 41"/>
          <p:cNvSpPr txBox="1"/>
          <p:nvPr/>
        </p:nvSpPr>
        <p:spPr>
          <a:xfrm>
            <a:off x="347617" y="5791200"/>
            <a:ext cx="8491583" cy="830997"/>
          </a:xfrm>
          <a:prstGeom prst="rect">
            <a:avLst/>
          </a:prstGeom>
          <a:noFill/>
          <a:ln w="47625">
            <a:solidFill>
              <a:srgbClr val="FF0000"/>
            </a:solidFill>
          </a:ln>
        </p:spPr>
        <p:txBody>
          <a:bodyPr wrap="square" rtlCol="0">
            <a:spAutoFit/>
          </a:bodyPr>
          <a:lstStyle/>
          <a:p>
            <a:r>
              <a:rPr lang="en-US" dirty="0" smtClean="0">
                <a:solidFill>
                  <a:srgbClr val="000000"/>
                </a:solidFill>
              </a:rPr>
              <a:t>Double-entry allocation favors HP branches so that their </a:t>
            </a:r>
            <a:r>
              <a:rPr lang="en-US" dirty="0">
                <a:solidFill>
                  <a:srgbClr val="000000"/>
                </a:solidFill>
              </a:rPr>
              <a:t>new </a:t>
            </a:r>
            <a:r>
              <a:rPr lang="en-US" dirty="0" smtClean="0">
                <a:solidFill>
                  <a:srgbClr val="000000"/>
                </a:solidFill>
              </a:rPr>
              <a:t>entries can survive longer time </a:t>
            </a:r>
            <a:r>
              <a:rPr lang="en-US" dirty="0">
                <a:solidFill>
                  <a:srgbClr val="000000"/>
                </a:solidFill>
              </a:rPr>
              <a:t>to establish </a:t>
            </a:r>
            <a:r>
              <a:rPr lang="en-US" dirty="0" smtClean="0">
                <a:solidFill>
                  <a:srgbClr val="000000"/>
                </a:solidFill>
              </a:rPr>
              <a:t>their </a:t>
            </a:r>
            <a:r>
              <a:rPr lang="en-US" dirty="0">
                <a:solidFill>
                  <a:srgbClr val="000000"/>
                </a:solidFill>
              </a:rPr>
              <a:t>usefulness. </a:t>
            </a:r>
          </a:p>
        </p:txBody>
      </p:sp>
      <p:sp>
        <p:nvSpPr>
          <p:cNvPr id="43" name="Oval 42"/>
          <p:cNvSpPr/>
          <p:nvPr/>
        </p:nvSpPr>
        <p:spPr bwMode="auto">
          <a:xfrm>
            <a:off x="7320643" y="1735931"/>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4" name="TextBox 43"/>
          <p:cNvSpPr txBox="1"/>
          <p:nvPr/>
        </p:nvSpPr>
        <p:spPr>
          <a:xfrm>
            <a:off x="6629400" y="3191470"/>
            <a:ext cx="1205047" cy="923330"/>
          </a:xfrm>
          <a:prstGeom prst="rect">
            <a:avLst/>
          </a:prstGeom>
          <a:noFill/>
        </p:spPr>
        <p:txBody>
          <a:bodyPr wrap="square" rtlCol="0">
            <a:spAutoFit/>
          </a:bodyPr>
          <a:lstStyle/>
          <a:p>
            <a:r>
              <a:rPr lang="en-US" sz="1800" dirty="0" smtClean="0">
                <a:solidFill>
                  <a:srgbClr val="000000"/>
                </a:solidFill>
              </a:rPr>
              <a:t>Since occupied, </a:t>
            </a:r>
            <a:r>
              <a:rPr lang="en-US" sz="1800" dirty="0">
                <a:solidFill>
                  <a:srgbClr val="000000"/>
                </a:solidFill>
              </a:rPr>
              <a:t>n</a:t>
            </a:r>
            <a:r>
              <a:rPr lang="en-US" sz="1800" dirty="0" smtClean="0">
                <a:solidFill>
                  <a:srgbClr val="000000"/>
                </a:solidFill>
              </a:rPr>
              <a:t>ot used.</a:t>
            </a:r>
            <a:endParaRPr lang="en-US" sz="1800" dirty="0">
              <a:solidFill>
                <a:srgbClr val="000000"/>
              </a:solidFill>
            </a:endParaRPr>
          </a:p>
        </p:txBody>
      </p:sp>
      <p:sp>
        <p:nvSpPr>
          <p:cNvPr id="45" name="Oval 44"/>
          <p:cNvSpPr/>
          <p:nvPr/>
        </p:nvSpPr>
        <p:spPr bwMode="auto">
          <a:xfrm>
            <a:off x="8567783" y="1786215"/>
            <a:ext cx="400957" cy="381000"/>
          </a:xfrm>
          <a:prstGeom prst="ellipse">
            <a:avLst/>
          </a:prstGeom>
          <a:noFill/>
          <a:ln w="44450" cap="flat" cmpd="sng" algn="ctr">
            <a:solidFill>
              <a:srgbClr val="00B0F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46" name="TextBox 45"/>
          <p:cNvSpPr txBox="1"/>
          <p:nvPr/>
        </p:nvSpPr>
        <p:spPr>
          <a:xfrm>
            <a:off x="7848600" y="3174869"/>
            <a:ext cx="1354907" cy="923330"/>
          </a:xfrm>
          <a:prstGeom prst="rect">
            <a:avLst/>
          </a:prstGeom>
          <a:noFill/>
        </p:spPr>
        <p:txBody>
          <a:bodyPr wrap="square" rtlCol="0">
            <a:spAutoFit/>
          </a:bodyPr>
          <a:lstStyle/>
          <a:p>
            <a:r>
              <a:rPr lang="en-US" sz="1800" dirty="0" smtClean="0">
                <a:solidFill>
                  <a:srgbClr val="000000"/>
                </a:solidFill>
              </a:rPr>
              <a:t>Second allocation here for HP</a:t>
            </a:r>
            <a:endParaRPr lang="en-US" sz="1800" dirty="0">
              <a:solidFill>
                <a:srgbClr val="000000"/>
              </a:solidFill>
            </a:endParaRPr>
          </a:p>
        </p:txBody>
      </p:sp>
      <p:sp>
        <p:nvSpPr>
          <p:cNvPr id="29" name="TextBox 28"/>
          <p:cNvSpPr txBox="1"/>
          <p:nvPr/>
        </p:nvSpPr>
        <p:spPr>
          <a:xfrm>
            <a:off x="685800" y="4047529"/>
            <a:ext cx="7772400" cy="1384995"/>
          </a:xfrm>
          <a:prstGeom prst="rect">
            <a:avLst/>
          </a:prstGeom>
          <a:noFill/>
        </p:spPr>
        <p:txBody>
          <a:bodyPr wrap="square" rtlCol="0">
            <a:spAutoFit/>
          </a:bodyPr>
          <a:lstStyle>
            <a:defPPr>
              <a:defRPr lang="en-US"/>
            </a:defPPr>
            <a:lvl1pPr>
              <a:defRPr>
                <a:solidFill>
                  <a:srgbClr val="000000"/>
                </a:solidFill>
                <a:latin typeface="Times New Roman" pitchFamily="18" charset="0"/>
                <a:cs typeface="Times New Roman" pitchFamily="18" charset="0"/>
              </a:defRPr>
            </a:lvl1pPr>
          </a:lstStyle>
          <a:p>
            <a:r>
              <a:rPr lang="en-US" sz="2800" dirty="0" smtClean="0">
                <a:sym typeface="Wingdings" pitchFamily="2" charset="2"/>
              </a:rPr>
              <a:t>Two cases for U0</a:t>
            </a:r>
          </a:p>
          <a:p>
            <a:r>
              <a:rPr lang="en-US" sz="2800" dirty="0" smtClean="0">
                <a:sym typeface="Wingdings" pitchFamily="2" charset="2"/>
              </a:rPr>
              <a:t>1. Entry itself is not recently useful, if ever;</a:t>
            </a:r>
          </a:p>
          <a:p>
            <a:r>
              <a:rPr lang="en-US" sz="2800" dirty="0" smtClean="0">
                <a:sym typeface="Wingdings" pitchFamily="2" charset="2"/>
              </a:rPr>
              <a:t>2. New allocation, usefulness hasn’t been established</a:t>
            </a:r>
            <a:endParaRPr lang="en-US" sz="2800" dirty="0"/>
          </a:p>
        </p:txBody>
      </p:sp>
      <p:sp>
        <p:nvSpPr>
          <p:cNvPr id="19"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7</a:t>
            </a:fld>
            <a:endParaRPr lang="en-US" sz="1400" dirty="0">
              <a:solidFill>
                <a:srgbClr val="534E43"/>
              </a:solidFill>
            </a:endParaRPr>
          </a:p>
        </p:txBody>
      </p:sp>
    </p:spTree>
    <p:extLst>
      <p:ext uri="{BB962C8B-B14F-4D97-AF65-F5344CB8AC3E}">
        <p14:creationId xmlns:p14="http://schemas.microsoft.com/office/powerpoint/2010/main" val="8196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circle(in)">
                                      <p:cBhvr>
                                        <p:cTn id="11"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679139691"/>
              </p:ext>
            </p:extLst>
          </p:nvPr>
        </p:nvGraphicFramePr>
        <p:xfrm>
          <a:off x="130628" y="2146300"/>
          <a:ext cx="8839200" cy="3733800"/>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Connector 6"/>
          <p:cNvCxnSpPr/>
          <p:nvPr/>
        </p:nvCxnSpPr>
        <p:spPr bwMode="auto">
          <a:xfrm>
            <a:off x="8686800" y="3581400"/>
            <a:ext cx="304800" cy="0"/>
          </a:xfrm>
          <a:prstGeom prst="line">
            <a:avLst/>
          </a:prstGeom>
          <a:solidFill>
            <a:schemeClr val="accent1"/>
          </a:solidFill>
          <a:ln w="508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381000" y="549586"/>
            <a:ext cx="5029200" cy="523220"/>
          </a:xfrm>
          <a:prstGeom prst="rect">
            <a:avLst/>
          </a:prstGeom>
          <a:noFill/>
        </p:spPr>
        <p:txBody>
          <a:bodyPr wrap="square" rtlCol="0">
            <a:spAutoFit/>
          </a:bodyPr>
          <a:lstStyle/>
          <a:p>
            <a:r>
              <a:rPr lang="en-US" sz="2800" dirty="0" smtClean="0">
                <a:solidFill>
                  <a:srgbClr val="000000"/>
                </a:solidFill>
              </a:rPr>
              <a:t>1. predicted to be HP (50.2%);</a:t>
            </a:r>
          </a:p>
        </p:txBody>
      </p:sp>
      <p:sp>
        <p:nvSpPr>
          <p:cNvPr id="12" name="TextBox 11"/>
          <p:cNvSpPr txBox="1"/>
          <p:nvPr/>
        </p:nvSpPr>
        <p:spPr>
          <a:xfrm>
            <a:off x="381000" y="1011251"/>
            <a:ext cx="6858000" cy="523220"/>
          </a:xfrm>
          <a:prstGeom prst="rect">
            <a:avLst/>
          </a:prstGeom>
          <a:noFill/>
        </p:spPr>
        <p:txBody>
          <a:bodyPr wrap="square" rtlCol="0">
            <a:spAutoFit/>
          </a:bodyPr>
          <a:lstStyle/>
          <a:p>
            <a:r>
              <a:rPr lang="en-US" sz="2800" dirty="0" smtClean="0">
                <a:solidFill>
                  <a:srgbClr val="000000"/>
                </a:solidFill>
              </a:rPr>
              <a:t>2. among all branches, actual HP (27%);</a:t>
            </a:r>
            <a:endParaRPr lang="en-US" sz="2800" dirty="0">
              <a:solidFill>
                <a:srgbClr val="000000"/>
              </a:solidFill>
            </a:endParaRPr>
          </a:p>
        </p:txBody>
      </p:sp>
      <p:sp>
        <p:nvSpPr>
          <p:cNvPr id="13" name="TextBox 12"/>
          <p:cNvSpPr txBox="1"/>
          <p:nvPr/>
        </p:nvSpPr>
        <p:spPr>
          <a:xfrm>
            <a:off x="381000" y="1468451"/>
            <a:ext cx="7620000" cy="523220"/>
          </a:xfrm>
          <a:prstGeom prst="rect">
            <a:avLst/>
          </a:prstGeom>
          <a:noFill/>
        </p:spPr>
        <p:txBody>
          <a:bodyPr wrap="square" rtlCol="0">
            <a:spAutoFit/>
          </a:bodyPr>
          <a:lstStyle/>
          <a:p>
            <a:r>
              <a:rPr lang="en-US" sz="2800" dirty="0" smtClean="0">
                <a:solidFill>
                  <a:srgbClr val="000000"/>
                </a:solidFill>
              </a:rPr>
              <a:t>3. predicted LP while turn </a:t>
            </a:r>
            <a:r>
              <a:rPr lang="en-US" sz="2800" dirty="0">
                <a:solidFill>
                  <a:srgbClr val="000000"/>
                </a:solidFill>
              </a:rPr>
              <a:t>out to be </a:t>
            </a:r>
            <a:r>
              <a:rPr lang="en-US" sz="2800" dirty="0" smtClean="0">
                <a:solidFill>
                  <a:srgbClr val="000000"/>
                </a:solidFill>
              </a:rPr>
              <a:t>HP (1.3%);</a:t>
            </a:r>
          </a:p>
        </p:txBody>
      </p:sp>
      <p:cxnSp>
        <p:nvCxnSpPr>
          <p:cNvPr id="14" name="Straight Connector 13"/>
          <p:cNvCxnSpPr/>
          <p:nvPr/>
        </p:nvCxnSpPr>
        <p:spPr bwMode="auto">
          <a:xfrm>
            <a:off x="76200" y="780418"/>
            <a:ext cx="304800" cy="0"/>
          </a:xfrm>
          <a:prstGeom prst="line">
            <a:avLst/>
          </a:prstGeom>
          <a:solidFill>
            <a:schemeClr val="accent1"/>
          </a:solidFill>
          <a:ln w="762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8737600" y="4191000"/>
            <a:ext cx="304800" cy="0"/>
          </a:xfrm>
          <a:prstGeom prst="line">
            <a:avLst/>
          </a:prstGeom>
          <a:solidFill>
            <a:schemeClr val="accent1"/>
          </a:solidFill>
          <a:ln w="50800"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76200" y="1242083"/>
            <a:ext cx="304800" cy="0"/>
          </a:xfrm>
          <a:prstGeom prst="line">
            <a:avLst/>
          </a:prstGeom>
          <a:solidFill>
            <a:schemeClr val="accent1"/>
          </a:solidFill>
          <a:ln w="76200"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8708571" y="4952999"/>
            <a:ext cx="304800" cy="0"/>
          </a:xfrm>
          <a:prstGeom prst="line">
            <a:avLst/>
          </a:prstGeom>
          <a:solidFill>
            <a:schemeClr val="accent1"/>
          </a:solidFill>
          <a:ln w="508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76200" y="1697051"/>
            <a:ext cx="304800" cy="0"/>
          </a:xfrm>
          <a:prstGeom prst="line">
            <a:avLst/>
          </a:prstGeom>
          <a:solidFill>
            <a:schemeClr val="accent1"/>
          </a:solidFill>
          <a:ln w="762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itle 6"/>
          <p:cNvSpPr txBox="1">
            <a:spLocks/>
          </p:cNvSpPr>
          <p:nvPr/>
        </p:nvSpPr>
        <p:spPr bwMode="auto">
          <a:xfrm>
            <a:off x="7543801" y="19318"/>
            <a:ext cx="1752599"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Performance</a:t>
            </a:r>
          </a:p>
          <a:p>
            <a:pPr algn="ctr" eaLnBrk="0" hangingPunct="0"/>
            <a:r>
              <a:rPr kumimoji="1" lang="en-US" altLang="zh-CN" sz="2000" b="1" dirty="0">
                <a:solidFill>
                  <a:srgbClr val="000000"/>
                </a:solidFill>
                <a:latin typeface="Times New Roman" pitchFamily="18" charset="0"/>
                <a:ea typeface="宋体" charset="-122"/>
                <a:cs typeface="+mn-cs"/>
              </a:rPr>
              <a:t>A</a:t>
            </a:r>
            <a:r>
              <a:rPr kumimoji="1" lang="en-US" altLang="zh-CN" sz="2000" b="1" dirty="0" smtClean="0">
                <a:solidFill>
                  <a:srgbClr val="000000"/>
                </a:solidFill>
                <a:latin typeface="Times New Roman" pitchFamily="18" charset="0"/>
                <a:ea typeface="宋体" charset="-122"/>
                <a:cs typeface="+mn-cs"/>
              </a:rPr>
              <a:t>nalysis</a:t>
            </a:r>
            <a:endParaRPr kumimoji="1" lang="en-US" sz="2000" b="1" dirty="0">
              <a:solidFill>
                <a:srgbClr val="000000"/>
              </a:solidFill>
              <a:latin typeface="Times New Roman" pitchFamily="18" charset="0"/>
              <a:ea typeface="宋体" charset="-122"/>
              <a:cs typeface="+mn-cs"/>
            </a:endParaRPr>
          </a:p>
        </p:txBody>
      </p:sp>
      <p:sp>
        <p:nvSpPr>
          <p:cNvPr id="20" name="Title 6"/>
          <p:cNvSpPr txBox="1">
            <a:spLocks/>
          </p:cNvSpPr>
          <p:nvPr/>
        </p:nvSpPr>
        <p:spPr bwMode="auto">
          <a:xfrm>
            <a:off x="609600" y="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3.1 Penalty Predictor</a:t>
            </a:r>
            <a:endParaRPr kumimoji="1" lang="en-US" sz="3200" b="1" dirty="0">
              <a:solidFill>
                <a:srgbClr val="000000"/>
              </a:solidFill>
              <a:latin typeface="Times New Roman" pitchFamily="18" charset="0"/>
              <a:ea typeface="宋体" charset="-122"/>
              <a:cs typeface="+mn-cs"/>
            </a:endParaRPr>
          </a:p>
        </p:txBody>
      </p:sp>
      <p:sp>
        <p:nvSpPr>
          <p:cNvPr id="2" name="TextBox 1"/>
          <p:cNvSpPr txBox="1"/>
          <p:nvPr/>
        </p:nvSpPr>
        <p:spPr>
          <a:xfrm>
            <a:off x="0" y="5791200"/>
            <a:ext cx="8839200" cy="954107"/>
          </a:xfrm>
          <a:prstGeom prst="rect">
            <a:avLst/>
          </a:prstGeom>
          <a:noFill/>
        </p:spPr>
        <p:txBody>
          <a:bodyPr wrap="square" rtlCol="0">
            <a:spAutoFit/>
          </a:bodyPr>
          <a:lstStyle/>
          <a:p>
            <a:r>
              <a:rPr lang="en-US" sz="2800" dirty="0" smtClean="0">
                <a:solidFill>
                  <a:srgbClr val="000000"/>
                </a:solidFill>
              </a:rPr>
              <a:t>Average penalty of branches predicted LP: 121</a:t>
            </a:r>
          </a:p>
          <a:p>
            <a:r>
              <a:rPr lang="en-US" sz="2800" dirty="0">
                <a:solidFill>
                  <a:srgbClr val="000000"/>
                </a:solidFill>
              </a:rPr>
              <a:t> </a:t>
            </a:r>
            <a:r>
              <a:rPr lang="en-US" sz="2800" dirty="0" smtClean="0">
                <a:solidFill>
                  <a:srgbClr val="000000"/>
                </a:solidFill>
              </a:rPr>
              <a:t>                                             	                HP: 212 cycles</a:t>
            </a:r>
          </a:p>
        </p:txBody>
      </p:sp>
      <p:sp>
        <p:nvSpPr>
          <p:cNvPr id="21" name="TextBox 1"/>
          <p:cNvSpPr txBox="1"/>
          <p:nvPr/>
        </p:nvSpPr>
        <p:spPr>
          <a:xfrm>
            <a:off x="533400" y="2057400"/>
            <a:ext cx="381000" cy="458735"/>
          </a:xfrm>
          <a:prstGeom prst="rect">
            <a:avLst/>
          </a:prstGeom>
          <a:ln w="12700">
            <a:noFill/>
          </a:ln>
        </p:spPr>
        <p:txBody>
          <a:bodyPr wrap="square" lIns="0" rIns="0" rtlCol="0"/>
          <a:lstStyle>
            <a:defPPr>
              <a:defRPr lang="en-US"/>
            </a:defPPr>
            <a:lvl1pPr marL="0" indent="0">
              <a:defRPr>
                <a:solidFill>
                  <a:srgbClr val="000000"/>
                </a:solidFill>
                <a:latin typeface="+mn-lt"/>
                <a:ea typeface="+mn-ea"/>
              </a:defRPr>
            </a:lvl1pPr>
            <a:lvl2pPr indent="0">
              <a:defRPr sz="1100">
                <a:latin typeface="+mn-lt"/>
                <a:ea typeface="+mn-ea"/>
              </a:defRPr>
            </a:lvl2pPr>
            <a:lvl3pPr indent="0">
              <a:defRPr sz="1100">
                <a:latin typeface="+mn-lt"/>
                <a:ea typeface="+mn-ea"/>
              </a:defRPr>
            </a:lvl3pPr>
            <a:lvl4pPr indent="0">
              <a:defRPr sz="1100">
                <a:latin typeface="+mn-lt"/>
                <a:ea typeface="+mn-ea"/>
              </a:defRPr>
            </a:lvl4pPr>
            <a:lvl5pPr indent="0">
              <a:defRPr sz="1100">
                <a:latin typeface="+mn-lt"/>
                <a:ea typeface="+mn-ea"/>
              </a:defRPr>
            </a:lvl5pPr>
            <a:lvl6pPr indent="0">
              <a:defRPr sz="1100">
                <a:latin typeface="+mn-lt"/>
                <a:ea typeface="+mn-ea"/>
              </a:defRPr>
            </a:lvl6pPr>
            <a:lvl7pPr indent="0">
              <a:defRPr sz="1100">
                <a:latin typeface="+mn-lt"/>
                <a:ea typeface="+mn-ea"/>
              </a:defRPr>
            </a:lvl7pPr>
            <a:lvl8pPr indent="0">
              <a:defRPr sz="1100">
                <a:latin typeface="+mn-lt"/>
                <a:ea typeface="+mn-ea"/>
              </a:defRPr>
            </a:lvl8pPr>
            <a:lvl9pPr indent="0">
              <a:defRPr sz="1100">
                <a:latin typeface="+mn-lt"/>
                <a:ea typeface="+mn-ea"/>
              </a:defRPr>
            </a:lvl9pPr>
          </a:lstStyle>
          <a:p>
            <a:r>
              <a:rPr lang="en-US" sz="2000" b="1" dirty="0" smtClean="0"/>
              <a:t>%</a:t>
            </a:r>
            <a:endParaRPr lang="en-US" sz="2000" b="1" dirty="0"/>
          </a:p>
        </p:txBody>
      </p:sp>
      <p:sp>
        <p:nvSpPr>
          <p:cNvPr id="22"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8</a:t>
            </a:fld>
            <a:endParaRPr lang="en-US" sz="1400" dirty="0">
              <a:solidFill>
                <a:srgbClr val="534E43"/>
              </a:solidFill>
            </a:endParaRPr>
          </a:p>
        </p:txBody>
      </p:sp>
      <p:sp>
        <p:nvSpPr>
          <p:cNvPr id="28" name="TextBox 27"/>
          <p:cNvSpPr txBox="1"/>
          <p:nvPr/>
        </p:nvSpPr>
        <p:spPr>
          <a:xfrm>
            <a:off x="5181600" y="533400"/>
            <a:ext cx="4114800" cy="523220"/>
          </a:xfrm>
          <a:prstGeom prst="rect">
            <a:avLst/>
          </a:prstGeom>
          <a:noFill/>
        </p:spPr>
        <p:txBody>
          <a:bodyPr wrap="square" rtlCol="0">
            <a:spAutoFit/>
          </a:bodyPr>
          <a:lstStyle/>
          <a:p>
            <a:r>
              <a:rPr lang="en-US" sz="2800" dirty="0">
                <a:solidFill>
                  <a:srgbClr val="FF0000"/>
                </a:solidFill>
              </a:rPr>
              <a:t>c</a:t>
            </a:r>
            <a:r>
              <a:rPr lang="en-US" sz="2800" dirty="0" smtClean="0">
                <a:solidFill>
                  <a:srgbClr val="FF0000"/>
                </a:solidFill>
              </a:rPr>
              <a:t>overs 98.7% actual HP</a:t>
            </a:r>
          </a:p>
        </p:txBody>
      </p:sp>
    </p:spTree>
    <p:extLst>
      <p:ext uri="{BB962C8B-B14F-4D97-AF65-F5344CB8AC3E}">
        <p14:creationId xmlns:p14="http://schemas.microsoft.com/office/powerpoint/2010/main" val="19230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anim calcmode="lin" valueType="num">
                                      <p:cBhvr>
                                        <p:cTn id="25" dur="1000" fill="hold"/>
                                        <p:tgtEl>
                                          <p:spTgt spid="16"/>
                                        </p:tgtEl>
                                        <p:attrNameLst>
                                          <p:attrName>ppt_x</p:attrName>
                                        </p:attrNameLst>
                                      </p:cBhvr>
                                      <p:tavLst>
                                        <p:tav tm="0">
                                          <p:val>
                                            <p:strVal val="#ppt_x"/>
                                          </p:val>
                                        </p:tav>
                                        <p:tav tm="100000">
                                          <p:val>
                                            <p:strVal val="#ppt_x"/>
                                          </p:val>
                                        </p:tav>
                                      </p:tavLst>
                                    </p:anim>
                                    <p:anim calcmode="lin" valueType="num">
                                      <p:cBhvr>
                                        <p:cTn id="26" dur="1000" fill="hold"/>
                                        <p:tgtEl>
                                          <p:spTgt spid="16"/>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fade">
                                      <p:cBhvr>
                                        <p:cTn id="65" dur="1000"/>
                                        <p:tgtEl>
                                          <p:spTgt spid="2"/>
                                        </p:tgtEl>
                                      </p:cBhvr>
                                    </p:animEffect>
                                    <p:anim calcmode="lin" valueType="num">
                                      <p:cBhvr>
                                        <p:cTn id="66" dur="1000" fill="hold"/>
                                        <p:tgtEl>
                                          <p:spTgt spid="2"/>
                                        </p:tgtEl>
                                        <p:attrNameLst>
                                          <p:attrName>ppt_x</p:attrName>
                                        </p:attrNameLst>
                                      </p:cBhvr>
                                      <p:tavLst>
                                        <p:tav tm="0">
                                          <p:val>
                                            <p:strVal val="#ppt_x"/>
                                          </p:val>
                                        </p:tav>
                                        <p:tav tm="100000">
                                          <p:val>
                                            <p:strVal val="#ppt_x"/>
                                          </p:val>
                                        </p:tav>
                                      </p:tavLst>
                                    </p:anim>
                                    <p:anim calcmode="lin" valueType="num">
                                      <p:cBhvr>
                                        <p:cTn id="6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2"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150605765"/>
              </p:ext>
            </p:extLst>
          </p:nvPr>
        </p:nvGraphicFramePr>
        <p:xfrm>
          <a:off x="3772502" y="762001"/>
          <a:ext cx="3343273" cy="3962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1411940637"/>
              </p:ext>
            </p:extLst>
          </p:nvPr>
        </p:nvGraphicFramePr>
        <p:xfrm>
          <a:off x="381000" y="809537"/>
          <a:ext cx="3320862" cy="3914863"/>
        </p:xfrm>
        <a:graphic>
          <a:graphicData uri="http://schemas.openxmlformats.org/drawingml/2006/chart">
            <c:chart xmlns:c="http://schemas.openxmlformats.org/drawingml/2006/chart" xmlns:r="http://schemas.openxmlformats.org/officeDocument/2006/relationships" r:id="rId4"/>
          </a:graphicData>
        </a:graphic>
      </p:graphicFrame>
      <p:sp>
        <p:nvSpPr>
          <p:cNvPr id="56" name="Title 6"/>
          <p:cNvSpPr txBox="1">
            <a:spLocks/>
          </p:cNvSpPr>
          <p:nvPr/>
        </p:nvSpPr>
        <p:spPr bwMode="auto">
          <a:xfrm>
            <a:off x="609600" y="-76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3200" b="1" dirty="0" smtClean="0">
                <a:solidFill>
                  <a:srgbClr val="000000"/>
                </a:solidFill>
                <a:latin typeface="Times New Roman" pitchFamily="18" charset="0"/>
                <a:ea typeface="宋体" charset="-122"/>
                <a:cs typeface="+mn-cs"/>
              </a:rPr>
              <a:t>3.2 Two-class TAGE predictor</a:t>
            </a:r>
            <a:endParaRPr kumimoji="1" lang="en-US" sz="3200" b="1" dirty="0">
              <a:solidFill>
                <a:srgbClr val="000000"/>
              </a:solidFill>
              <a:latin typeface="Times New Roman" pitchFamily="18" charset="0"/>
              <a:ea typeface="宋体" charset="-122"/>
              <a:cs typeface="+mn-cs"/>
            </a:endParaRPr>
          </a:p>
        </p:txBody>
      </p:sp>
      <p:sp>
        <p:nvSpPr>
          <p:cNvPr id="57" name="TextBox 56"/>
          <p:cNvSpPr txBox="1"/>
          <p:nvPr/>
        </p:nvSpPr>
        <p:spPr>
          <a:xfrm>
            <a:off x="373743" y="526758"/>
            <a:ext cx="762000" cy="461665"/>
          </a:xfrm>
          <a:prstGeom prst="rect">
            <a:avLst/>
          </a:prstGeom>
          <a:noFill/>
        </p:spPr>
        <p:txBody>
          <a:bodyPr wrap="square" rtlCol="0">
            <a:spAutoFit/>
          </a:bodyPr>
          <a:lstStyle/>
          <a:p>
            <a:r>
              <a:rPr lang="en-US" dirty="0" smtClean="0">
                <a:solidFill>
                  <a:srgbClr val="000000"/>
                </a:solidFill>
              </a:rPr>
              <a:t>MR</a:t>
            </a:r>
            <a:endParaRPr lang="en-US" dirty="0">
              <a:solidFill>
                <a:srgbClr val="000000"/>
              </a:solidFill>
            </a:endParaRPr>
          </a:p>
        </p:txBody>
      </p:sp>
      <p:sp>
        <p:nvSpPr>
          <p:cNvPr id="60" name="Title 6"/>
          <p:cNvSpPr txBox="1">
            <a:spLocks/>
          </p:cNvSpPr>
          <p:nvPr/>
        </p:nvSpPr>
        <p:spPr bwMode="auto">
          <a:xfrm>
            <a:off x="7543801" y="19318"/>
            <a:ext cx="1752599"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ea typeface="MS PGothic" pitchFamily="34" charset="-128"/>
              </a:defRPr>
            </a:lvl2pPr>
            <a:lvl3pPr algn="l" rtl="0" eaLnBrk="1" fontAlgn="base" hangingPunct="1">
              <a:spcBef>
                <a:spcPct val="0"/>
              </a:spcBef>
              <a:spcAft>
                <a:spcPct val="0"/>
              </a:spcAft>
              <a:defRPr sz="4400">
                <a:solidFill>
                  <a:schemeClr val="tx2"/>
                </a:solidFill>
                <a:latin typeface="Arial" pitchFamily="34" charset="0"/>
                <a:ea typeface="MS PGothic" pitchFamily="34" charset="-128"/>
              </a:defRPr>
            </a:lvl3pPr>
            <a:lvl4pPr algn="l" rtl="0" eaLnBrk="1" fontAlgn="base" hangingPunct="1">
              <a:spcBef>
                <a:spcPct val="0"/>
              </a:spcBef>
              <a:spcAft>
                <a:spcPct val="0"/>
              </a:spcAft>
              <a:defRPr sz="4400">
                <a:solidFill>
                  <a:schemeClr val="tx2"/>
                </a:solidFill>
                <a:latin typeface="Arial" pitchFamily="34" charset="0"/>
                <a:ea typeface="MS PGothic" pitchFamily="34" charset="-128"/>
              </a:defRPr>
            </a:lvl4pPr>
            <a:lvl5pPr algn="l" rtl="0" eaLnBrk="1" fontAlgn="base" hangingPunct="1">
              <a:spcBef>
                <a:spcPct val="0"/>
              </a:spcBef>
              <a:spcAft>
                <a:spcPct val="0"/>
              </a:spcAft>
              <a:defRPr sz="4400">
                <a:solidFill>
                  <a:schemeClr val="tx2"/>
                </a:solidFill>
                <a:latin typeface="Arial" pitchFamily="34" charset="0"/>
                <a:ea typeface="MS PGothic" pitchFamily="34" charset="-128"/>
              </a:defRPr>
            </a:lvl5pPr>
            <a:lvl6pPr marL="457200" algn="l" rtl="0" eaLnBrk="1" fontAlgn="base" hangingPunct="1">
              <a:spcBef>
                <a:spcPct val="0"/>
              </a:spcBef>
              <a:spcAft>
                <a:spcPct val="0"/>
              </a:spcAft>
              <a:defRPr sz="4400">
                <a:solidFill>
                  <a:schemeClr val="tx2"/>
                </a:solidFill>
                <a:latin typeface="Arial" pitchFamily="34" charset="0"/>
                <a:ea typeface="MS PGothic" pitchFamily="34" charset="-128"/>
              </a:defRPr>
            </a:lvl6pPr>
            <a:lvl7pPr marL="914400" algn="l" rtl="0" eaLnBrk="1" fontAlgn="base" hangingPunct="1">
              <a:spcBef>
                <a:spcPct val="0"/>
              </a:spcBef>
              <a:spcAft>
                <a:spcPct val="0"/>
              </a:spcAft>
              <a:defRPr sz="4400">
                <a:solidFill>
                  <a:schemeClr val="tx2"/>
                </a:solidFill>
                <a:latin typeface="Arial" pitchFamily="34" charset="0"/>
                <a:ea typeface="MS PGothic" pitchFamily="34" charset="-128"/>
              </a:defRPr>
            </a:lvl7pPr>
            <a:lvl8pPr marL="1371600" algn="l" rtl="0" eaLnBrk="1" fontAlgn="base" hangingPunct="1">
              <a:spcBef>
                <a:spcPct val="0"/>
              </a:spcBef>
              <a:spcAft>
                <a:spcPct val="0"/>
              </a:spcAft>
              <a:defRPr sz="4400">
                <a:solidFill>
                  <a:schemeClr val="tx2"/>
                </a:solidFill>
                <a:latin typeface="Arial" pitchFamily="34" charset="0"/>
                <a:ea typeface="MS PGothic" pitchFamily="34" charset="-128"/>
              </a:defRPr>
            </a:lvl8pPr>
            <a:lvl9pPr marL="1828800" algn="l" rtl="0" eaLnBrk="1" fontAlgn="base" hangingPunct="1">
              <a:spcBef>
                <a:spcPct val="0"/>
              </a:spcBef>
              <a:spcAft>
                <a:spcPct val="0"/>
              </a:spcAft>
              <a:defRPr sz="4400">
                <a:solidFill>
                  <a:schemeClr val="tx2"/>
                </a:solidFill>
                <a:latin typeface="Arial" pitchFamily="34" charset="0"/>
                <a:ea typeface="MS PGothic" pitchFamily="34" charset="-128"/>
              </a:defRPr>
            </a:lvl9pPr>
          </a:lstStyle>
          <a:p>
            <a:pPr algn="ctr" eaLnBrk="0" hangingPunct="0"/>
            <a:r>
              <a:rPr kumimoji="1" lang="en-US" altLang="zh-CN" sz="2000" b="1" dirty="0" smtClean="0">
                <a:solidFill>
                  <a:srgbClr val="000000"/>
                </a:solidFill>
                <a:latin typeface="Times New Roman" pitchFamily="18" charset="0"/>
                <a:ea typeface="宋体" charset="-122"/>
                <a:cs typeface="+mn-cs"/>
              </a:rPr>
              <a:t>Performance</a:t>
            </a:r>
          </a:p>
          <a:p>
            <a:pPr algn="ctr" eaLnBrk="0" hangingPunct="0"/>
            <a:r>
              <a:rPr kumimoji="1" lang="en-US" altLang="zh-CN" sz="2000" b="1" dirty="0">
                <a:solidFill>
                  <a:srgbClr val="000000"/>
                </a:solidFill>
                <a:latin typeface="Times New Roman" pitchFamily="18" charset="0"/>
                <a:ea typeface="宋体" charset="-122"/>
                <a:cs typeface="+mn-cs"/>
              </a:rPr>
              <a:t>A</a:t>
            </a:r>
            <a:r>
              <a:rPr kumimoji="1" lang="en-US" altLang="zh-CN" sz="2000" b="1" dirty="0" smtClean="0">
                <a:solidFill>
                  <a:srgbClr val="000000"/>
                </a:solidFill>
                <a:latin typeface="Times New Roman" pitchFamily="18" charset="0"/>
                <a:ea typeface="宋体" charset="-122"/>
                <a:cs typeface="+mn-cs"/>
              </a:rPr>
              <a:t>nalysis</a:t>
            </a:r>
            <a:endParaRPr kumimoji="1" lang="en-US" sz="2000" b="1" dirty="0">
              <a:solidFill>
                <a:srgbClr val="000000"/>
              </a:solidFill>
              <a:latin typeface="Times New Roman" pitchFamily="18" charset="0"/>
              <a:ea typeface="宋体" charset="-122"/>
              <a:cs typeface="+mn-cs"/>
            </a:endParaRPr>
          </a:p>
        </p:txBody>
      </p:sp>
      <p:sp>
        <p:nvSpPr>
          <p:cNvPr id="2" name="Rectangle 1"/>
          <p:cNvSpPr/>
          <p:nvPr/>
        </p:nvSpPr>
        <p:spPr bwMode="auto">
          <a:xfrm>
            <a:off x="1219200" y="4495800"/>
            <a:ext cx="2514600" cy="304800"/>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6" name="Rectangle 15"/>
          <p:cNvSpPr/>
          <p:nvPr/>
        </p:nvSpPr>
        <p:spPr bwMode="auto">
          <a:xfrm>
            <a:off x="4572000" y="4495800"/>
            <a:ext cx="2514600" cy="304800"/>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7" name="Rectangle 16"/>
          <p:cNvSpPr/>
          <p:nvPr/>
        </p:nvSpPr>
        <p:spPr bwMode="auto">
          <a:xfrm>
            <a:off x="990600" y="4191000"/>
            <a:ext cx="6248400" cy="304800"/>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8" name="Rectangle 17"/>
          <p:cNvSpPr/>
          <p:nvPr/>
        </p:nvSpPr>
        <p:spPr bwMode="auto">
          <a:xfrm>
            <a:off x="1219200" y="988423"/>
            <a:ext cx="1066800" cy="457200"/>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19" name="Rectangle 18"/>
          <p:cNvSpPr/>
          <p:nvPr/>
        </p:nvSpPr>
        <p:spPr bwMode="auto">
          <a:xfrm>
            <a:off x="2286000" y="988423"/>
            <a:ext cx="1371600" cy="457200"/>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cxnSp>
        <p:nvCxnSpPr>
          <p:cNvPr id="20" name="Straight Connector 19"/>
          <p:cNvCxnSpPr/>
          <p:nvPr/>
        </p:nvCxnSpPr>
        <p:spPr bwMode="auto">
          <a:xfrm>
            <a:off x="990600" y="1981200"/>
            <a:ext cx="2514600" cy="2133600"/>
          </a:xfrm>
          <a:prstGeom prst="line">
            <a:avLst/>
          </a:prstGeom>
          <a:solidFill>
            <a:schemeClr val="accent1"/>
          </a:solidFill>
          <a:ln w="508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4495800" y="1066800"/>
            <a:ext cx="2514600" cy="2133600"/>
          </a:xfrm>
          <a:prstGeom prst="line">
            <a:avLst/>
          </a:prstGeom>
          <a:solidFill>
            <a:schemeClr val="accent1"/>
          </a:solidFill>
          <a:ln w="508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2628900" y="2146300"/>
            <a:ext cx="3124200" cy="0"/>
          </a:xfrm>
          <a:prstGeom prst="line">
            <a:avLst/>
          </a:prstGeom>
          <a:solidFill>
            <a:schemeClr val="accent1"/>
          </a:solidFill>
          <a:ln w="508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2286000" y="3073400"/>
            <a:ext cx="3124200" cy="0"/>
          </a:xfrm>
          <a:prstGeom prst="line">
            <a:avLst/>
          </a:prstGeom>
          <a:solidFill>
            <a:schemeClr val="accent1"/>
          </a:solidFill>
          <a:ln w="508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3429000" y="2146300"/>
            <a:ext cx="0" cy="901700"/>
          </a:xfrm>
          <a:prstGeom prst="straightConnector1">
            <a:avLst/>
          </a:prstGeom>
          <a:solidFill>
            <a:schemeClr val="accent1"/>
          </a:solidFill>
          <a:ln w="508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0" y="4800600"/>
            <a:ext cx="8534400"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1. MR of HP branches is about 10% higher;</a:t>
            </a:r>
            <a:endParaRPr lang="en-US" sz="2800" dirty="0">
              <a:solidFill>
                <a:srgbClr val="000000"/>
              </a:solidFill>
              <a:latin typeface="Times New Roman" pitchFamily="18" charset="0"/>
              <a:cs typeface="Times New Roman" pitchFamily="18" charset="0"/>
            </a:endParaRPr>
          </a:p>
        </p:txBody>
      </p:sp>
      <p:sp>
        <p:nvSpPr>
          <p:cNvPr id="29" name="Rectangle 28"/>
          <p:cNvSpPr/>
          <p:nvPr/>
        </p:nvSpPr>
        <p:spPr bwMode="auto">
          <a:xfrm rot="2201547">
            <a:off x="4020980" y="1490185"/>
            <a:ext cx="3463209" cy="834415"/>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30" name="TextBox 29"/>
          <p:cNvSpPr txBox="1"/>
          <p:nvPr/>
        </p:nvSpPr>
        <p:spPr>
          <a:xfrm>
            <a:off x="6911830" y="1671935"/>
            <a:ext cx="1940070" cy="461665"/>
          </a:xfrm>
          <a:prstGeom prst="rect">
            <a:avLst/>
          </a:prstGeom>
          <a:noFill/>
        </p:spPr>
        <p:txBody>
          <a:bodyPr wrap="square" rtlCol="0">
            <a:spAutoFit/>
          </a:bodyPr>
          <a:lstStyle/>
          <a:p>
            <a:r>
              <a:rPr lang="en-US" dirty="0" smtClean="0"/>
              <a:t>All negative</a:t>
            </a:r>
            <a:endParaRPr lang="en-US" dirty="0"/>
          </a:p>
        </p:txBody>
      </p:sp>
      <p:sp>
        <p:nvSpPr>
          <p:cNvPr id="31" name="TextBox 30"/>
          <p:cNvSpPr txBox="1"/>
          <p:nvPr/>
        </p:nvSpPr>
        <p:spPr>
          <a:xfrm>
            <a:off x="0" y="5579363"/>
            <a:ext cx="9296400"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2. Penalty-Sensitive (PS) method effectively favors HP branch;</a:t>
            </a:r>
            <a:endParaRPr lang="en-US" sz="2800" dirty="0">
              <a:solidFill>
                <a:srgbClr val="000000"/>
              </a:solidFill>
              <a:latin typeface="Times New Roman" pitchFamily="18" charset="0"/>
              <a:cs typeface="Times New Roman" pitchFamily="18" charset="0"/>
            </a:endParaRPr>
          </a:p>
        </p:txBody>
      </p:sp>
      <p:sp>
        <p:nvSpPr>
          <p:cNvPr id="32" name="TextBox 31"/>
          <p:cNvSpPr txBox="1"/>
          <p:nvPr/>
        </p:nvSpPr>
        <p:spPr>
          <a:xfrm>
            <a:off x="0" y="6007150"/>
            <a:ext cx="4800600" cy="523220"/>
          </a:xfrm>
          <a:prstGeom prst="rect">
            <a:avLst/>
          </a:prstGeom>
          <a:noFill/>
        </p:spPr>
        <p:txBody>
          <a:bodyPr wrap="square" rtlCol="0">
            <a:spAutoFit/>
          </a:bodyPr>
          <a:lstStyle/>
          <a:p>
            <a:r>
              <a:rPr lang="en-US" sz="2800" dirty="0">
                <a:solidFill>
                  <a:srgbClr val="000000"/>
                </a:solidFill>
                <a:latin typeface="Times New Roman" pitchFamily="18" charset="0"/>
                <a:cs typeface="Times New Roman" pitchFamily="18" charset="0"/>
              </a:rPr>
              <a:t>3</a:t>
            </a:r>
            <a:r>
              <a:rPr lang="en-US" sz="2800" dirty="0" smtClean="0">
                <a:solidFill>
                  <a:srgbClr val="000000"/>
                </a:solidFill>
                <a:latin typeface="Times New Roman" pitchFamily="18" charset="0"/>
                <a:cs typeface="Times New Roman" pitchFamily="18" charset="0"/>
              </a:rPr>
              <a:t>. 64KB: HP, -6E-5; LP, +3E-5. </a:t>
            </a:r>
            <a:endParaRPr lang="en-US" sz="2800" dirty="0">
              <a:solidFill>
                <a:srgbClr val="000000"/>
              </a:solidFill>
              <a:latin typeface="Times New Roman" pitchFamily="18" charset="0"/>
              <a:cs typeface="Times New Roman" pitchFamily="18" charset="0"/>
            </a:endParaRPr>
          </a:p>
        </p:txBody>
      </p:sp>
      <p:sp>
        <p:nvSpPr>
          <p:cNvPr id="33" name="Rectangle 32"/>
          <p:cNvSpPr/>
          <p:nvPr/>
        </p:nvSpPr>
        <p:spPr bwMode="auto">
          <a:xfrm rot="5400000">
            <a:off x="1375838" y="2899841"/>
            <a:ext cx="2514599" cy="677321"/>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34" name="Rectangle 33"/>
          <p:cNvSpPr/>
          <p:nvPr/>
        </p:nvSpPr>
        <p:spPr bwMode="auto">
          <a:xfrm rot="5400000">
            <a:off x="4720161" y="2899839"/>
            <a:ext cx="2514599" cy="677321"/>
          </a:xfrm>
          <a:prstGeom prst="rect">
            <a:avLst/>
          </a:prstGeom>
          <a:noFill/>
          <a:ln w="508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MS PGothic" pitchFamily="34" charset="-128"/>
            </a:endParaRPr>
          </a:p>
        </p:txBody>
      </p:sp>
      <p:sp>
        <p:nvSpPr>
          <p:cNvPr id="26" name="Slide Number Placeholder 1"/>
          <p:cNvSpPr>
            <a:spLocks noGrp="1"/>
          </p:cNvSpPr>
          <p:nvPr>
            <p:ph type="sldNum" sz="quarter" idx="12"/>
          </p:nvPr>
        </p:nvSpPr>
        <p:spPr>
          <a:xfrm>
            <a:off x="7924800" y="6248400"/>
            <a:ext cx="990600" cy="457200"/>
          </a:xfrm>
        </p:spPr>
        <p:txBody>
          <a:bodyPr/>
          <a:lstStyle/>
          <a:p>
            <a:fld id="{13A0D0FF-3CA4-4162-9B6C-FA1646D89292}" type="slidenum">
              <a:rPr lang="en-US" sz="2400" smtClean="0">
                <a:solidFill>
                  <a:srgbClr val="534E43"/>
                </a:solidFill>
              </a:rPr>
              <a:pPr/>
              <a:t>9</a:t>
            </a:fld>
            <a:endParaRPr lang="en-US" sz="1400" dirty="0">
              <a:solidFill>
                <a:srgbClr val="534E43"/>
              </a:solidFill>
            </a:endParaRPr>
          </a:p>
        </p:txBody>
      </p:sp>
      <p:sp>
        <p:nvSpPr>
          <p:cNvPr id="27" name="TextBox 26"/>
          <p:cNvSpPr txBox="1"/>
          <p:nvPr/>
        </p:nvSpPr>
        <p:spPr>
          <a:xfrm>
            <a:off x="342900" y="6410980"/>
            <a:ext cx="3810000" cy="523220"/>
          </a:xfrm>
          <a:prstGeom prst="rect">
            <a:avLst/>
          </a:prstGeom>
          <a:noFill/>
        </p:spPr>
        <p:txBody>
          <a:bodyPr wrap="square" rtlCol="0">
            <a:spAutoFit/>
          </a:bodyPr>
          <a:lstStyle/>
          <a:p>
            <a:r>
              <a:rPr lang="en-US" sz="2800" dirty="0" smtClean="0">
                <a:solidFill>
                  <a:srgbClr val="000000"/>
                </a:solidFill>
                <a:latin typeface="Times New Roman" pitchFamily="18" charset="0"/>
                <a:cs typeface="Times New Roman" pitchFamily="18" charset="0"/>
              </a:rPr>
              <a:t>Overall, it is beneficial.</a:t>
            </a:r>
            <a:endParaRPr lang="en-US" sz="2800" dirty="0">
              <a:solidFill>
                <a:srgbClr val="000000"/>
              </a:solidFill>
              <a:latin typeface="Times New Roman" pitchFamily="18" charset="0"/>
              <a:cs typeface="Times New Roman" pitchFamily="18" charset="0"/>
            </a:endParaRPr>
          </a:p>
        </p:txBody>
      </p:sp>
      <p:sp>
        <p:nvSpPr>
          <p:cNvPr id="3" name="TextBox 2"/>
          <p:cNvSpPr txBox="1"/>
          <p:nvPr/>
        </p:nvSpPr>
        <p:spPr>
          <a:xfrm>
            <a:off x="533400" y="5177135"/>
            <a:ext cx="6172200" cy="461665"/>
          </a:xfrm>
          <a:prstGeom prst="rect">
            <a:avLst/>
          </a:prstGeom>
          <a:noFill/>
        </p:spPr>
        <p:txBody>
          <a:bodyPr wrap="square" rtlCol="0">
            <a:spAutoFit/>
          </a:bodyPr>
          <a:lstStyle/>
          <a:p>
            <a:r>
              <a:rPr lang="en-US" dirty="0" smtClean="0">
                <a:solidFill>
                  <a:srgbClr val="000000"/>
                </a:solidFill>
                <a:latin typeface="Times New Roman" pitchFamily="18" charset="0"/>
                <a:cs typeface="Times New Roman" pitchFamily="18" charset="0"/>
              </a:rPr>
              <a:t>Loop branches; branches with cache misses </a:t>
            </a:r>
            <a:endParaRPr lang="en-US"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6974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10" presetClass="exit" presetSubtype="0" fill="hold" grpId="1" nodeType="afterEffect">
                                  <p:stCondLst>
                                    <p:cond delay="0"/>
                                  </p:stCondLst>
                                  <p:childTnLst>
                                    <p:animEffect transition="out" filter="fade">
                                      <p:cBhvr>
                                        <p:cTn id="10" dur="500"/>
                                        <p:tgtEl>
                                          <p:spTgt spid="2"/>
                                        </p:tgtEl>
                                      </p:cBhvr>
                                    </p:animEffect>
                                    <p:set>
                                      <p:cBhvr>
                                        <p:cTn id="11" dur="1" fill="hold">
                                          <p:stCondLst>
                                            <p:cond delay="499"/>
                                          </p:stCondLst>
                                        </p:cTn>
                                        <p:tgtEl>
                                          <p:spTgt spid="2"/>
                                        </p:tgtEl>
                                        <p:attrNameLst>
                                          <p:attrName>style.visibility</p:attrName>
                                        </p:attrNameLst>
                                      </p:cBhvr>
                                      <p:to>
                                        <p:strVal val="hidden"/>
                                      </p:to>
                                    </p:set>
                                  </p:childTnLst>
                                </p:cTn>
                              </p:par>
                            </p:childTnLst>
                          </p:cTn>
                        </p:par>
                        <p:par>
                          <p:cTn id="12" fill="hold">
                            <p:stCondLst>
                              <p:cond delay="1500"/>
                            </p:stCondLst>
                            <p:childTnLst>
                              <p:par>
                                <p:cTn id="13" presetID="16" presetClass="entr" presetSubtype="21" fill="hold" grpId="0" nodeType="afterEffect">
                                  <p:stCondLst>
                                    <p:cond delay="200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1000"/>
                                        <p:tgtEl>
                                          <p:spTgt spid="16"/>
                                        </p:tgtEl>
                                      </p:cBhvr>
                                    </p:animEffect>
                                  </p:childTnLst>
                                </p:cTn>
                              </p:par>
                            </p:childTnLst>
                          </p:cTn>
                        </p:par>
                        <p:par>
                          <p:cTn id="16" fill="hold">
                            <p:stCondLst>
                              <p:cond delay="4500"/>
                            </p:stCondLst>
                            <p:childTnLst>
                              <p:par>
                                <p:cTn id="17" presetID="10" presetClass="exit" presetSubtype="0" fill="hold" grpId="1" nodeType="afterEffect">
                                  <p:stCondLst>
                                    <p:cond delay="0"/>
                                  </p:stCondLst>
                                  <p:childTnLst>
                                    <p:animEffect transition="out" filter="fade">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circle(in)">
                                      <p:cBhvr>
                                        <p:cTn id="24" dur="3000"/>
                                        <p:tgtEl>
                                          <p:spTgt spid="17"/>
                                        </p:tgtEl>
                                      </p:cBhvr>
                                    </p:animEffect>
                                  </p:childTnLst>
                                </p:cTn>
                              </p:par>
                            </p:childTnLst>
                          </p:cTn>
                        </p:par>
                        <p:par>
                          <p:cTn id="25" fill="hold">
                            <p:stCondLst>
                              <p:cond delay="3000"/>
                            </p:stCondLst>
                            <p:childTnLst>
                              <p:par>
                                <p:cTn id="26" presetID="10" presetClass="exit" presetSubtype="0" fill="hold" grpId="1" nodeType="afterEffect">
                                  <p:stCondLst>
                                    <p:cond delay="0"/>
                                  </p:stCondLst>
                                  <p:childTnLst>
                                    <p:animEffect transition="out" filter="fade">
                                      <p:cBhvr>
                                        <p:cTn id="27" dur="500"/>
                                        <p:tgtEl>
                                          <p:spTgt spid="17"/>
                                        </p:tgtEl>
                                      </p:cBhvr>
                                    </p:animEffect>
                                    <p:set>
                                      <p:cBhvr>
                                        <p:cTn id="28" dur="1" fill="hold">
                                          <p:stCondLst>
                                            <p:cond delay="499"/>
                                          </p:stCondLst>
                                        </p:cTn>
                                        <p:tgtEl>
                                          <p:spTgt spid="1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arn(inVertical)">
                                      <p:cBhvr>
                                        <p:cTn id="33" dur="500"/>
                                        <p:tgtEl>
                                          <p:spTgt spid="18"/>
                                        </p:tgtEl>
                                      </p:cBhvr>
                                    </p:animEffect>
                                  </p:childTnLst>
                                </p:cTn>
                              </p:par>
                            </p:childTnLst>
                          </p:cTn>
                        </p:par>
                        <p:par>
                          <p:cTn id="34" fill="hold">
                            <p:stCondLst>
                              <p:cond delay="500"/>
                            </p:stCondLst>
                            <p:childTnLst>
                              <p:par>
                                <p:cTn id="35" presetID="16" presetClass="exit" presetSubtype="21" fill="hold" grpId="1" nodeType="afterEffect">
                                  <p:stCondLst>
                                    <p:cond delay="0"/>
                                  </p:stCondLst>
                                  <p:childTnLst>
                                    <p:animEffect transition="out" filter="barn(inVertical)">
                                      <p:cBhvr>
                                        <p:cTn id="36" dur="2000"/>
                                        <p:tgtEl>
                                          <p:spTgt spid="18"/>
                                        </p:tgtEl>
                                      </p:cBhvr>
                                    </p:animEffect>
                                    <p:set>
                                      <p:cBhvr>
                                        <p:cTn id="37" dur="1" fill="hold">
                                          <p:stCondLst>
                                            <p:cond delay="1999"/>
                                          </p:stCondLst>
                                        </p:cTn>
                                        <p:tgtEl>
                                          <p:spTgt spid="18"/>
                                        </p:tgtEl>
                                        <p:attrNameLst>
                                          <p:attrName>style.visibility</p:attrName>
                                        </p:attrNameLst>
                                      </p:cBhvr>
                                      <p:to>
                                        <p:strVal val="hidden"/>
                                      </p:to>
                                    </p:set>
                                  </p:childTnLst>
                                </p:cTn>
                              </p:par>
                            </p:childTnLst>
                          </p:cTn>
                        </p:par>
                        <p:par>
                          <p:cTn id="38" fill="hold">
                            <p:stCondLst>
                              <p:cond delay="2500"/>
                            </p:stCondLst>
                            <p:childTnLst>
                              <p:par>
                                <p:cTn id="39" presetID="16" presetClass="entr" presetSubtype="21" fill="hold" grpId="0" nodeType="afterEffect">
                                  <p:stCondLst>
                                    <p:cond delay="2000"/>
                                  </p:stCondLst>
                                  <p:childTnLst>
                                    <p:set>
                                      <p:cBhvr>
                                        <p:cTn id="40" dur="1" fill="hold">
                                          <p:stCondLst>
                                            <p:cond delay="0"/>
                                          </p:stCondLst>
                                        </p:cTn>
                                        <p:tgtEl>
                                          <p:spTgt spid="19"/>
                                        </p:tgtEl>
                                        <p:attrNameLst>
                                          <p:attrName>style.visibility</p:attrName>
                                        </p:attrNameLst>
                                      </p:cBhvr>
                                      <p:to>
                                        <p:strVal val="visible"/>
                                      </p:to>
                                    </p:set>
                                    <p:animEffect transition="in" filter="barn(inVertical)">
                                      <p:cBhvr>
                                        <p:cTn id="41" dur="500"/>
                                        <p:tgtEl>
                                          <p:spTgt spid="19"/>
                                        </p:tgtEl>
                                      </p:cBhvr>
                                    </p:animEffect>
                                  </p:childTnLst>
                                </p:cTn>
                              </p:par>
                            </p:childTnLst>
                          </p:cTn>
                        </p:par>
                        <p:par>
                          <p:cTn id="42" fill="hold">
                            <p:stCondLst>
                              <p:cond delay="5000"/>
                            </p:stCondLst>
                            <p:childTnLst>
                              <p:par>
                                <p:cTn id="43" presetID="16" presetClass="exit" presetSubtype="21" fill="hold" grpId="1" nodeType="afterEffect">
                                  <p:stCondLst>
                                    <p:cond delay="0"/>
                                  </p:stCondLst>
                                  <p:childTnLst>
                                    <p:animEffect transition="out" filter="barn(inVertical)">
                                      <p:cBhvr>
                                        <p:cTn id="44" dur="2000"/>
                                        <p:tgtEl>
                                          <p:spTgt spid="19"/>
                                        </p:tgtEl>
                                      </p:cBhvr>
                                    </p:animEffect>
                                    <p:set>
                                      <p:cBhvr>
                                        <p:cTn id="45" dur="1" fill="hold">
                                          <p:stCondLst>
                                            <p:cond delay="1999"/>
                                          </p:stCondLst>
                                        </p:cTn>
                                        <p:tgtEl>
                                          <p:spTgt spid="19"/>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par>
                                <p:cTn id="53" presetID="53" presetClass="entr" presetSubtype="16"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p:cTn id="55" dur="500" fill="hold"/>
                                        <p:tgtEl>
                                          <p:spTgt spid="25"/>
                                        </p:tgtEl>
                                        <p:attrNameLst>
                                          <p:attrName>ppt_w</p:attrName>
                                        </p:attrNameLst>
                                      </p:cBhvr>
                                      <p:tavLst>
                                        <p:tav tm="0">
                                          <p:val>
                                            <p:fltVal val="0"/>
                                          </p:val>
                                        </p:tav>
                                        <p:tav tm="100000">
                                          <p:val>
                                            <p:strVal val="#ppt_w"/>
                                          </p:val>
                                        </p:tav>
                                      </p:tavLst>
                                    </p:anim>
                                    <p:anim calcmode="lin" valueType="num">
                                      <p:cBhvr>
                                        <p:cTn id="56" dur="500" fill="hold"/>
                                        <p:tgtEl>
                                          <p:spTgt spid="25"/>
                                        </p:tgtEl>
                                        <p:attrNameLst>
                                          <p:attrName>ppt_h</p:attrName>
                                        </p:attrNameLst>
                                      </p:cBhvr>
                                      <p:tavLst>
                                        <p:tav tm="0">
                                          <p:val>
                                            <p:fltVal val="0"/>
                                          </p:val>
                                        </p:tav>
                                        <p:tav tm="100000">
                                          <p:val>
                                            <p:strVal val="#ppt_h"/>
                                          </p:val>
                                        </p:tav>
                                      </p:tavLst>
                                    </p:anim>
                                    <p:animEffect transition="in" filter="fade">
                                      <p:cBhvr>
                                        <p:cTn id="57" dur="500"/>
                                        <p:tgtEl>
                                          <p:spTgt spid="25"/>
                                        </p:tgtEl>
                                      </p:cBhvr>
                                    </p:animEffect>
                                  </p:childTnLst>
                                </p:cTn>
                              </p:par>
                              <p:par>
                                <p:cTn id="58" presetID="53" presetClass="entr" presetSubtype="16" fill="hold"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par>
                                <p:cTn id="63" presetID="53" presetClass="entr" presetSubtype="16" fill="hold"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p:cTn id="65" dur="500" fill="hold"/>
                                        <p:tgtEl>
                                          <p:spTgt spid="22"/>
                                        </p:tgtEl>
                                        <p:attrNameLst>
                                          <p:attrName>ppt_w</p:attrName>
                                        </p:attrNameLst>
                                      </p:cBhvr>
                                      <p:tavLst>
                                        <p:tav tm="0">
                                          <p:val>
                                            <p:fltVal val="0"/>
                                          </p:val>
                                        </p:tav>
                                        <p:tav tm="100000">
                                          <p:val>
                                            <p:strVal val="#ppt_w"/>
                                          </p:val>
                                        </p:tav>
                                      </p:tavLst>
                                    </p:anim>
                                    <p:anim calcmode="lin" valueType="num">
                                      <p:cBhvr>
                                        <p:cTn id="66" dur="500" fill="hold"/>
                                        <p:tgtEl>
                                          <p:spTgt spid="22"/>
                                        </p:tgtEl>
                                        <p:attrNameLst>
                                          <p:attrName>ppt_h</p:attrName>
                                        </p:attrNameLst>
                                      </p:cBhvr>
                                      <p:tavLst>
                                        <p:tav tm="0">
                                          <p:val>
                                            <p:fltVal val="0"/>
                                          </p:val>
                                        </p:tav>
                                        <p:tav tm="100000">
                                          <p:val>
                                            <p:strVal val="#ppt_h"/>
                                          </p:val>
                                        </p:tav>
                                      </p:tavLst>
                                    </p:anim>
                                    <p:animEffect transition="in" filter="fade">
                                      <p:cBhvr>
                                        <p:cTn id="67" dur="500"/>
                                        <p:tgtEl>
                                          <p:spTgt spid="22"/>
                                        </p:tgtEl>
                                      </p:cBhvr>
                                    </p:animEffect>
                                  </p:childTnLst>
                                </p:cTn>
                              </p:par>
                              <p:par>
                                <p:cTn id="68" presetID="53" presetClass="entr" presetSubtype="16" fill="hold" nodeType="with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500" fill="hold"/>
                                        <p:tgtEl>
                                          <p:spTgt spid="21"/>
                                        </p:tgtEl>
                                        <p:attrNameLst>
                                          <p:attrName>ppt_w</p:attrName>
                                        </p:attrNameLst>
                                      </p:cBhvr>
                                      <p:tavLst>
                                        <p:tav tm="0">
                                          <p:val>
                                            <p:fltVal val="0"/>
                                          </p:val>
                                        </p:tav>
                                        <p:tav tm="100000">
                                          <p:val>
                                            <p:strVal val="#ppt_w"/>
                                          </p:val>
                                        </p:tav>
                                      </p:tavLst>
                                    </p:anim>
                                    <p:anim calcmode="lin" valueType="num">
                                      <p:cBhvr>
                                        <p:cTn id="71" dur="500" fill="hold"/>
                                        <p:tgtEl>
                                          <p:spTgt spid="21"/>
                                        </p:tgtEl>
                                        <p:attrNameLst>
                                          <p:attrName>ppt_h</p:attrName>
                                        </p:attrNameLst>
                                      </p:cBhvr>
                                      <p:tavLst>
                                        <p:tav tm="0">
                                          <p:val>
                                            <p:fltVal val="0"/>
                                          </p:val>
                                        </p:tav>
                                        <p:tav tm="100000">
                                          <p:val>
                                            <p:strVal val="#ppt_h"/>
                                          </p:val>
                                        </p:tav>
                                      </p:tavLst>
                                    </p:anim>
                                    <p:animEffect transition="in" filter="fade">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
                            </p:stCondLst>
                            <p:childTnLst>
                              <p:par>
                                <p:cTn id="81" presetID="10" presetClass="exit" presetSubtype="0" fill="hold" nodeType="afterEffect">
                                  <p:stCondLst>
                                    <p:cond delay="0"/>
                                  </p:stCondLst>
                                  <p:childTnLst>
                                    <p:animEffect transition="out" filter="fade">
                                      <p:cBhvr>
                                        <p:cTn id="82" dur="500"/>
                                        <p:tgtEl>
                                          <p:spTgt spid="20"/>
                                        </p:tgtEl>
                                      </p:cBhvr>
                                    </p:animEffect>
                                    <p:set>
                                      <p:cBhvr>
                                        <p:cTn id="83" dur="1" fill="hold">
                                          <p:stCondLst>
                                            <p:cond delay="499"/>
                                          </p:stCondLst>
                                        </p:cTn>
                                        <p:tgtEl>
                                          <p:spTgt spid="20"/>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25"/>
                                        </p:tgtEl>
                                      </p:cBhvr>
                                    </p:animEffect>
                                    <p:set>
                                      <p:cBhvr>
                                        <p:cTn id="86" dur="1" fill="hold">
                                          <p:stCondLst>
                                            <p:cond delay="499"/>
                                          </p:stCondLst>
                                        </p:cTn>
                                        <p:tgtEl>
                                          <p:spTgt spid="25"/>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12"/>
                                        </p:tgtEl>
                                      </p:cBhvr>
                                    </p:animEffect>
                                    <p:set>
                                      <p:cBhvr>
                                        <p:cTn id="89" dur="1" fill="hold">
                                          <p:stCondLst>
                                            <p:cond delay="499"/>
                                          </p:stCondLst>
                                        </p:cTn>
                                        <p:tgtEl>
                                          <p:spTgt spid="12"/>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22"/>
                                        </p:tgtEl>
                                      </p:cBhvr>
                                    </p:animEffect>
                                    <p:set>
                                      <p:cBhvr>
                                        <p:cTn id="92" dur="1" fill="hold">
                                          <p:stCondLst>
                                            <p:cond delay="499"/>
                                          </p:stCondLst>
                                        </p:cTn>
                                        <p:tgtEl>
                                          <p:spTgt spid="22"/>
                                        </p:tgtEl>
                                        <p:attrNameLst>
                                          <p:attrName>style.visibility</p:attrName>
                                        </p:attrNameLst>
                                      </p:cBhvr>
                                      <p:to>
                                        <p:strVal val="hidden"/>
                                      </p:to>
                                    </p:set>
                                  </p:childTnLst>
                                </p:cTn>
                              </p:par>
                              <p:par>
                                <p:cTn id="93" presetID="10" presetClass="exit" presetSubtype="0" fill="hold" nodeType="withEffect">
                                  <p:stCondLst>
                                    <p:cond delay="0"/>
                                  </p:stCondLst>
                                  <p:childTnLst>
                                    <p:animEffect transition="out" filter="fade">
                                      <p:cBhvr>
                                        <p:cTn id="94" dur="500"/>
                                        <p:tgtEl>
                                          <p:spTgt spid="21"/>
                                        </p:tgtEl>
                                      </p:cBhvr>
                                    </p:animEffect>
                                    <p:set>
                                      <p:cBhvr>
                                        <p:cTn id="95" dur="1" fill="hold">
                                          <p:stCondLst>
                                            <p:cond delay="499"/>
                                          </p:stCondLst>
                                        </p:cTn>
                                        <p:tgtEl>
                                          <p:spTgt spid="21"/>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3"/>
                                        </p:tgtEl>
                                        <p:attrNameLst>
                                          <p:attrName>style.visibility</p:attrName>
                                        </p:attrNameLst>
                                      </p:cBhvr>
                                      <p:to>
                                        <p:strVal val="visible"/>
                                      </p:to>
                                    </p:set>
                                    <p:animEffect transition="in" filter="fade">
                                      <p:cBhvr>
                                        <p:cTn id="100" dur="500"/>
                                        <p:tgtEl>
                                          <p:spTgt spid="3"/>
                                        </p:tgtEl>
                                      </p:cBhvr>
                                    </p:animEffect>
                                  </p:childTnLst>
                                </p:cTn>
                              </p:par>
                            </p:childTnLst>
                          </p:cTn>
                        </p:par>
                      </p:childTnLst>
                    </p:cTn>
                  </p:par>
                  <p:par>
                    <p:cTn id="101" fill="hold">
                      <p:stCondLst>
                        <p:cond delay="indefinite"/>
                      </p:stCondLst>
                      <p:childTnLst>
                        <p:par>
                          <p:cTn id="102" fill="hold">
                            <p:stCondLst>
                              <p:cond delay="0"/>
                            </p:stCondLst>
                            <p:childTnLst>
                              <p:par>
                                <p:cTn id="103" presetID="6" presetClass="entr" presetSubtype="16" fill="hold" grpId="0" nodeType="click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circle(in)">
                                      <p:cBhvr>
                                        <p:cTn id="105" dur="2000"/>
                                        <p:tgtEl>
                                          <p:spTgt spid="29"/>
                                        </p:tgtEl>
                                      </p:cBhvr>
                                    </p:animEffect>
                                  </p:childTnLst>
                                </p:cTn>
                              </p:par>
                              <p:par>
                                <p:cTn id="106" presetID="6" presetClass="entr" presetSubtype="16" fill="hold" grpId="0" nodeType="withEffect">
                                  <p:stCondLst>
                                    <p:cond delay="0"/>
                                  </p:stCondLst>
                                  <p:childTnLst>
                                    <p:set>
                                      <p:cBhvr>
                                        <p:cTn id="107" dur="1" fill="hold">
                                          <p:stCondLst>
                                            <p:cond delay="0"/>
                                          </p:stCondLst>
                                        </p:cTn>
                                        <p:tgtEl>
                                          <p:spTgt spid="30"/>
                                        </p:tgtEl>
                                        <p:attrNameLst>
                                          <p:attrName>style.visibility</p:attrName>
                                        </p:attrNameLst>
                                      </p:cBhvr>
                                      <p:to>
                                        <p:strVal val="visible"/>
                                      </p:to>
                                    </p:set>
                                    <p:animEffect transition="in" filter="circle(in)">
                                      <p:cBhvr>
                                        <p:cTn id="108" dur="2000"/>
                                        <p:tgtEl>
                                          <p:spTgt spid="30"/>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500"/>
                                        <p:tgtEl>
                                          <p:spTgt spid="31"/>
                                        </p:tgtEl>
                                      </p:cBhvr>
                                    </p:animEffect>
                                  </p:childTnLst>
                                </p:cTn>
                              </p:par>
                            </p:childTnLst>
                          </p:cTn>
                        </p:par>
                        <p:par>
                          <p:cTn id="114" fill="hold">
                            <p:stCondLst>
                              <p:cond delay="500"/>
                            </p:stCondLst>
                            <p:childTnLst>
                              <p:par>
                                <p:cTn id="115" presetID="10" presetClass="exit" presetSubtype="0" fill="hold" grpId="1" nodeType="afterEffect">
                                  <p:stCondLst>
                                    <p:cond delay="0"/>
                                  </p:stCondLst>
                                  <p:childTnLst>
                                    <p:animEffect transition="out" filter="fade">
                                      <p:cBhvr>
                                        <p:cTn id="116" dur="500"/>
                                        <p:tgtEl>
                                          <p:spTgt spid="29"/>
                                        </p:tgtEl>
                                      </p:cBhvr>
                                    </p:animEffect>
                                    <p:set>
                                      <p:cBhvr>
                                        <p:cTn id="117" dur="1" fill="hold">
                                          <p:stCondLst>
                                            <p:cond delay="499"/>
                                          </p:stCondLst>
                                        </p:cTn>
                                        <p:tgtEl>
                                          <p:spTgt spid="29"/>
                                        </p:tgtEl>
                                        <p:attrNameLst>
                                          <p:attrName>style.visibility</p:attrName>
                                        </p:attrNameLst>
                                      </p:cBhvr>
                                      <p:to>
                                        <p:strVal val="hidden"/>
                                      </p:to>
                                    </p:set>
                                  </p:childTnLst>
                                </p:cTn>
                              </p:par>
                              <p:par>
                                <p:cTn id="118" presetID="10" presetClass="exit" presetSubtype="0" fill="hold" grpId="1" nodeType="withEffect">
                                  <p:stCondLst>
                                    <p:cond delay="0"/>
                                  </p:stCondLst>
                                  <p:childTnLst>
                                    <p:animEffect transition="out" filter="fade">
                                      <p:cBhvr>
                                        <p:cTn id="119" dur="500"/>
                                        <p:tgtEl>
                                          <p:spTgt spid="30"/>
                                        </p:tgtEl>
                                      </p:cBhvr>
                                    </p:animEffect>
                                    <p:set>
                                      <p:cBhvr>
                                        <p:cTn id="120" dur="1" fill="hold">
                                          <p:stCondLst>
                                            <p:cond delay="499"/>
                                          </p:stCondLst>
                                        </p:cTn>
                                        <p:tgtEl>
                                          <p:spTgt spid="30"/>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6" presetClass="entr" presetSubtype="21" fill="hold" grpId="0" nodeType="click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barn(inVertical)">
                                      <p:cBhvr>
                                        <p:cTn id="125" dur="500"/>
                                        <p:tgtEl>
                                          <p:spTgt spid="34"/>
                                        </p:tgtEl>
                                      </p:cBhvr>
                                    </p:animEffect>
                                  </p:childTnLst>
                                </p:cTn>
                              </p:par>
                              <p:par>
                                <p:cTn id="126" presetID="16" presetClass="entr" presetSubtype="21" fill="hold" grpId="0" nodeType="withEffect">
                                  <p:stCondLst>
                                    <p:cond delay="0"/>
                                  </p:stCondLst>
                                  <p:childTnLst>
                                    <p:set>
                                      <p:cBhvr>
                                        <p:cTn id="127" dur="1" fill="hold">
                                          <p:stCondLst>
                                            <p:cond delay="0"/>
                                          </p:stCondLst>
                                        </p:cTn>
                                        <p:tgtEl>
                                          <p:spTgt spid="33"/>
                                        </p:tgtEl>
                                        <p:attrNameLst>
                                          <p:attrName>style.visibility</p:attrName>
                                        </p:attrNameLst>
                                      </p:cBhvr>
                                      <p:to>
                                        <p:strVal val="visible"/>
                                      </p:to>
                                    </p:set>
                                    <p:animEffect transition="in" filter="barn(inVertical)">
                                      <p:cBhvr>
                                        <p:cTn id="128" dur="500"/>
                                        <p:tgtEl>
                                          <p:spTgt spid="33"/>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32"/>
                                        </p:tgtEl>
                                        <p:attrNameLst>
                                          <p:attrName>style.visibility</p:attrName>
                                        </p:attrNameLst>
                                      </p:cBhvr>
                                      <p:to>
                                        <p:strVal val="visible"/>
                                      </p:to>
                                    </p:set>
                                    <p:animEffect transition="in" filter="fade">
                                      <p:cBhvr>
                                        <p:cTn id="133" dur="500"/>
                                        <p:tgtEl>
                                          <p:spTgt spid="32"/>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27"/>
                                        </p:tgtEl>
                                        <p:attrNameLst>
                                          <p:attrName>style.visibility</p:attrName>
                                        </p:attrNameLst>
                                      </p:cBhvr>
                                      <p:to>
                                        <p:strVal val="visible"/>
                                      </p:to>
                                    </p:set>
                                    <p:animEffect transition="in" filter="fade">
                                      <p:cBhvr>
                                        <p:cTn id="13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6" grpId="0" animBg="1"/>
      <p:bldP spid="16" grpId="1" animBg="1"/>
      <p:bldP spid="17" grpId="0" animBg="1"/>
      <p:bldP spid="17" grpId="1" animBg="1"/>
      <p:bldP spid="18" grpId="0" animBg="1"/>
      <p:bldP spid="18" grpId="1" animBg="1"/>
      <p:bldP spid="19" grpId="0" animBg="1"/>
      <p:bldP spid="19" grpId="1" animBg="1"/>
      <p:bldP spid="28" grpId="0"/>
      <p:bldP spid="29" grpId="0" animBg="1"/>
      <p:bldP spid="29" grpId="1" animBg="1"/>
      <p:bldP spid="30" grpId="0"/>
      <p:bldP spid="30" grpId="1"/>
      <p:bldP spid="31" grpId="0"/>
      <p:bldP spid="32" grpId="0"/>
      <p:bldP spid="33" grpId="0" animBg="1"/>
      <p:bldP spid="34" grpId="0" animBg="1"/>
      <p:bldP spid="27" grpId="0"/>
      <p:bldP spid="3" grpId="0"/>
    </p:bldLst>
  </p:timing>
</p:sld>
</file>

<file path=ppt/theme/theme1.xml><?xml version="1.0" encoding="utf-8"?>
<a:theme xmlns:a="http://schemas.openxmlformats.org/drawingml/2006/main" name="LSU5">
  <a:themeElements>
    <a:clrScheme name="">
      <a:dk1>
        <a:srgbClr val="461D7C"/>
      </a:dk1>
      <a:lt1>
        <a:srgbClr val="FFFFFF"/>
      </a:lt1>
      <a:dk2>
        <a:srgbClr val="461D7C"/>
      </a:dk2>
      <a:lt2>
        <a:srgbClr val="B5AFA3"/>
      </a:lt2>
      <a:accent1>
        <a:srgbClr val="80729D"/>
      </a:accent1>
      <a:accent2>
        <a:srgbClr val="CC9966"/>
      </a:accent2>
      <a:accent3>
        <a:srgbClr val="FFFFFF"/>
      </a:accent3>
      <a:accent4>
        <a:srgbClr val="3A1769"/>
      </a:accent4>
      <a:accent5>
        <a:srgbClr val="C0BCCC"/>
      </a:accent5>
      <a:accent6>
        <a:srgbClr val="B98A5C"/>
      </a:accent6>
      <a:hlink>
        <a:srgbClr val="AC3F4D"/>
      </a:hlink>
      <a:folHlink>
        <a:srgbClr val="E9B200"/>
      </a:folHlink>
    </a:clrScheme>
    <a:fontScheme name="Office Theme">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LSU5</Template>
  <TotalTime>5901</TotalTime>
  <Words>2498</Words>
  <Application>Microsoft Office PowerPoint</Application>
  <PresentationFormat>On-screen Show (4:3)</PresentationFormat>
  <Paragraphs>285</Paragraphs>
  <Slides>14</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LSU5</vt:lpstr>
      <vt:lpstr>Visio</vt:lpstr>
      <vt:lpstr>A Penalty-Sensitive Branch Predictor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Penalty-Sensitive Branch Predictor</dc:title>
  <dc:creator>Yue</dc:creator>
  <cp:lastModifiedBy>Yue</cp:lastModifiedBy>
  <cp:revision>228</cp:revision>
  <dcterms:created xsi:type="dcterms:W3CDTF">2011-05-24T02:04:56Z</dcterms:created>
  <dcterms:modified xsi:type="dcterms:W3CDTF">2011-06-05T06:06:34Z</dcterms:modified>
</cp:coreProperties>
</file>