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0" r:id="rId3"/>
    <p:sldId id="257" r:id="rId4"/>
    <p:sldId id="258" r:id="rId5"/>
    <p:sldId id="261" r:id="rId6"/>
    <p:sldId id="262" r:id="rId7"/>
    <p:sldId id="259" r:id="rId8"/>
    <p:sldId id="263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8BCAC45-29B8-4E3A-8E3D-C4557C6DF5BF}">
          <p14:sldIdLst>
            <p14:sldId id="256"/>
            <p14:sldId id="260"/>
            <p14:sldId id="257"/>
            <p14:sldId id="258"/>
            <p14:sldId id="261"/>
            <p14:sldId id="262"/>
            <p14:sldId id="259"/>
            <p14:sldId id="263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5/2/2012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Final Presentation for EE7700 DVP</a:t>
            </a:r>
          </a:p>
          <a:p>
            <a:endParaRPr lang="en-US" dirty="0" smtClean="0"/>
          </a:p>
          <a:p>
            <a:r>
              <a:rPr lang="en-US" dirty="0" smtClean="0"/>
              <a:t>Shenghua Wan and Kang </a:t>
            </a:r>
            <a:r>
              <a:rPr lang="en-US" dirty="0" err="1" smtClean="0"/>
              <a:t>zhang</a:t>
            </a:r>
            <a:endParaRPr lang="en-US" dirty="0" smtClean="0"/>
          </a:p>
          <a:p>
            <a:r>
              <a:rPr lang="en-US" dirty="0" smtClean="0"/>
              <a:t>May, 2012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3D View Simulation Based on Face Tracking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154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Multi-touch User Interface</a:t>
            </a:r>
          </a:p>
          <a:p>
            <a:pPr marL="548640"/>
            <a:r>
              <a:rPr lang="en-US" dirty="0" smtClean="0"/>
              <a:t>Physical Motion</a:t>
            </a:r>
          </a:p>
          <a:p>
            <a:pPr marL="548640"/>
            <a:r>
              <a:rPr lang="en-US" dirty="0" smtClean="0"/>
              <a:t>Virtual Environment</a:t>
            </a:r>
          </a:p>
          <a:p>
            <a:endParaRPr lang="en-US" dirty="0" smtClean="0"/>
          </a:p>
          <a:p>
            <a:r>
              <a:rPr lang="en-US" dirty="0" smtClean="0"/>
              <a:t>Motion Sensing Game Consoles</a:t>
            </a:r>
          </a:p>
          <a:p>
            <a:pPr marL="548640"/>
            <a:r>
              <a:rPr lang="en-US" dirty="0" smtClean="0"/>
              <a:t>Wii</a:t>
            </a:r>
          </a:p>
          <a:p>
            <a:pPr marL="548640"/>
            <a:r>
              <a:rPr lang="en-US" dirty="0" err="1" smtClean="0"/>
              <a:t>Kinect</a:t>
            </a:r>
            <a:endParaRPr lang="en-US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343400"/>
            <a:ext cx="2502969" cy="225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199" y="4218094"/>
            <a:ext cx="1628775" cy="2382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V="1">
            <a:off x="2667000" y="5029200"/>
            <a:ext cx="1143000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89426" y="5056352"/>
            <a:ext cx="2377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Infrared sensor bar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2667000" y="6172200"/>
            <a:ext cx="1828800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118122" y="6292334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Infrared LED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477000" y="3505200"/>
            <a:ext cx="23775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Infrared projector </a:t>
            </a:r>
          </a:p>
          <a:p>
            <a:r>
              <a:rPr lang="en-US" dirty="0" smtClean="0"/>
              <a:t>and camera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6858000" y="4151531"/>
            <a:ext cx="685800" cy="156346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18535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3962400" y="43873"/>
            <a:ext cx="3276600" cy="2414729"/>
          </a:xfrm>
          <a:prstGeom prst="ellipse">
            <a:avLst/>
          </a:prstGeom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4960" y="378399"/>
            <a:ext cx="2154422" cy="1775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5410200"/>
          </a:xfrm>
        </p:spPr>
        <p:txBody>
          <a:bodyPr/>
          <a:lstStyle/>
          <a:p>
            <a:r>
              <a:rPr lang="en-US" dirty="0"/>
              <a:t>Face </a:t>
            </a:r>
            <a:r>
              <a:rPr lang="en-US" dirty="0" smtClean="0"/>
              <a:t>Motion</a:t>
            </a:r>
          </a:p>
          <a:p>
            <a:pPr marL="548640"/>
            <a:r>
              <a:rPr lang="en-US" dirty="0" smtClean="0"/>
              <a:t>Tracking</a:t>
            </a:r>
          </a:p>
          <a:p>
            <a:pPr marL="822960"/>
            <a:r>
              <a:rPr lang="en-US" dirty="0" smtClean="0"/>
              <a:t>Translations</a:t>
            </a:r>
          </a:p>
          <a:p>
            <a:pPr marL="822960"/>
            <a:r>
              <a:rPr lang="en-US" dirty="0" smtClean="0"/>
              <a:t>Zoom</a:t>
            </a:r>
          </a:p>
          <a:p>
            <a:pPr indent="0">
              <a:buNone/>
            </a:pPr>
            <a:endParaRPr lang="en-US" dirty="0"/>
          </a:p>
          <a:p>
            <a:r>
              <a:rPr lang="en-US" dirty="0"/>
              <a:t>Virtual 3D Scene Explore</a:t>
            </a:r>
          </a:p>
          <a:p>
            <a:pPr marL="548640"/>
            <a:r>
              <a:rPr lang="en-US" dirty="0" smtClean="0"/>
              <a:t>3D scene</a:t>
            </a:r>
          </a:p>
          <a:p>
            <a:pPr indent="0">
              <a:buNone/>
            </a:pPr>
            <a:r>
              <a:rPr lang="en-US" sz="2000" dirty="0" smtClean="0"/>
              <a:t>e.g. a Cube with 8 </a:t>
            </a:r>
          </a:p>
          <a:p>
            <a:pPr indent="0">
              <a:buNone/>
            </a:pPr>
            <a:r>
              <a:rPr lang="en-US" sz="2000" dirty="0" smtClean="0"/>
              <a:t>points with different depth</a:t>
            </a:r>
          </a:p>
          <a:p>
            <a:pPr indent="0">
              <a:buNone/>
            </a:pPr>
            <a:r>
              <a:rPr lang="en-US" sz="2000" dirty="0" smtClean="0"/>
              <a:t>values.</a:t>
            </a:r>
          </a:p>
          <a:p>
            <a:pPr marL="617220">
              <a:buSzPct val="130000"/>
              <a:buFont typeface="Arial" pitchFamily="34" charset="0"/>
              <a:buChar char="•"/>
            </a:pPr>
            <a:r>
              <a:rPr lang="en-US" sz="2000" dirty="0" smtClean="0"/>
              <a:t>View Simulation</a:t>
            </a:r>
            <a:endParaRPr lang="en-US" sz="2000" dirty="0"/>
          </a:p>
        </p:txBody>
      </p:sp>
      <p:sp>
        <p:nvSpPr>
          <p:cNvPr id="4" name="Left Arrow 3"/>
          <p:cNvSpPr/>
          <p:nvPr/>
        </p:nvSpPr>
        <p:spPr>
          <a:xfrm>
            <a:off x="4379513" y="1142999"/>
            <a:ext cx="685800" cy="3810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/>
          <p:cNvSpPr/>
          <p:nvPr/>
        </p:nvSpPr>
        <p:spPr>
          <a:xfrm>
            <a:off x="5927437" y="1118175"/>
            <a:ext cx="685800" cy="4029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Up Arrow 5"/>
          <p:cNvSpPr/>
          <p:nvPr/>
        </p:nvSpPr>
        <p:spPr>
          <a:xfrm>
            <a:off x="5256626" y="43873"/>
            <a:ext cx="586508" cy="76777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>
            <a:off x="5309735" y="1849002"/>
            <a:ext cx="533400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362200"/>
            <a:ext cx="2343150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606" y="4648200"/>
            <a:ext cx="1779057" cy="1685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912" y="4638964"/>
            <a:ext cx="1747838" cy="164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46982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Methodology-Face Tracking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 smtClean="0"/>
              <a:t>Haar</a:t>
            </a:r>
            <a:r>
              <a:rPr lang="en-US" dirty="0" smtClean="0"/>
              <a:t> Cascade Classifier (Viola &amp; Jones 2001)</a:t>
            </a:r>
          </a:p>
          <a:p>
            <a:pPr marL="640080" indent="-457200">
              <a:buFont typeface="Wingdings" pitchFamily="2" charset="2"/>
              <a:buChar char="v"/>
            </a:pPr>
            <a:r>
              <a:rPr lang="en-US" dirty="0" err="1" smtClean="0"/>
              <a:t>Haar</a:t>
            </a:r>
            <a:r>
              <a:rPr lang="en-US" dirty="0" smtClean="0"/>
              <a:t>-like features</a:t>
            </a:r>
          </a:p>
          <a:p>
            <a:pPr marL="640080" indent="-457200">
              <a:buFont typeface="Wingdings" pitchFamily="2" charset="2"/>
              <a:buChar char="v"/>
            </a:pPr>
            <a:r>
              <a:rPr lang="en-US" dirty="0" smtClean="0"/>
              <a:t>Integral Image</a:t>
            </a:r>
          </a:p>
          <a:p>
            <a:pPr marL="640080" indent="-457200">
              <a:buFont typeface="Wingdings" pitchFamily="2" charset="2"/>
              <a:buChar char="v"/>
            </a:pPr>
            <a:r>
              <a:rPr lang="en-US" dirty="0" err="1" smtClean="0"/>
              <a:t>AdaBoost</a:t>
            </a:r>
            <a:r>
              <a:rPr lang="en-US" dirty="0" smtClean="0"/>
              <a:t> (Freund &amp; </a:t>
            </a:r>
            <a:r>
              <a:rPr lang="en-US" dirty="0" err="1" smtClean="0"/>
              <a:t>Schapire</a:t>
            </a:r>
            <a:r>
              <a:rPr lang="en-US" dirty="0" smtClean="0"/>
              <a:t> 1995)</a:t>
            </a:r>
          </a:p>
          <a:p>
            <a:pPr marL="640080" indent="-457200">
              <a:buFont typeface="Wingdings" pitchFamily="2" charset="2"/>
              <a:buChar char="v"/>
            </a:pPr>
            <a:r>
              <a:rPr lang="en-US" dirty="0" smtClean="0"/>
              <a:t>Cascading</a:t>
            </a:r>
          </a:p>
          <a:p>
            <a:pPr marL="182880" indent="0">
              <a:buNone/>
            </a:pPr>
            <a:endParaRPr lang="en-US" dirty="0" smtClean="0"/>
          </a:p>
          <a:p>
            <a:pPr>
              <a:buSzPct val="120000"/>
              <a:buFont typeface="Arial" pitchFamily="34" charset="0"/>
              <a:buChar char="•"/>
            </a:pPr>
            <a:r>
              <a:rPr lang="en-US" dirty="0" smtClean="0"/>
              <a:t>Implementation</a:t>
            </a:r>
          </a:p>
          <a:p>
            <a:pPr marL="548640">
              <a:buSzPct val="120000"/>
              <a:buFont typeface="Arial" pitchFamily="34" charset="0"/>
              <a:buChar char="•"/>
            </a:pPr>
            <a:r>
              <a:rPr lang="en-US" dirty="0" err="1" smtClean="0"/>
              <a:t>OpenCV</a:t>
            </a:r>
            <a:endParaRPr lang="en-US" dirty="0" smtClean="0"/>
          </a:p>
          <a:p>
            <a:pPr marL="731520">
              <a:buSzPct val="120000"/>
              <a:buFont typeface="Arial" pitchFamily="34" charset="0"/>
              <a:buChar char="•"/>
            </a:pPr>
            <a:r>
              <a:rPr lang="en-US" dirty="0" smtClean="0"/>
              <a:t>Trained Classifier</a:t>
            </a:r>
          </a:p>
          <a:p>
            <a:pPr marL="731520">
              <a:buSzPct val="120000"/>
              <a:buFont typeface="Arial" pitchFamily="34" charset="0"/>
              <a:buChar char="•"/>
            </a:pPr>
            <a:r>
              <a:rPr lang="en-US" dirty="0" smtClean="0"/>
              <a:t>Some </a:t>
            </a:r>
            <a:r>
              <a:rPr lang="en-US" dirty="0" err="1" smtClean="0"/>
              <a:t>Untuned</a:t>
            </a:r>
            <a:r>
              <a:rPr lang="en-US" dirty="0" smtClean="0"/>
              <a:t> Parameters</a:t>
            </a:r>
          </a:p>
          <a:p>
            <a:pPr marL="457200"/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810000"/>
            <a:ext cx="3181350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20305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Methodology-Face Tracking </a:t>
            </a:r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5181600"/>
          </a:xfrm>
        </p:spPr>
        <p:txBody>
          <a:bodyPr>
            <a:normAutofit/>
          </a:bodyPr>
          <a:lstStyle/>
          <a:p>
            <a:r>
              <a:rPr lang="en-US" dirty="0" err="1" smtClean="0"/>
              <a:t>CAMShift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	( Continuously Adaptive Mean-Shift )</a:t>
            </a:r>
            <a:endParaRPr lang="en-US" dirty="0"/>
          </a:p>
          <a:p>
            <a:pPr marL="457200"/>
            <a:r>
              <a:rPr lang="en-US" dirty="0" smtClean="0"/>
              <a:t>Assumption</a:t>
            </a:r>
          </a:p>
          <a:p>
            <a:pPr marL="182880" indent="0">
              <a:buNone/>
            </a:pPr>
            <a:r>
              <a:rPr lang="en-US" dirty="0" smtClean="0"/>
              <a:t>Image histogram of foreground object is time-invariant.</a:t>
            </a:r>
            <a:endParaRPr lang="en-US" dirty="0"/>
          </a:p>
          <a:p>
            <a:pPr marL="697230" indent="-514350">
              <a:buFont typeface="+mj-lt"/>
              <a:buAutoNum type="arabicPeriod"/>
            </a:pPr>
            <a:r>
              <a:rPr lang="en-US" dirty="0" smtClean="0"/>
              <a:t>Back Projection</a:t>
            </a:r>
          </a:p>
          <a:p>
            <a:pPr marL="697230" indent="-514350">
              <a:buFont typeface="+mj-lt"/>
              <a:buAutoNum type="arabicPeriod"/>
            </a:pPr>
            <a:r>
              <a:rPr lang="en-US" dirty="0" smtClean="0"/>
              <a:t>Mean Shift Algorithm</a:t>
            </a:r>
          </a:p>
          <a:p>
            <a:pPr marL="697230" indent="-514350">
              <a:buFont typeface="+mj-lt"/>
              <a:buAutoNum type="arabicPeriod"/>
            </a:pPr>
            <a:r>
              <a:rPr lang="en-US" dirty="0" smtClean="0"/>
              <a:t>Locate new search window and </a:t>
            </a:r>
            <a:r>
              <a:rPr lang="en-US" dirty="0" err="1" smtClean="0"/>
              <a:t>goto</a:t>
            </a:r>
            <a:r>
              <a:rPr lang="en-US" dirty="0" smtClean="0"/>
              <a:t> 2</a:t>
            </a:r>
          </a:p>
          <a:p>
            <a:pPr>
              <a:buSzPct val="120000"/>
              <a:buFont typeface="Arial" pitchFamily="34" charset="0"/>
              <a:buChar char="•"/>
            </a:pPr>
            <a:r>
              <a:rPr lang="en-US" dirty="0" smtClean="0"/>
              <a:t>Implementation</a:t>
            </a:r>
          </a:p>
          <a:p>
            <a:pPr marL="457200">
              <a:buSzPct val="120000"/>
              <a:buFont typeface="Arial" pitchFamily="34" charset="0"/>
              <a:buChar char="•"/>
            </a:pPr>
            <a:r>
              <a:rPr lang="en-US" dirty="0" err="1" smtClean="0"/>
              <a:t>OpenCV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02976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Methodology-Face Tracking </a:t>
            </a:r>
            <a:r>
              <a:rPr lang="en-US" dirty="0" smtClean="0"/>
              <a:t>2(</a:t>
            </a:r>
            <a:r>
              <a:rPr lang="en-US" dirty="0" err="1" smtClean="0"/>
              <a:t>cont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Some comments on </a:t>
            </a:r>
            <a:r>
              <a:rPr lang="en-US" dirty="0" err="1" smtClean="0"/>
              <a:t>CAMShift</a:t>
            </a:r>
            <a:endParaRPr lang="en-US" dirty="0" smtClean="0"/>
          </a:p>
          <a:p>
            <a:pPr marL="457200"/>
            <a:r>
              <a:rPr lang="en-US" dirty="0" smtClean="0"/>
              <a:t>Sensitive and fast</a:t>
            </a:r>
          </a:p>
          <a:p>
            <a:pPr marL="457200"/>
            <a:r>
              <a:rPr lang="en-US" dirty="0" smtClean="0"/>
              <a:t>Not Robust</a:t>
            </a:r>
          </a:p>
          <a:p>
            <a:pPr marL="640080"/>
            <a:r>
              <a:rPr lang="en-US" dirty="0" smtClean="0"/>
              <a:t>tend to be interfered by objects with similar color distribution.</a:t>
            </a:r>
          </a:p>
          <a:p>
            <a:pPr marL="365760" indent="0">
              <a:buNone/>
            </a:pPr>
            <a:endParaRPr lang="en-US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114800"/>
            <a:ext cx="1748884" cy="208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164807"/>
            <a:ext cx="1676400" cy="2083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167187"/>
            <a:ext cx="1676400" cy="208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164806"/>
            <a:ext cx="1828800" cy="2083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90599" y="6266873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face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315941" y="6266873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arm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181599" y="6234546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fingers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925523" y="6266874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</a:t>
            </a:r>
            <a:r>
              <a:rPr lang="en-US" dirty="0" smtClean="0">
                <a:solidFill>
                  <a:srgbClr val="FF0000"/>
                </a:solidFill>
              </a:rPr>
              <a:t>ven notebook!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0321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Human face moves in real-world</a:t>
            </a:r>
          </a:p>
          <a:p>
            <a:r>
              <a:rPr lang="en-US" dirty="0" smtClean="0"/>
              <a:t>Viewpoint moves in the simulated 3D scene as if we are looking at the real-world objects.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4" name="merged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0" y="2773680"/>
            <a:ext cx="4648200" cy="371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043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438400"/>
            <a:ext cx="7772400" cy="1143000"/>
          </a:xfrm>
        </p:spPr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246118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896</TotalTime>
  <Words>161</Words>
  <Application>Microsoft Office PowerPoint</Application>
  <PresentationFormat>On-screen Show (4:3)</PresentationFormat>
  <Paragraphs>63</Paragraphs>
  <Slides>8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Equity</vt:lpstr>
      <vt:lpstr>3D View Simulation Based on Face Tracking</vt:lpstr>
      <vt:lpstr>Motivation</vt:lpstr>
      <vt:lpstr>Objective</vt:lpstr>
      <vt:lpstr>Methodology-Face Tracking 1</vt:lpstr>
      <vt:lpstr>Methodology-Face Tracking 2</vt:lpstr>
      <vt:lpstr>Methodology-Face Tracking 2(cont)</vt:lpstr>
      <vt:lpstr>Experimental Results</vt:lpstr>
      <vt:lpstr>Thank you!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3D Scene Virtualization Based on Face Tracking</dc:title>
  <dc:creator>shenghua</dc:creator>
  <cp:lastModifiedBy>Shenghua Wan</cp:lastModifiedBy>
  <cp:revision>27</cp:revision>
  <dcterms:created xsi:type="dcterms:W3CDTF">2006-08-16T00:00:00Z</dcterms:created>
  <dcterms:modified xsi:type="dcterms:W3CDTF">2012-05-02T18:42:19Z</dcterms:modified>
</cp:coreProperties>
</file>