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72" r:id="rId11"/>
    <p:sldId id="267" r:id="rId12"/>
    <p:sldId id="268" r:id="rId13"/>
    <p:sldId id="266" r:id="rId14"/>
    <p:sldId id="270" r:id="rId15"/>
    <p:sldId id="265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0FB2C-98E2-4653-9714-3E31863E1A33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D30FC-005E-41B3-A9C2-1D1EF111E9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1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21167-9382-41A5-96A4-7D88530038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4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21167-9382-41A5-96A4-7D885300389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4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21167-9382-41A5-96A4-7D885300389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49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21167-9382-41A5-96A4-7D88530038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4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172200" cy="1894362"/>
          </a:xfrm>
        </p:spPr>
        <p:txBody>
          <a:bodyPr/>
          <a:lstStyle/>
          <a:p>
            <a:pPr algn="r"/>
            <a:r>
              <a:rPr lang="en-US" sz="4800" dirty="0" smtClean="0"/>
              <a:t>Face tracking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EE 7700</a:t>
            </a:r>
          </a:p>
          <a:p>
            <a:pPr algn="r"/>
            <a:r>
              <a:rPr lang="en-US" dirty="0" smtClean="0"/>
              <a:t>Name: Jing Chen  </a:t>
            </a:r>
            <a:r>
              <a:rPr lang="en-US" dirty="0" err="1" smtClean="0"/>
              <a:t>Shaoming</a:t>
            </a:r>
            <a:r>
              <a:rPr lang="en-US" dirty="0" smtClean="0"/>
              <a:t> Chen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Camshift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810" y="1432560"/>
            <a:ext cx="8229600" cy="4525963"/>
          </a:xfrm>
        </p:spPr>
        <p:txBody>
          <a:bodyPr/>
          <a:lstStyle/>
          <a:p>
            <a:r>
              <a:rPr lang="en-US" dirty="0" smtClean="0"/>
              <a:t>CAMSFHIT</a:t>
            </a:r>
            <a:endParaRPr lang="en-US" dirty="0" smtClean="0"/>
          </a:p>
          <a:p>
            <a:pPr lvl="1"/>
            <a:r>
              <a:rPr lang="en-US" dirty="0"/>
              <a:t>Continuously Adaptive Mean </a:t>
            </a:r>
            <a:r>
              <a:rPr lang="en-US" dirty="0" smtClean="0"/>
              <a:t>Shift</a:t>
            </a:r>
          </a:p>
          <a:p>
            <a:pPr lvl="1"/>
            <a:r>
              <a:rPr lang="en-US" dirty="0"/>
              <a:t>skin </a:t>
            </a:r>
            <a:r>
              <a:rPr lang="en-US" dirty="0" smtClean="0"/>
              <a:t>probability based on the Hue of HSV color model</a:t>
            </a:r>
          </a:p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Simple &amp; fast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4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482"/>
    </mc:Choice>
    <mc:Fallback xmlns="">
      <p:transition spd="slow" advTm="4448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Camshift</a:t>
            </a:r>
            <a:endParaRPr lang="en-US" sz="28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1355677"/>
            <a:ext cx="280035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084" y="4315536"/>
            <a:ext cx="3018444" cy="2237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5638800" cy="5149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77000" y="990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Hue channel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394279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0" y="20529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Histogram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75" y="2590800"/>
            <a:ext cx="2445025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90800"/>
            <a:ext cx="2743200" cy="3172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90800"/>
            <a:ext cx="2743200" cy="3163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200" y="2069068"/>
            <a:ext cx="37147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  CHANNEL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Camshift</a:t>
            </a:r>
            <a:endParaRPr lang="en-US" sz="28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44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Camshift</a:t>
            </a:r>
            <a:endParaRPr lang="en-US" sz="28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pic>
        <p:nvPicPr>
          <p:cNvPr id="1026" name="Picture 2" descr="C:\Users\Shaoming Chen\Desktop\Meanshiftred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3505200" cy="467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91264"/>
            <a:ext cx="2438400" cy="82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356" y="4343400"/>
            <a:ext cx="3848844" cy="1074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62400" y="56504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http://fr.wikipedia.org/wiki/Camshift</a:t>
            </a:r>
          </a:p>
        </p:txBody>
      </p:sp>
      <p:pic>
        <p:nvPicPr>
          <p:cNvPr id="8193" name="Picture 1" descr="C:\Users\sharon\AppData\Roaming\Tencent\Users\81763509\QQ\WinTemp\RichOle\XW867JS)({}I%CHQBAB(%U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3200400"/>
            <a:ext cx="4516016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65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flow tracking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4114800" cy="39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0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Conclusion &amp; Discussion </a:t>
            </a:r>
            <a:endParaRPr lang="en-US" sz="32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Limitation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Different positions of face 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Skin color VS background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Low saturation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Lighting condition</a:t>
            </a:r>
          </a:p>
          <a:p>
            <a:endParaRPr lang="en-US" dirty="0" smtClean="0"/>
          </a:p>
          <a:p>
            <a:r>
              <a:rPr lang="en-US" dirty="0" smtClean="0"/>
              <a:t>Improvement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Training set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Pre-processing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Thank you!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1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Viola-Jones face detection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Face tracking based on </a:t>
            </a:r>
            <a:r>
              <a:rPr lang="en-GB" dirty="0" err="1" smtClean="0"/>
              <a:t>Camshift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Conclusion &amp; Discussion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Result demonstration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1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Face tracking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Face detection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object tracking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Our method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Viola-Jones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err="1" smtClean="0"/>
              <a:t>Camshift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1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Face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Viola-Jones Face Detection Algorithm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Feature Extraction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Boosting- the combination of weak classifiers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Multi-scale detection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>
              <a:lnSpc>
                <a:spcPct val="15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GB" sz="2400" dirty="0" smtClean="0"/>
              <a:t>Feature Extraction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GB" sz="1700" dirty="0" smtClean="0"/>
              <a:t>Four basic types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GB" sz="1700" dirty="0" smtClean="0"/>
              <a:t>The white areas are subtracted from the black ones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GB" sz="1700" dirty="0" smtClean="0"/>
              <a:t>A special representation: </a:t>
            </a:r>
            <a:r>
              <a:rPr lang="en-GB" sz="1700" b="1" dirty="0" smtClean="0"/>
              <a:t>integral image---</a:t>
            </a:r>
            <a:r>
              <a:rPr lang="en-US" sz="1700" dirty="0" smtClean="0"/>
              <a:t>computes a value at each pixel (</a:t>
            </a:r>
            <a:r>
              <a:rPr lang="en-US" sz="1700" dirty="0" err="1" smtClean="0"/>
              <a:t>x,y</a:t>
            </a:r>
            <a:r>
              <a:rPr lang="en-US" sz="1700" dirty="0" smtClean="0"/>
              <a:t>) that is the sum of the pixel values above and to the left of (</a:t>
            </a:r>
            <a:r>
              <a:rPr lang="en-US" sz="1700" dirty="0" err="1" smtClean="0"/>
              <a:t>x,y</a:t>
            </a:r>
            <a:r>
              <a:rPr lang="en-US" sz="1700" dirty="0" smtClean="0"/>
              <a:t>), inclusively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1700" b="1" dirty="0" smtClean="0"/>
              <a:t>and to the left of (</a:t>
            </a:r>
            <a:r>
              <a:rPr lang="en-US" sz="1700" b="1" dirty="0" err="1" smtClean="0"/>
              <a:t>x,y</a:t>
            </a:r>
            <a:r>
              <a:rPr lang="en-US" sz="1700" b="1" dirty="0" smtClean="0"/>
              <a:t>), 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1700" b="1" dirty="0" smtClean="0"/>
              <a:t>inclusive.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1700" b="1" dirty="0" smtClean="0"/>
              <a:t>pixel (</a:t>
            </a:r>
            <a:r>
              <a:rPr lang="en-US" sz="1700" b="1" dirty="0" err="1" smtClean="0"/>
              <a:t>x,y</a:t>
            </a:r>
            <a:r>
              <a:rPr lang="en-US" sz="1700" b="1" dirty="0" smtClean="0"/>
              <a:t>) that is the sum 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1700" b="1" dirty="0" smtClean="0"/>
              <a:t>of the pixel values above 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1700" b="1" dirty="0" smtClean="0"/>
              <a:t>and to the left of (</a:t>
            </a:r>
            <a:r>
              <a:rPr lang="en-US" sz="1700" b="1" dirty="0" err="1" smtClean="0"/>
              <a:t>x,y</a:t>
            </a:r>
            <a:r>
              <a:rPr lang="en-US" sz="1700" b="1" dirty="0" smtClean="0"/>
              <a:t>), 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1700" b="1" dirty="0" smtClean="0"/>
              <a:t>inclusive.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sz="41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Face detection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4191000"/>
            <a:ext cx="3581400" cy="2071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86200"/>
            <a:ext cx="3581400" cy="246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lnSpc>
                <a:spcPct val="15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GB" sz="2400" dirty="0" smtClean="0"/>
              <a:t>Fast computation of pixel sums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sz="41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Face detection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2819400"/>
            <a:ext cx="32766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2819400"/>
            <a:ext cx="19812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9" idx="1"/>
            <a:endCxn id="9" idx="3"/>
          </p:cNvCxnSpPr>
          <p:nvPr/>
        </p:nvCxnSpPr>
        <p:spPr>
          <a:xfrm>
            <a:off x="457200" y="3505200"/>
            <a:ext cx="1981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9" idx="2"/>
          </p:cNvCxnSpPr>
          <p:nvPr/>
        </p:nvCxnSpPr>
        <p:spPr>
          <a:xfrm>
            <a:off x="1447800" y="2819400"/>
            <a:ext cx="0" cy="1371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" y="3048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82222" y="3048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36692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82222" y="36692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71600" y="3200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3200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71600" y="3897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3897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62400" y="2971800"/>
            <a:ext cx="5040162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the value of the integral image at location 1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is the sum of the pixels in rectangle 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the value at location 2 is A+B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the value at location 3 is A+C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the value at location 4 is A+B+C+D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the sum within D can be obtained by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4+1-2-3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GB" sz="2600" dirty="0" smtClean="0"/>
              <a:t>Boosting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Learn a single simple classifier and check where it makes errors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Reweight the data, make the inputs where it made errors get higher weight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Learn a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simple classifier on the weighted data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Combine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and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classifier and weight the data according to where they make errors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Keep learning until we learn T simple classifiers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Final classifier is the combination of all T classifiers</a:t>
            </a:r>
            <a:endParaRPr lang="en-GB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GB" sz="2600" dirty="0" smtClean="0"/>
              <a:t>Boosting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66950"/>
            <a:ext cx="1353075" cy="1524000"/>
          </a:xfrm>
          <a:prstGeom prst="rect">
            <a:avLst/>
          </a:prstGeom>
          <a:noFill/>
        </p:spPr>
      </p:pic>
      <p:pic>
        <p:nvPicPr>
          <p:cNvPr id="1025" name="Picture 1" descr="C:\Users\sharon\AppData\Roaming\Tencent\Users\81763509\QQ\WinTemp\RichOle\HO00UFH$~T]1WCJ{$IX%[5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190750"/>
            <a:ext cx="3276600" cy="1745982"/>
          </a:xfrm>
          <a:prstGeom prst="rect">
            <a:avLst/>
          </a:prstGeom>
          <a:noFill/>
        </p:spPr>
      </p:pic>
      <p:pic>
        <p:nvPicPr>
          <p:cNvPr id="1026" name="Picture 2" descr="C:\Users\sharon\AppData\Roaming\Tencent\Users\81763509\QQ\WinTemp\RichOle\0GFA%Y80`6Y[IPEK9H4]E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1" y="2190750"/>
            <a:ext cx="3200400" cy="1744961"/>
          </a:xfrm>
          <a:prstGeom prst="rect">
            <a:avLst/>
          </a:prstGeom>
          <a:noFill/>
        </p:spPr>
      </p:pic>
      <p:pic>
        <p:nvPicPr>
          <p:cNvPr id="1027" name="Picture 3" descr="C:\Users\sharon\AppData\Roaming\Tencent\Users\81763509\QQ\WinTemp\RichOle\7Z24JA_NB1[44P8$3BP6NS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4390224"/>
            <a:ext cx="1600200" cy="1458126"/>
          </a:xfrm>
          <a:prstGeom prst="rect">
            <a:avLst/>
          </a:prstGeom>
          <a:noFill/>
        </p:spPr>
      </p:pic>
      <p:sp>
        <p:nvSpPr>
          <p:cNvPr id="8" name="Right Arrow 7"/>
          <p:cNvSpPr/>
          <p:nvPr/>
        </p:nvSpPr>
        <p:spPr>
          <a:xfrm>
            <a:off x="2209800" y="5162550"/>
            <a:ext cx="1981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C:\Users\sharon\AppData\Roaming\Tencent\Users\81763509\QQ\WinTemp\RichOle\JSEG(%`[[B9KV6VM508B0R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4324350"/>
            <a:ext cx="1933575" cy="2000250"/>
          </a:xfrm>
          <a:prstGeom prst="rect">
            <a:avLst/>
          </a:prstGeom>
          <a:noFill/>
        </p:spPr>
      </p:pic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438400" y="4705350"/>
          <a:ext cx="1371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8" imgW="685800" imgH="228600" progId="Equation.3">
                  <p:embed/>
                </p:oleObj>
              </mc:Choice>
              <mc:Fallback>
                <p:oleObj name="Equation" r:id="rId8" imgW="685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705350"/>
                        <a:ext cx="1371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lnSpc>
                <a:spcPct val="15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GB" sz="2400" dirty="0" smtClean="0"/>
              <a:t>Multi-scale detection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GB" sz="2000" dirty="0" smtClean="0"/>
              <a:t>Faces with different scales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GB" sz="2000" dirty="0" smtClean="0"/>
              <a:t>Features should be calculate at different scales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en-US" sz="2000" dirty="0" smtClean="0"/>
              <a:t>Scale by factors of 1.2</a:t>
            </a:r>
          </a:p>
          <a:p>
            <a:pPr marL="548640" lvl="2">
              <a:lnSpc>
                <a:spcPct val="150000"/>
              </a:lnSpc>
              <a:spcBef>
                <a:spcPts val="600"/>
              </a:spcBef>
              <a:buSzPct val="70000"/>
              <a:buNone/>
            </a:pPr>
            <a:endParaRPr lang="en-GB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1" y="3962400"/>
            <a:ext cx="28956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3962400"/>
            <a:ext cx="983411" cy="984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962400"/>
            <a:ext cx="983411" cy="984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419600"/>
            <a:ext cx="983411" cy="984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19601" y="3962400"/>
            <a:ext cx="28956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1" y="3962400"/>
            <a:ext cx="600973" cy="65616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648201" y="3962400"/>
            <a:ext cx="600973" cy="65616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19601" y="4191000"/>
            <a:ext cx="600973" cy="65616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840</TotalTime>
  <Words>356</Words>
  <Application>Microsoft Office PowerPoint</Application>
  <PresentationFormat>On-screen Show (4:3)</PresentationFormat>
  <Paragraphs>96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Oriel</vt:lpstr>
      <vt:lpstr>Equation</vt:lpstr>
      <vt:lpstr>Face tracking </vt:lpstr>
      <vt:lpstr>Outline</vt:lpstr>
      <vt:lpstr>introduction</vt:lpstr>
      <vt:lpstr>Face detection</vt:lpstr>
      <vt:lpstr>Face detection</vt:lpstr>
      <vt:lpstr>Face detection</vt:lpstr>
      <vt:lpstr>Face detection</vt:lpstr>
      <vt:lpstr>Face detection</vt:lpstr>
      <vt:lpstr>Face detection</vt:lpstr>
      <vt:lpstr>Camshift</vt:lpstr>
      <vt:lpstr>Camshift</vt:lpstr>
      <vt:lpstr>Camshift</vt:lpstr>
      <vt:lpstr>Camshift</vt:lpstr>
      <vt:lpstr>Optical flow tracking</vt:lpstr>
      <vt:lpstr>Conclusion &amp; Discussion 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tracking </dc:title>
  <dc:creator>sharon</dc:creator>
  <cp:lastModifiedBy>Shaoming Chen</cp:lastModifiedBy>
  <cp:revision>49</cp:revision>
  <dcterms:created xsi:type="dcterms:W3CDTF">2006-08-16T00:00:00Z</dcterms:created>
  <dcterms:modified xsi:type="dcterms:W3CDTF">2012-04-30T19:16:03Z</dcterms:modified>
</cp:coreProperties>
</file>