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3" r:id="rId1"/>
  </p:sldMasterIdLst>
  <p:notesMasterIdLst>
    <p:notesMasterId r:id="rId16"/>
  </p:notesMasterIdLst>
  <p:handoutMasterIdLst>
    <p:handoutMasterId r:id="rId17"/>
  </p:handoutMasterIdLst>
  <p:sldIdLst>
    <p:sldId id="465" r:id="rId2"/>
    <p:sldId id="740" r:id="rId3"/>
    <p:sldId id="748" r:id="rId4"/>
    <p:sldId id="746" r:id="rId5"/>
    <p:sldId id="747" r:id="rId6"/>
    <p:sldId id="749" r:id="rId7"/>
    <p:sldId id="750" r:id="rId8"/>
    <p:sldId id="760" r:id="rId9"/>
    <p:sldId id="753" r:id="rId10"/>
    <p:sldId id="759" r:id="rId11"/>
    <p:sldId id="755" r:id="rId12"/>
    <p:sldId id="756" r:id="rId13"/>
    <p:sldId id="761" r:id="rId14"/>
    <p:sldId id="758" r:id="rId15"/>
  </p:sldIdLst>
  <p:sldSz cx="9144000" cy="6858000" type="screen4x3"/>
  <p:notesSz cx="6858000" cy="9144000"/>
  <p:defaultTextStyle>
    <a:defPPr>
      <a:defRPr lang="zh-CN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rgbClr val="0099CC"/>
      </a:buClr>
      <a:buFont typeface="Wingdings" pitchFamily="2" charset="2"/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lnSpc>
        <a:spcPct val="90000"/>
      </a:lnSpc>
      <a:spcBef>
        <a:spcPct val="20000"/>
      </a:spcBef>
      <a:spcAft>
        <a:spcPct val="0"/>
      </a:spcAft>
      <a:buClr>
        <a:srgbClr val="0099CC"/>
      </a:buClr>
      <a:buFont typeface="Wingdings" pitchFamily="2" charset="2"/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lnSpc>
        <a:spcPct val="90000"/>
      </a:lnSpc>
      <a:spcBef>
        <a:spcPct val="20000"/>
      </a:spcBef>
      <a:spcAft>
        <a:spcPct val="0"/>
      </a:spcAft>
      <a:buClr>
        <a:srgbClr val="0099CC"/>
      </a:buClr>
      <a:buFont typeface="Wingdings" pitchFamily="2" charset="2"/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lnSpc>
        <a:spcPct val="90000"/>
      </a:lnSpc>
      <a:spcBef>
        <a:spcPct val="20000"/>
      </a:spcBef>
      <a:spcAft>
        <a:spcPct val="0"/>
      </a:spcAft>
      <a:buClr>
        <a:srgbClr val="0099CC"/>
      </a:buClr>
      <a:buFont typeface="Wingdings" pitchFamily="2" charset="2"/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lnSpc>
        <a:spcPct val="90000"/>
      </a:lnSpc>
      <a:spcBef>
        <a:spcPct val="20000"/>
      </a:spcBef>
      <a:spcAft>
        <a:spcPct val="0"/>
      </a:spcAft>
      <a:buClr>
        <a:srgbClr val="0099CC"/>
      </a:buClr>
      <a:buFont typeface="Wingdings" pitchFamily="2" charset="2"/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b="1" i="1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CC"/>
    <a:srgbClr val="FF3300"/>
    <a:srgbClr val="C0C0C0"/>
    <a:srgbClr val="00CC66"/>
    <a:srgbClr val="99FF33"/>
    <a:srgbClr val="99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9072" autoAdjust="0"/>
  </p:normalViewPr>
  <p:slideViewPr>
    <p:cSldViewPr>
      <p:cViewPr varScale="1">
        <p:scale>
          <a:sx n="108" d="100"/>
          <a:sy n="108" d="100"/>
        </p:scale>
        <p:origin x="-10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32"/>
    </p:cViewPr>
  </p:sorterViewPr>
  <p:notesViewPr>
    <p:cSldViewPr>
      <p:cViewPr varScale="1">
        <p:scale>
          <a:sx n="86" d="100"/>
          <a:sy n="86" d="100"/>
        </p:scale>
        <p:origin x="-309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6A1D347-2E7D-46F0-840D-5BE4E3683D45}" type="datetimeFigureOut">
              <a:rPr lang="en-US"/>
              <a:pPr>
                <a:defRPr/>
              </a:pPr>
              <a:t>3/9/2013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3E0E54C-1624-4EAF-B995-738662A7B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3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 i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 i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 i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 i="0">
                <a:latin typeface="Arial" pitchFamily="34" charset="0"/>
              </a:defRPr>
            </a:lvl1pPr>
          </a:lstStyle>
          <a:p>
            <a:pPr>
              <a:defRPr/>
            </a:pPr>
            <a:fld id="{BE19C41D-3959-4DFF-821D-6A0E09B4F7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8956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36E89323-444C-49B2-84FF-5B23362CD119}" type="slidenum">
              <a:rPr lang="en-US" altLang="zh-CN" b="0" i="0" smtClean="0"/>
              <a:pPr eaLnBrk="1" hangingPunct="1"/>
              <a:t>1</a:t>
            </a:fld>
            <a:endParaRPr lang="en-US" altLang="zh-CN" b="0" i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10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11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12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13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14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2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3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4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5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6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7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8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fld id="{0086179B-FB37-4641-93A8-8EF7521675E0}" type="slidenum">
              <a:rPr lang="en-US" altLang="zh-CN" b="0" i="0" smtClean="0"/>
              <a:pPr eaLnBrk="1" hangingPunct="1"/>
              <a:t>9</a:t>
            </a:fld>
            <a:endParaRPr lang="en-US" altLang="zh-CN" b="0" i="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B8BB-7A8E-423B-A361-84CA8156F5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976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D94C-544B-4DC0-803C-1A52C6143D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304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39AD6-78F9-4A1B-A197-5309B3DE6C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AEEB-E5A6-4DAE-A328-1BB936F330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219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5791200 h 3648"/>
              <a:gd name="T2" fmla="*/ 1137151 w 2736"/>
              <a:gd name="T3" fmla="*/ 3200400 h 3648"/>
              <a:gd name="T4" fmla="*/ 4321175 w 2736"/>
              <a:gd name="T5" fmla="*/ 0 h 3648"/>
              <a:gd name="T6" fmla="*/ 4321175 w 2736"/>
              <a:gd name="T7" fmla="*/ 152400 h 3648"/>
              <a:gd name="T8" fmla="*/ 1175056 w 2736"/>
              <a:gd name="T9" fmla="*/ 3235325 h 3648"/>
              <a:gd name="T10" fmla="*/ 75810 w 2736"/>
              <a:gd name="T11" fmla="*/ 5791200 h 3648"/>
              <a:gd name="T12" fmla="*/ 0 w 2736"/>
              <a:gd name="T13" fmla="*/ 5791200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6538193 h 4128"/>
              <a:gd name="T2" fmla="*/ 0 w 3504"/>
              <a:gd name="T3" fmla="*/ 6615113 h 4128"/>
              <a:gd name="T4" fmla="*/ 5513388 w 3504"/>
              <a:gd name="T5" fmla="*/ 4230596 h 4128"/>
              <a:gd name="T6" fmla="*/ 4531552 w 3504"/>
              <a:gd name="T7" fmla="*/ 0 h 4128"/>
              <a:gd name="T8" fmla="*/ 4456026 w 3504"/>
              <a:gd name="T9" fmla="*/ 0 h 4128"/>
              <a:gd name="T10" fmla="*/ 5452023 w 3504"/>
              <a:gd name="T11" fmla="*/ 4196943 h 4128"/>
              <a:gd name="T12" fmla="*/ 0 w 3504"/>
              <a:gd name="T13" fmla="*/ 6538193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8AAA4-155C-4507-A34A-B28E3FDD6D3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24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E177E-8982-41B8-9119-26BE4C6C13D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11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EE89C-7054-4A68-9E2A-B8432300F0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14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B90AD-750F-4C4E-BA97-9AD628373F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546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50CB2-5B75-4F4A-BBBB-F7E4C6D338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297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0BFE3-19AB-4EA2-BF76-6A43C80271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677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2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1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25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15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25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15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230EB-8236-448F-9406-5D68ECA285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16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1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6B75151-C56D-493E-A2F5-776976E263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74" r:id="rId1"/>
    <p:sldLayoutId id="2147484775" r:id="rId2"/>
    <p:sldLayoutId id="2147484776" r:id="rId3"/>
    <p:sldLayoutId id="2147484777" r:id="rId4"/>
    <p:sldLayoutId id="2147484778" r:id="rId5"/>
    <p:sldLayoutId id="2147484779" r:id="rId6"/>
    <p:sldLayoutId id="2147484780" r:id="rId7"/>
    <p:sldLayoutId id="2147484781" r:id="rId8"/>
    <p:sldLayoutId id="2147484782" r:id="rId9"/>
    <p:sldLayoutId id="2147484783" r:id="rId10"/>
    <p:sldLayoutId id="21474847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Microsoft YaHei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Verdana" pitchFamily="34" charset="0"/>
          <a:ea typeface="Microsoft YaHei" pitchFamily="34" charset="-122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icrosoft YaHei" pitchFamily="34" charset="-122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lsu.edu/xinl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th.lsu.edu/hozha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video" Target="file:///E:\7_ConferencesAndTalks\2013\0226%20Pennington\Greek_B.wmv" TargetMode="External"/><Relationship Id="rId1" Type="http://schemas.openxmlformats.org/officeDocument/2006/relationships/video" Target="file:///E:\7_ConferencesAndTalks\2013\0226%20Pennington\dragons_4.wm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0" y="13716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800" i="0" dirty="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pitchFamily="34" charset="0"/>
              </a:rPr>
              <a:t>Computational and Quantitative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800" i="0" dirty="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pitchFamily="34" charset="0"/>
              </a:rPr>
              <a:t>Imaging and Geometric Analysis Research at CCT/LSU</a:t>
            </a:r>
            <a:endParaRPr lang="en-US" altLang="zh-CN" sz="2800" i="0" dirty="0">
              <a:latin typeface="Verdana" pitchFamily="34" charset="0"/>
            </a:endParaRPr>
          </a:p>
        </p:txBody>
      </p:sp>
      <p:sp>
        <p:nvSpPr>
          <p:cNvPr id="656387" name="Text Box 3"/>
          <p:cNvSpPr txBox="1">
            <a:spLocks noChangeArrowheads="1"/>
          </p:cNvSpPr>
          <p:nvPr/>
        </p:nvSpPr>
        <p:spPr bwMode="auto">
          <a:xfrm>
            <a:off x="609600" y="3048000"/>
            <a:ext cx="8153400" cy="1846659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b="1" i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b="0" i="0" dirty="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pitchFamily="34" charset="0"/>
                <a:cs typeface="Arial" pitchFamily="34" charset="0"/>
              </a:rPr>
              <a:t>Xin Shane Li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altLang="zh-CN" sz="1000" b="0" i="0" dirty="0" smtClean="0">
              <a:effectLst>
                <a:outerShdw blurRad="38100" dist="38100" dir="2700000" algn="tl">
                  <a:srgbClr val="4E5B6F"/>
                </a:outerShdw>
              </a:effectLst>
              <a:latin typeface="Verdana" pitchFamily="34" charset="0"/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000" b="0" i="0" dirty="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pitchFamily="34" charset="0"/>
                <a:cs typeface="Arial" pitchFamily="34" charset="0"/>
              </a:rPr>
              <a:t>Geometric and Visual Computing (GVC) Lab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000" b="0" i="0" dirty="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pitchFamily="34" charset="0"/>
                <a:cs typeface="Arial" pitchFamily="34" charset="0"/>
              </a:rPr>
              <a:t>School of Electrical Engineering &amp; Computer Science (EECS) and Center for Computation &amp; Technology (CCT)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000" b="0" i="0" dirty="0" smtClean="0">
                <a:effectLst>
                  <a:outerShdw blurRad="38100" dist="38100" dir="2700000" algn="tl">
                    <a:srgbClr val="4E5B6F"/>
                  </a:outerShdw>
                </a:effectLst>
                <a:latin typeface="Verdana" pitchFamily="34" charset="0"/>
                <a:cs typeface="Arial" pitchFamily="34" charset="0"/>
              </a:rPr>
              <a:t>Louisiana State University</a:t>
            </a:r>
          </a:p>
        </p:txBody>
      </p:sp>
      <p:pic>
        <p:nvPicPr>
          <p:cNvPr id="13316" name="Picture 5" descr="E:\XinLi\7.Conferences,Talks\20110925 XMU Talk\LUSLog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81" y="5124450"/>
            <a:ext cx="8080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0" y="6197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 b="0" i="0" dirty="0" smtClean="0">
                <a:cs typeface="Arial" charset="0"/>
              </a:rPr>
              <a:t>Medical Physics Research Retreat</a:t>
            </a:r>
            <a:endParaRPr lang="en-US" sz="1600" b="0" i="0" dirty="0">
              <a:cs typeface="Arial" charset="0"/>
            </a:endParaRPr>
          </a:p>
          <a:p>
            <a:pPr algn="r"/>
            <a:r>
              <a:rPr lang="en-US" sz="1600" b="0" i="0" dirty="0" smtClean="0">
                <a:cs typeface="Arial" charset="0"/>
              </a:rPr>
              <a:t>Feb. 28, 2013</a:t>
            </a:r>
            <a:endParaRPr lang="en-US" sz="1600" b="0" i="0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2514600" cy="4873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Some Results</a:t>
            </a:r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2" name="Rectangle 15"/>
          <p:cNvSpPr>
            <a:spLocks noGrp="1" noChangeArrowheads="1"/>
          </p:cNvSpPr>
          <p:nvPr>
            <p:ph type="title"/>
          </p:nvPr>
        </p:nvSpPr>
        <p:spPr>
          <a:xfrm>
            <a:off x="495300" y="369332"/>
            <a:ext cx="8229600" cy="461665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Motion Modeling for Lung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Tracking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LungDeform_colorb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70065" y="1524000"/>
            <a:ext cx="6197600" cy="4648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363028" y="1234345"/>
                <a:ext cx="2042418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 smtClean="0">
                    <a:ea typeface="Cambria Math"/>
                  </a:rPr>
                  <a:t>tracking error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/>
                        <a:ea typeface="Cambria Math"/>
                      </a:rPr>
                      <m:t>± 1.2 </m:t>
                    </m:r>
                    <m:r>
                      <a:rPr lang="en-US" sz="1400" b="0" i="1" dirty="0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endParaRPr lang="en-US" sz="1400" b="0" i="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3028" y="1234345"/>
                <a:ext cx="2042418" cy="286232"/>
              </a:xfrm>
              <a:prstGeom prst="rect">
                <a:avLst/>
              </a:prstGeom>
              <a:blipFill rotWithShape="1">
                <a:blip r:embed="rId6"/>
                <a:stretch>
                  <a:fillRect l="-597" t="-8511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33400" y="6447068"/>
            <a:ext cx="78486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</a:t>
            </a:r>
            <a:r>
              <a:rPr lang="en-US" sz="1200" b="0" i="0" dirty="0" err="1" smtClean="0"/>
              <a:t>Xu</a:t>
            </a:r>
            <a:r>
              <a:rPr lang="en-US" sz="1200" b="0" i="0" dirty="0" smtClean="0"/>
              <a:t> </a:t>
            </a:r>
            <a:r>
              <a:rPr lang="en-US" sz="1200" b="0" i="0" dirty="0"/>
              <a:t>and </a:t>
            </a:r>
            <a:r>
              <a:rPr lang="en-US" sz="1200" b="0" i="0" dirty="0" smtClean="0"/>
              <a:t>Li, “Optimizing </a:t>
            </a:r>
            <a:r>
              <a:rPr lang="en-US" sz="1200" b="0" i="0" dirty="0"/>
              <a:t>4D Image Registration for Respiratory Motion </a:t>
            </a:r>
            <a:r>
              <a:rPr lang="en-US" sz="1200" b="0" i="0" dirty="0" smtClean="0"/>
              <a:t>Modeling,” </a:t>
            </a:r>
            <a:r>
              <a:rPr lang="en-US" sz="1200" b="0" i="0" dirty="0"/>
              <a:t>Submitted to </a:t>
            </a:r>
            <a:r>
              <a:rPr lang="en-US" sz="1200" b="0" i="0" dirty="0" smtClean="0"/>
              <a:t>MICCAI 2013].</a:t>
            </a:r>
            <a:endParaRPr lang="en-US" sz="12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6172200"/>
            <a:ext cx="7392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[Video]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81044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97791"/>
            <a:ext cx="8229600" cy="430887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Cortex </a:t>
            </a: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and Cross-Subject Comparison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8834" y="2895600"/>
            <a:ext cx="6067425" cy="3667126"/>
            <a:chOff x="152400" y="1524000"/>
            <a:chExt cx="8667750" cy="5238750"/>
          </a:xfrm>
        </p:grpSpPr>
        <p:sp>
          <p:nvSpPr>
            <p:cNvPr id="34" name="Rectangle 33"/>
            <p:cNvSpPr/>
            <p:nvPr/>
          </p:nvSpPr>
          <p:spPr>
            <a:xfrm>
              <a:off x="1362539" y="5800847"/>
              <a:ext cx="298992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0" i="0" dirty="0" smtClean="0">
                  <a:latin typeface="Arial" pitchFamily="34" charset="0"/>
                  <a:cs typeface="Arial" pitchFamily="34" charset="0"/>
                </a:rPr>
                <a:t>Registration error: 0.048% ~ 0.12%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29201" y="2698812"/>
              <a:ext cx="365760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 dirty="0" smtClean="0"/>
                <a:t>Compared with other state-of-the-art dynamic registration techniques</a:t>
              </a:r>
              <a:endParaRPr lang="en-US" sz="1400" b="0" i="0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34000" y="3352800"/>
              <a:ext cx="3276600" cy="24480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1524000"/>
              <a:ext cx="8667750" cy="523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" name="Group 23"/>
            <p:cNvGrpSpPr>
              <a:grpSpLocks/>
            </p:cNvGrpSpPr>
            <p:nvPr/>
          </p:nvGrpSpPr>
          <p:grpSpPr bwMode="auto">
            <a:xfrm>
              <a:off x="533400" y="1582738"/>
              <a:ext cx="6675148" cy="5163038"/>
              <a:chOff x="600075" y="1219200"/>
              <a:chExt cx="6675148" cy="5163039"/>
            </a:xfrm>
          </p:grpSpPr>
          <p:pic>
            <p:nvPicPr>
              <p:cNvPr id="39" name="Picture 12" descr="brain1.bmp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0075" y="1371600"/>
                <a:ext cx="3667125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17" descr="brain2.bmp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230688" y="1219200"/>
                <a:ext cx="2551112" cy="1846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18" descr="brain3.bmp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67200" y="3705225"/>
                <a:ext cx="2571750" cy="2238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19" descr="brain4.bmp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38201" y="3551953"/>
                <a:ext cx="2452688" cy="2100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TextBox 20"/>
              <p:cNvSpPr txBox="1">
                <a:spLocks noChangeArrowheads="1"/>
              </p:cNvSpPr>
              <p:nvPr/>
            </p:nvSpPr>
            <p:spPr bwMode="auto">
              <a:xfrm>
                <a:off x="783676" y="3200400"/>
                <a:ext cx="2295043" cy="408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  <a:spcBef>
                    <a:spcPct val="20000"/>
                  </a:spcBef>
                  <a:buClr>
                    <a:srgbClr val="0099CC"/>
                  </a:buClr>
                  <a:buFont typeface="Wingdings" pitchFamily="2" charset="2"/>
                  <a:buNone/>
                </a:pPr>
                <a:r>
                  <a:rPr lang="en-US" sz="1400" b="0" i="0" dirty="0" smtClean="0">
                    <a:solidFill>
                      <a:schemeClr val="bg1"/>
                    </a:solidFill>
                  </a:rPr>
                  <a:t>Feature Detection</a:t>
                </a:r>
                <a:endParaRPr lang="en-US" sz="1400" b="0" i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TextBox 21"/>
              <p:cNvSpPr txBox="1">
                <a:spLocks noChangeArrowheads="1"/>
              </p:cNvSpPr>
              <p:nvPr/>
            </p:nvSpPr>
            <p:spPr bwMode="auto">
              <a:xfrm>
                <a:off x="4004142" y="3048000"/>
                <a:ext cx="2764493" cy="747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0" i="0" dirty="0">
                    <a:solidFill>
                      <a:schemeClr val="bg1"/>
                    </a:solidFill>
                  </a:rPr>
                  <a:t>Computing Curvature </a:t>
                </a:r>
              </a:p>
              <a:p>
                <a:pPr eaLnBrk="0" hangingPunct="0"/>
                <a:r>
                  <a:rPr lang="en-US" sz="1400" b="0" i="0" dirty="0">
                    <a:solidFill>
                      <a:schemeClr val="bg1"/>
                    </a:solidFill>
                  </a:rPr>
                  <a:t>Principal Directions</a:t>
                </a:r>
              </a:p>
            </p:txBody>
          </p:sp>
          <p:sp>
            <p:nvSpPr>
              <p:cNvPr id="45" name="TextBox 22"/>
              <p:cNvSpPr txBox="1">
                <a:spLocks noChangeArrowheads="1"/>
              </p:cNvSpPr>
              <p:nvPr/>
            </p:nvSpPr>
            <p:spPr bwMode="auto">
              <a:xfrm>
                <a:off x="749195" y="5634782"/>
                <a:ext cx="2835485" cy="747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0" i="0" dirty="0">
                    <a:solidFill>
                      <a:schemeClr val="bg1"/>
                    </a:solidFill>
                  </a:rPr>
                  <a:t>Detecting 0-Curvature </a:t>
                </a:r>
              </a:p>
              <a:p>
                <a:pPr eaLnBrk="0" hangingPunct="0"/>
                <a:r>
                  <a:rPr lang="en-US" sz="1400" b="0" i="0" dirty="0">
                    <a:solidFill>
                      <a:schemeClr val="bg1"/>
                    </a:solidFill>
                  </a:rPr>
                  <a:t>  Contour</a:t>
                </a:r>
              </a:p>
            </p:txBody>
          </p:sp>
          <p:sp>
            <p:nvSpPr>
              <p:cNvPr id="46" name="TextBox 23"/>
              <p:cNvSpPr txBox="1">
                <a:spLocks noChangeArrowheads="1"/>
              </p:cNvSpPr>
              <p:nvPr/>
            </p:nvSpPr>
            <p:spPr bwMode="auto">
              <a:xfrm>
                <a:off x="3981740" y="5954713"/>
                <a:ext cx="3293483" cy="408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0" i="0" dirty="0">
                    <a:solidFill>
                      <a:schemeClr val="bg1"/>
                    </a:solidFill>
                  </a:rPr>
                  <a:t>Segmenting </a:t>
                </a:r>
                <a:r>
                  <a:rPr lang="en-US" sz="1400" b="0" i="0" dirty="0" err="1">
                    <a:solidFill>
                      <a:schemeClr val="bg1"/>
                    </a:solidFill>
                  </a:rPr>
                  <a:t>Gyri</a:t>
                </a:r>
                <a:r>
                  <a:rPr lang="en-US" sz="1400" b="0" i="0" dirty="0">
                    <a:solidFill>
                      <a:schemeClr val="bg1"/>
                    </a:solidFill>
                  </a:rPr>
                  <a:t> and Sulci</a:t>
                </a:r>
              </a:p>
            </p:txBody>
          </p:sp>
        </p:grpSp>
      </p:grpSp>
      <p:sp>
        <p:nvSpPr>
          <p:cNvPr id="47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382000" cy="14017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Construct the </a:t>
            </a:r>
            <a:r>
              <a:rPr lang="en-US" sz="2000" dirty="0" err="1" smtClean="0"/>
              <a:t>Spline</a:t>
            </a:r>
            <a:r>
              <a:rPr lang="en-US" sz="2000" dirty="0" smtClean="0"/>
              <a:t> representation for brain cortex from volume image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dirty="0"/>
              <a:t>A </a:t>
            </a:r>
            <a:r>
              <a:rPr lang="en-US" sz="1800" dirty="0" smtClean="0"/>
              <a:t>continuous </a:t>
            </a:r>
            <a:r>
              <a:rPr lang="en-US" sz="1800" dirty="0"/>
              <a:t>and accurate representation </a:t>
            </a:r>
            <a:r>
              <a:rPr lang="en-US" sz="1800" dirty="0">
                <a:sym typeface="Wingdings" pitchFamily="2" charset="2"/>
              </a:rPr>
              <a:t> feature detection and </a:t>
            </a:r>
            <a:r>
              <a:rPr lang="en-US" sz="1800" dirty="0" err="1">
                <a:sym typeface="Wingdings" pitchFamily="2" charset="2"/>
              </a:rPr>
              <a:t>gyri</a:t>
            </a:r>
            <a:r>
              <a:rPr lang="en-US" sz="1800" dirty="0">
                <a:sym typeface="Wingdings" pitchFamily="2" charset="2"/>
              </a:rPr>
              <a:t>/sulci segmentation </a:t>
            </a:r>
            <a:endParaRPr lang="en-US" sz="1800" dirty="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6863179" y="4337070"/>
            <a:ext cx="1752600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US" altLang="zh-CN" sz="1400" b="0" i="0" dirty="0" smtClean="0"/>
              <a:t>[He, Li</a:t>
            </a:r>
            <a:r>
              <a:rPr lang="en-US" altLang="zh-CN" sz="1400" b="0" i="0" dirty="0"/>
              <a:t>, </a:t>
            </a:r>
            <a:r>
              <a:rPr lang="en-US" altLang="zh-CN" sz="1400" b="0" i="0" dirty="0" err="1" smtClean="0"/>
              <a:t>Gu</a:t>
            </a:r>
            <a:r>
              <a:rPr lang="en-US" altLang="zh-CN" sz="1400" b="0" i="0" dirty="0"/>
              <a:t>, </a:t>
            </a:r>
            <a:r>
              <a:rPr lang="en-US" altLang="zh-CN" sz="1400" b="0" i="0" dirty="0" smtClean="0"/>
              <a:t>Qin</a:t>
            </a:r>
            <a:r>
              <a:rPr lang="en-US" altLang="zh-CN" sz="1400" b="0" i="0" dirty="0"/>
              <a:t>, “Brain Image Analysis using Spherical Splines”, in </a:t>
            </a:r>
            <a:r>
              <a:rPr lang="en-US" altLang="zh-CN" sz="1400" b="0" i="0" dirty="0" smtClean="0"/>
              <a:t>EMMCVPR05, LNCS, Vol. 3735, pp. 633-644, 2005.]</a:t>
            </a:r>
            <a:endParaRPr lang="en-US" altLang="zh-CN" sz="1400" b="0" i="0" dirty="0"/>
          </a:p>
        </p:txBody>
      </p:sp>
    </p:spTree>
    <p:extLst>
      <p:ext uri="{BB962C8B-B14F-4D97-AF65-F5344CB8AC3E}">
        <p14:creationId xmlns:p14="http://schemas.microsoft.com/office/powerpoint/2010/main" val="29452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97791"/>
            <a:ext cx="8229600" cy="430887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Cortex </a:t>
            </a: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and Cross-Subject Comparison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7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382000" cy="21637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Construct the </a:t>
            </a:r>
            <a:r>
              <a:rPr lang="en-US" sz="2000" dirty="0" err="1" smtClean="0"/>
              <a:t>Spline</a:t>
            </a:r>
            <a:r>
              <a:rPr lang="en-US" sz="2000" dirty="0" smtClean="0"/>
              <a:t> representation for brain cortex from volume image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dirty="0" smtClean="0"/>
              <a:t>A continuous and accurate representation </a:t>
            </a:r>
            <a:r>
              <a:rPr lang="en-US" sz="1800" dirty="0" smtClean="0">
                <a:sym typeface="Wingdings" pitchFamily="2" charset="2"/>
              </a:rPr>
              <a:t> feature detection and </a:t>
            </a:r>
            <a:r>
              <a:rPr lang="en-US" sz="1800" dirty="0" err="1" smtClean="0">
                <a:sym typeface="Wingdings" pitchFamily="2" charset="2"/>
              </a:rPr>
              <a:t>gyri</a:t>
            </a:r>
            <a:r>
              <a:rPr lang="en-US" sz="1800" dirty="0" smtClean="0">
                <a:sym typeface="Wingdings" pitchFamily="2" charset="2"/>
              </a:rPr>
              <a:t>/sulci segmentation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dirty="0"/>
              <a:t>Cross-subject Brain Cortex Comparison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796678" y="5685391"/>
            <a:ext cx="75438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400" b="0" i="0" dirty="0"/>
              <a:t>[He, Li, </a:t>
            </a:r>
            <a:r>
              <a:rPr lang="en-US" altLang="zh-CN" sz="1400" b="0" i="0" dirty="0" err="1"/>
              <a:t>Gu</a:t>
            </a:r>
            <a:r>
              <a:rPr lang="en-US" altLang="zh-CN" sz="1400" b="0" i="0" dirty="0"/>
              <a:t>, Qin, “Brain Image Analysis using Spherical Splines”, in EMMCVPR05, LNCS, Vol. 3735, pp. 633-644, 2005.]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7867650" cy="17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7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97791"/>
            <a:ext cx="8229600" cy="430887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Publications Related to Medical Image Analysis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7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382000" cy="5287962"/>
          </a:xfrm>
        </p:spPr>
        <p:txBody>
          <a:bodyPr/>
          <a:lstStyle/>
          <a:p>
            <a:pPr eaLnBrk="1" hangingPunct="1">
              <a:buNone/>
            </a:pPr>
            <a:r>
              <a:rPr lang="en-US" sz="1200" u="sng" dirty="0" smtClean="0"/>
              <a:t>Medical Imaging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Toward More Precise Radiotherapy Treatment of Lung Tumors, IEEE Computer, (45):1:59-65, 2012.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Feature-aligned 4D Spatiotemporal Image Registration, International Conference on Pattern Recognition (ICPR), pp. 2639-2642, 2012.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Consistent Feature-aligned 4D Image Registration for Respiratory Motion Modeling, International Symposium on Biomedical Imaging (ISBI), 2013.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Optimizing 4D Image Registration for Respiratory Motion Modeling, Submitted to Medical Image Computing and Computer Assisted Intervention (MICCAI) 2013</a:t>
            </a:r>
          </a:p>
          <a:p>
            <a:pPr eaLnBrk="1" hangingPunct="1">
              <a:buNone/>
            </a:pPr>
            <a:r>
              <a:rPr lang="en-US" sz="1200" u="sng" dirty="0" smtClean="0"/>
              <a:t>Numerical Optimization on Imaging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Gradient-based methods for sparse recovering, SIAM Journal on Imaging, (4):146-165, 2011.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err="1" smtClean="0"/>
              <a:t>Bregman</a:t>
            </a:r>
            <a:r>
              <a:rPr lang="en-US" sz="1200" dirty="0" smtClean="0"/>
              <a:t> Operator Splitting with </a:t>
            </a:r>
            <a:r>
              <a:rPr lang="en-US" sz="1200" dirty="0" err="1" smtClean="0"/>
              <a:t>Stepsize</a:t>
            </a:r>
            <a:r>
              <a:rPr lang="en-US" sz="1200" dirty="0" smtClean="0"/>
              <a:t> (BOSVS) for Total variation Image Recovering, Computational Optimization and Applications (54):317-342, 2013.</a:t>
            </a:r>
          </a:p>
          <a:p>
            <a:pPr eaLnBrk="1" hangingPunct="1">
              <a:buNone/>
            </a:pPr>
            <a:r>
              <a:rPr lang="en-US" sz="1200" u="sng" dirty="0" smtClean="0"/>
              <a:t>Geometric Data Modeling/Processing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Restricted </a:t>
            </a:r>
            <a:r>
              <a:rPr lang="en-US" sz="1200" dirty="0" err="1" smtClean="0"/>
              <a:t>Trivariate</a:t>
            </a:r>
            <a:r>
              <a:rPr lang="en-US" sz="1200" dirty="0" smtClean="0"/>
              <a:t> </a:t>
            </a:r>
            <a:r>
              <a:rPr lang="en-US" sz="1200" dirty="0" err="1" smtClean="0"/>
              <a:t>Polycube</a:t>
            </a:r>
            <a:r>
              <a:rPr lang="en-US" sz="1200" dirty="0" smtClean="0"/>
              <a:t> </a:t>
            </a:r>
            <a:r>
              <a:rPr lang="en-US" sz="1200" dirty="0" err="1" smtClean="0"/>
              <a:t>Splines</a:t>
            </a:r>
            <a:r>
              <a:rPr lang="en-US" sz="1200" dirty="0" smtClean="0"/>
              <a:t> for Volumetric Data Modeling, IEEE Trans. on Visualization and Computer Graphics (TVCG), Vol. 18, Issue 5, pp. 703-716, 2012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Surface Mesh to Volumetric </a:t>
            </a:r>
            <a:r>
              <a:rPr lang="en-US" sz="1200" dirty="0" err="1" smtClean="0"/>
              <a:t>Spline</a:t>
            </a:r>
            <a:r>
              <a:rPr lang="en-US" sz="1200" dirty="0" smtClean="0"/>
              <a:t> Conversion with Generalized Poly-cubes, IEEE Trans. on Visualization and Computer Graphics (TVCG), in press, 2013.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err="1" smtClean="0"/>
              <a:t>Biharmonic</a:t>
            </a:r>
            <a:r>
              <a:rPr lang="en-US" sz="1200" dirty="0" smtClean="0"/>
              <a:t> Volumetric Mapping using Fundamental Solutions, IEEE Trans. on Visualization and Computer Graphics (TVCG), in press, 2013.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1200" dirty="0" smtClean="0"/>
              <a:t>Efficient Spherical Parameterization using Progressive Optimization, Computational Visual Media Conference, pp. 170-177, 2012. </a:t>
            </a:r>
          </a:p>
        </p:txBody>
      </p:sp>
    </p:spTree>
    <p:extLst>
      <p:ext uri="{BB962C8B-B14F-4D97-AF65-F5344CB8AC3E}">
        <p14:creationId xmlns:p14="http://schemas.microsoft.com/office/powerpoint/2010/main" val="27617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05458"/>
            <a:ext cx="8229600" cy="523220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宋体" pitchFamily="2" charset="-122"/>
                <a:cs typeface="+mn-cs"/>
              </a:rPr>
              <a:t>Thank You!</a:t>
            </a: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7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382000" cy="36115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Our research expertise &amp; developed algorithms/software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dirty="0" smtClean="0"/>
              <a:t>Geometric and temporal data modeling and processing (motion modeling, pattern detection)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dirty="0" smtClean="0"/>
              <a:t>Image processing (image enhancement, segmentation, feature detection, registration/matching)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dirty="0" smtClean="0"/>
              <a:t>Numerical Optimization, Algorithms, Geometric Optimization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000" dirty="0" smtClean="0"/>
              <a:t>Goal: to establish collaborations on </a:t>
            </a:r>
            <a:r>
              <a:rPr lang="en-US" sz="2000" dirty="0"/>
              <a:t>practical medical </a:t>
            </a:r>
            <a:r>
              <a:rPr lang="en-US" sz="2000" dirty="0" smtClean="0"/>
              <a:t>problems</a:t>
            </a:r>
            <a:endParaRPr 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28600" y="5258958"/>
            <a:ext cx="86868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 smtClean="0"/>
              <a:t>Faculty:            Xin Shane Li (Computer engineering)  :   </a:t>
            </a:r>
            <a:r>
              <a:rPr lang="en-US" b="0" i="0" dirty="0" smtClean="0">
                <a:hlinkClick r:id="rId3"/>
              </a:rPr>
              <a:t>http://www.ece.lsu.edu/xinli</a:t>
            </a:r>
            <a:endParaRPr lang="en-US" b="0" i="0" dirty="0" smtClean="0"/>
          </a:p>
          <a:p>
            <a:pPr algn="l"/>
            <a:r>
              <a:rPr lang="en-US" b="0" i="0" dirty="0"/>
              <a:t>	 </a:t>
            </a:r>
            <a:r>
              <a:rPr lang="en-US" b="0" i="0" dirty="0" smtClean="0"/>
              <a:t>         </a:t>
            </a:r>
            <a:r>
              <a:rPr lang="en-US" b="0" i="0" dirty="0" err="1" smtClean="0"/>
              <a:t>Hongchao</a:t>
            </a:r>
            <a:r>
              <a:rPr lang="en-US" b="0" i="0" dirty="0" smtClean="0"/>
              <a:t> Zhang (Math)               : </a:t>
            </a:r>
            <a:r>
              <a:rPr lang="en-US" b="0" i="0" dirty="0" smtClean="0">
                <a:hlinkClick r:id="rId4"/>
              </a:rPr>
              <a:t>http://www.math.lsu.edu/hozhang</a:t>
            </a:r>
            <a:endParaRPr lang="en-US" b="0" i="0" dirty="0" smtClean="0"/>
          </a:p>
          <a:p>
            <a:pPr algn="l"/>
            <a:r>
              <a:rPr lang="en-US" b="0" i="0" dirty="0" smtClean="0"/>
              <a:t>PhD Students: H. </a:t>
            </a:r>
            <a:r>
              <a:rPr lang="en-US" b="0" i="0" dirty="0" err="1" smtClean="0"/>
              <a:t>Xu</a:t>
            </a:r>
            <a:r>
              <a:rPr lang="en-US" b="0" i="0" dirty="0" smtClean="0"/>
              <a:t>,   S. Wan,   W. Yu,   K. Zhang </a:t>
            </a:r>
          </a:p>
          <a:p>
            <a:pPr algn="l"/>
            <a:r>
              <a:rPr lang="en-US" b="0" i="0" dirty="0" smtClean="0"/>
              <a:t>MS Students :  M. </a:t>
            </a:r>
            <a:r>
              <a:rPr lang="en-US" b="0" i="0" dirty="0" err="1" smtClean="0"/>
              <a:t>Chettu</a:t>
            </a:r>
            <a:r>
              <a:rPr lang="en-US" b="0" i="0" dirty="0" smtClean="0"/>
              <a:t>,   R. </a:t>
            </a:r>
            <a:r>
              <a:rPr lang="en-US" b="0" i="0" dirty="0" err="1" smtClean="0"/>
              <a:t>Duggapu</a:t>
            </a:r>
            <a:r>
              <a:rPr lang="en-US" b="0" i="0" dirty="0" smtClean="0"/>
              <a:t>,   S. </a:t>
            </a:r>
            <a:r>
              <a:rPr lang="en-US" b="0" i="0" dirty="0" err="1" smtClean="0"/>
              <a:t>Kolipaka</a:t>
            </a:r>
            <a:r>
              <a:rPr lang="en-US" b="0" i="0" dirty="0" smtClean="0"/>
              <a:t>,   R. </a:t>
            </a:r>
            <a:r>
              <a:rPr lang="en-US" b="0" i="0" dirty="0" err="1" smtClean="0"/>
              <a:t>Kalluru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19892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36233"/>
            <a:ext cx="8229600" cy="492443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Geometric Data Processing Research in GVC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153400" cy="41449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Research Expertise: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Geometric/Image Data Modeling and Analysis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Applications in Graphics, Visualization, and other scientific fields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dirty="0"/>
              <a:t>Developed </a:t>
            </a:r>
            <a:r>
              <a:rPr lang="en-US" sz="2000" dirty="0" smtClean="0"/>
              <a:t>Geometric/Image Processing Techniques</a:t>
            </a:r>
          </a:p>
          <a:p>
            <a:pPr lvl="1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Data Matching and Mapping</a:t>
            </a:r>
          </a:p>
          <a:p>
            <a:pPr lvl="2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Establish correspondence between geometric data</a:t>
            </a:r>
          </a:p>
          <a:p>
            <a:pPr lvl="2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Computer parameterization on given shapes</a:t>
            </a:r>
          </a:p>
          <a:p>
            <a:pPr lvl="1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Data Reconstruction and Restoration</a:t>
            </a:r>
          </a:p>
          <a:p>
            <a:pPr lvl="2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Repair damaged or fragmented data</a:t>
            </a:r>
          </a:p>
          <a:p>
            <a:pPr lvl="1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Dynamic Data Modeling </a:t>
            </a:r>
          </a:p>
          <a:p>
            <a:pPr lvl="2" eaLnBrk="1" hangingPunct="1">
              <a:buClr>
                <a:schemeClr val="bg1">
                  <a:lumMod val="95000"/>
                  <a:lumOff val="5000"/>
                </a:schemeClr>
              </a:buClr>
              <a:buFont typeface="Wingdings" pitchFamily="2" charset="2"/>
              <a:buChar char="q"/>
            </a:pPr>
            <a:r>
              <a:rPr lang="en-US" sz="14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Build deformable models fitting sequential data for motion analysis and prediction 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q"/>
            </a:pPr>
            <a:endParaRPr lang="en-US" sz="20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gons_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577839" y="3512741"/>
            <a:ext cx="2756716" cy="2067537"/>
          </a:xfrm>
          <a:prstGeom prst="rect">
            <a:avLst/>
          </a:prstGeom>
        </p:spPr>
      </p:pic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36234"/>
            <a:ext cx="8229600" cy="492443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600" b="1" dirty="0">
                <a:solidFill>
                  <a:schemeClr val="tx1"/>
                </a:solidFill>
              </a:rPr>
              <a:t>Geometric Data Processing Research in GVC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077200" cy="24685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Research Expertise: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Geometric/Image Data Modeling and Analysis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Applications in Graphics, Visualization, and other scientific fields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dirty="0"/>
              <a:t>Developed </a:t>
            </a:r>
            <a:r>
              <a:rPr lang="en-US" sz="2000" dirty="0" smtClean="0"/>
              <a:t>Geometric/Image Processing Techniques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Data Matching and Mapping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Establish correspondence between geometric data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FFFF66"/>
                </a:solidFill>
              </a:rPr>
              <a:t>Application: Difference comparison/Shape retrieval, Animate the physical deformation between geometries</a:t>
            </a:r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Greek_B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6248400" y="3511604"/>
            <a:ext cx="2797659" cy="20982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5784604"/>
            <a:ext cx="8850086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[Li et al. “Globally </a:t>
            </a:r>
            <a:r>
              <a:rPr lang="en-US" sz="1200" b="0" i="0" dirty="0"/>
              <a:t>Optimal Surface Mapping for Shapes of Arbitrary </a:t>
            </a:r>
            <a:r>
              <a:rPr lang="en-US" sz="1200" b="0" i="0" dirty="0" smtClean="0"/>
              <a:t>Topology,” IEEE </a:t>
            </a:r>
            <a:r>
              <a:rPr lang="en-US" sz="1200" b="0" i="0" dirty="0"/>
              <a:t>Trans. on Visualization and Computer Graphics (TVCG), </a:t>
            </a:r>
            <a:r>
              <a:rPr lang="en-US" sz="1200" b="0" i="0" dirty="0" smtClean="0"/>
              <a:t>14(4): </a:t>
            </a:r>
            <a:r>
              <a:rPr lang="en-US" sz="1200" b="0" i="0" dirty="0"/>
              <a:t>805-819, 2008</a:t>
            </a:r>
            <a:r>
              <a:rPr lang="en-US" sz="1200" b="0" i="0" dirty="0" smtClean="0"/>
              <a:t>.]</a:t>
            </a:r>
          </a:p>
          <a:p>
            <a:pPr algn="l"/>
            <a:r>
              <a:rPr lang="en-US" sz="1200" b="0" i="0" dirty="0" smtClean="0"/>
              <a:t>[Li et al</a:t>
            </a:r>
            <a:r>
              <a:rPr lang="en-US" sz="1200" b="0" i="0" dirty="0"/>
              <a:t>. “Surface Mapping using Consistent Pants Decomposition</a:t>
            </a:r>
            <a:r>
              <a:rPr lang="en-US" sz="1200" b="0" i="0" dirty="0" smtClean="0"/>
              <a:t>,”</a:t>
            </a:r>
            <a:r>
              <a:rPr lang="en-US" sz="1200" b="0" i="0" dirty="0"/>
              <a:t> IEEE Trans. on Visualization and Computer Graphics (TVCG), </a:t>
            </a:r>
            <a:r>
              <a:rPr lang="en-US" sz="1200" b="0" i="0" dirty="0" smtClean="0"/>
              <a:t>15(4</a:t>
            </a:r>
            <a:r>
              <a:rPr lang="en-US" sz="1200" b="0" i="0" dirty="0"/>
              <a:t>): 805-819, </a:t>
            </a:r>
            <a:r>
              <a:rPr lang="en-US" sz="1200" b="0" i="0" dirty="0" smtClean="0"/>
              <a:t>2009 ]</a:t>
            </a:r>
          </a:p>
          <a:p>
            <a:pPr algn="l"/>
            <a:r>
              <a:rPr lang="en-US" sz="1200" b="0" i="0" dirty="0" smtClean="0"/>
              <a:t>[Yu and Li, “Computing </a:t>
            </a:r>
            <a:r>
              <a:rPr lang="en-US" sz="1200" b="0" i="0" dirty="0"/>
              <a:t>3D Shape Guarding and Star </a:t>
            </a:r>
            <a:r>
              <a:rPr lang="en-US" sz="1200" b="0" i="0" dirty="0" smtClean="0"/>
              <a:t>Decomposition,” Computer </a:t>
            </a:r>
            <a:r>
              <a:rPr lang="en-US" sz="1200" b="0" i="0" dirty="0"/>
              <a:t>Graphics Forum (CGF), </a:t>
            </a:r>
            <a:r>
              <a:rPr lang="en-US" sz="1200" b="0" i="0" dirty="0" smtClean="0"/>
              <a:t>30(7):2087-2096</a:t>
            </a:r>
            <a:r>
              <a:rPr lang="en-US" sz="1200" b="0" i="0" dirty="0"/>
              <a:t>, </a:t>
            </a:r>
            <a:r>
              <a:rPr lang="en-US" sz="1200" b="0" i="0" dirty="0" smtClean="0"/>
              <a:t>2011]</a:t>
            </a:r>
            <a:endParaRPr lang="en-US" sz="1200" b="0" i="0" dirty="0"/>
          </a:p>
        </p:txBody>
      </p:sp>
      <p:pic>
        <p:nvPicPr>
          <p:cNvPr id="2050" name="Picture 2" descr="SIG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8" y="3505200"/>
            <a:ext cx="3294888" cy="208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7782" y="5562600"/>
            <a:ext cx="7392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[Video]</a:t>
            </a:r>
            <a:endParaRPr lang="en-US" sz="14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7277608" y="5571884"/>
            <a:ext cx="7392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[Video]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407328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36234"/>
            <a:ext cx="8229600" cy="492443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600" b="1" dirty="0">
                <a:solidFill>
                  <a:schemeClr val="tx1"/>
                </a:solidFill>
              </a:rPr>
              <a:t>Geometric Data Processing Research in GVC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153400" cy="25447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Research Expertise: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Geometric/Image Data Modeling and Analysis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Applications in Graphics, Visualization, and other scientific fields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dirty="0"/>
              <a:t>Developed </a:t>
            </a:r>
            <a:r>
              <a:rPr lang="en-US" sz="2000" dirty="0" smtClean="0"/>
              <a:t>Geometric/Image Processing Techniques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Data Matching and Mapping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Establish correspondence between geometric data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Compute parameterization on given geometry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FFFF66"/>
                </a:solidFill>
              </a:rPr>
              <a:t>Application: High quality meshing for finite element analysis/simulation from raw data</a:t>
            </a:r>
          </a:p>
          <a:p>
            <a:pPr eaLnBrk="1" hangingPunct="1">
              <a:buFont typeface="Wingdings" pitchFamily="2" charset="2"/>
              <a:buChar char="q"/>
            </a:pPr>
            <a:endParaRPr lang="en-US" sz="20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867400"/>
            <a:ext cx="876300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[Wan et al. </a:t>
            </a:r>
            <a:r>
              <a:rPr lang="en-US" sz="1200" b="0" i="0" dirty="0"/>
              <a:t>“A Topology-Preserving Optimization Algorithm for </a:t>
            </a:r>
            <a:r>
              <a:rPr lang="en-US" sz="1200" b="0" i="0" dirty="0" err="1"/>
              <a:t>Polycube</a:t>
            </a:r>
            <a:r>
              <a:rPr lang="en-US" sz="1200" b="0" i="0" dirty="0"/>
              <a:t> </a:t>
            </a:r>
            <a:r>
              <a:rPr lang="en-US" sz="1200" b="0" i="0" dirty="0" smtClean="0"/>
              <a:t>Mapping,” Computers &amp; Graphics, 35(3):639-649, 2011]    </a:t>
            </a:r>
          </a:p>
          <a:p>
            <a:pPr algn="l"/>
            <a:r>
              <a:rPr lang="en-US" sz="1200" b="0" i="0" dirty="0" smtClean="0"/>
              <a:t>[Wang et al</a:t>
            </a:r>
            <a:r>
              <a:rPr lang="en-US" sz="1200" b="0" i="0" dirty="0"/>
              <a:t>. “Restricted </a:t>
            </a:r>
            <a:r>
              <a:rPr lang="en-US" sz="1200" b="0" i="0" dirty="0" err="1"/>
              <a:t>Trivariate</a:t>
            </a:r>
            <a:r>
              <a:rPr lang="en-US" sz="1200" b="0" i="0" dirty="0"/>
              <a:t> </a:t>
            </a:r>
            <a:r>
              <a:rPr lang="en-US" sz="1200" b="0" i="0" dirty="0" err="1"/>
              <a:t>Polycube</a:t>
            </a:r>
            <a:r>
              <a:rPr lang="en-US" sz="1200" b="0" i="0" dirty="0"/>
              <a:t> Splines for Volumetric Data </a:t>
            </a:r>
            <a:r>
              <a:rPr lang="en-US" sz="1200" b="0" i="0" dirty="0" smtClean="0"/>
              <a:t>Modeling,” </a:t>
            </a:r>
            <a:r>
              <a:rPr lang="en-US" sz="1200" b="0" i="0" dirty="0"/>
              <a:t>IEEE </a:t>
            </a:r>
            <a:r>
              <a:rPr lang="en-US" sz="1200" b="0" i="0" dirty="0" smtClean="0"/>
              <a:t>Trans. </a:t>
            </a:r>
            <a:r>
              <a:rPr lang="en-US" sz="1200" b="0" i="0" dirty="0"/>
              <a:t>on Visualization and Computer Graphics, </a:t>
            </a:r>
            <a:r>
              <a:rPr lang="en-US" sz="1200" b="0" i="0" dirty="0" smtClean="0"/>
              <a:t>18(5):703-716, 2012.]</a:t>
            </a:r>
          </a:p>
          <a:p>
            <a:pPr algn="l"/>
            <a:r>
              <a:rPr lang="en-US" sz="1200" b="0" i="0" dirty="0" smtClean="0"/>
              <a:t>[</a:t>
            </a:r>
            <a:r>
              <a:rPr lang="en-US" sz="1200" b="0" i="0" dirty="0"/>
              <a:t>Li et al. “Surface Mesh to Volumetric Spline Conversion with Generalized Poly-cubes,” IEEE </a:t>
            </a:r>
            <a:r>
              <a:rPr lang="en-US" sz="1200" b="0" i="0" dirty="0" smtClean="0"/>
              <a:t>Transactions on Visualization and Computer Graphics, in press, 2013.]  </a:t>
            </a:r>
            <a:endParaRPr lang="en-US" sz="1200" b="0" i="0" dirty="0"/>
          </a:p>
        </p:txBody>
      </p:sp>
      <p:pic>
        <p:nvPicPr>
          <p:cNvPr id="1026" name="Picture 2" descr="BLiTVC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4564"/>
            <a:ext cx="3360860" cy="17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T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79984"/>
            <a:ext cx="3952875" cy="22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336234"/>
            <a:ext cx="8229600" cy="492443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600" b="1" dirty="0">
                <a:solidFill>
                  <a:schemeClr val="tx1"/>
                </a:solidFill>
              </a:rPr>
              <a:t>Geometric Data Processing Research in GVC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153400" cy="35353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Research Expertise: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Geometric/Image Data Modeling and Analysis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Applications in Graphics, Visualization, and other scientific fields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dirty="0"/>
              <a:t>Developed </a:t>
            </a:r>
            <a:r>
              <a:rPr lang="en-US" sz="2000" dirty="0" smtClean="0"/>
              <a:t>Geometric/Image Processing Techniques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Data Matching and Mapping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Establish correspondence between geometric data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Compute parameterization on given geometry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Data Reconstruction and Restoration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Repair incomplete/damaged data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en-US" sz="1400" dirty="0" smtClean="0">
                <a:solidFill>
                  <a:srgbClr val="FFFF66"/>
                </a:solidFill>
              </a:rPr>
              <a:t>Application: data restoration, pattern recognition in forensics, archaeology, …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Dynamic Data Modeling </a:t>
            </a:r>
          </a:p>
          <a:p>
            <a:pPr lvl="2" eaLnBrk="1" hangingPunct="1">
              <a:buFont typeface="Wingdings" pitchFamily="2" charset="2"/>
              <a:buChar char="Ø"/>
            </a:pPr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4495800"/>
            <a:ext cx="8589962" cy="1422309"/>
            <a:chOff x="381000" y="4368893"/>
            <a:chExt cx="8589962" cy="1422309"/>
          </a:xfrm>
        </p:grpSpPr>
        <p:pic>
          <p:nvPicPr>
            <p:cNvPr id="3175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4368893"/>
              <a:ext cx="1731962" cy="142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368893"/>
              <a:ext cx="2076450" cy="142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450" y="4368894"/>
              <a:ext cx="2022437" cy="142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779" y="4368894"/>
              <a:ext cx="1056228" cy="142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007" y="4368893"/>
              <a:ext cx="1753777" cy="1422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36562" y="6019800"/>
            <a:ext cx="845820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[Li et al. </a:t>
            </a:r>
            <a:r>
              <a:rPr lang="en-US" sz="1200" b="0" i="0" dirty="0"/>
              <a:t>“Symmetry and Template Guided Skull </a:t>
            </a:r>
            <a:r>
              <a:rPr lang="en-US" sz="1200" b="0" i="0" dirty="0" smtClean="0"/>
              <a:t>Completion,” Computers &amp; Graphics, 35(4):885-893, 2011]    </a:t>
            </a:r>
          </a:p>
          <a:p>
            <a:pPr algn="l"/>
            <a:r>
              <a:rPr lang="en-US" sz="1200" b="0" i="0" dirty="0" smtClean="0"/>
              <a:t>[Yin et al. </a:t>
            </a:r>
            <a:r>
              <a:rPr lang="en-US" sz="1200" b="0" i="0" dirty="0"/>
              <a:t>“An Automatic Assembly and Completion Framework for Fragmented </a:t>
            </a:r>
            <a:r>
              <a:rPr lang="en-US" sz="1200" b="0" i="0" dirty="0" smtClean="0"/>
              <a:t>Skulls,” ICCV, pp.</a:t>
            </a:r>
            <a:r>
              <a:rPr lang="en-US" sz="1200" b="0" i="0" dirty="0"/>
              <a:t> </a:t>
            </a:r>
            <a:r>
              <a:rPr lang="en-US" sz="1200" b="0" i="0" dirty="0" smtClean="0"/>
              <a:t>2532-2539, 2011]  </a:t>
            </a:r>
          </a:p>
          <a:p>
            <a:pPr algn="l"/>
            <a:r>
              <a:rPr lang="en-US" sz="1200" b="0" i="0" dirty="0" smtClean="0"/>
              <a:t>[Yu et al. </a:t>
            </a:r>
            <a:r>
              <a:rPr lang="en-US" sz="1200" b="0" i="0" dirty="0"/>
              <a:t>“Fragmented Skull Modeling Using Heat </a:t>
            </a:r>
            <a:r>
              <a:rPr lang="en-US" sz="1200" b="0" i="0" dirty="0" smtClean="0"/>
              <a:t>Kernels,” Graphical Models, 74(4):140-151, 2012]</a:t>
            </a:r>
            <a:endParaRPr lang="en-US" sz="1200" b="0" i="0" dirty="0"/>
          </a:p>
        </p:txBody>
      </p:sp>
    </p:spTree>
    <p:extLst>
      <p:ext uri="{BB962C8B-B14F-4D97-AF65-F5344CB8AC3E}">
        <p14:creationId xmlns:p14="http://schemas.microsoft.com/office/powerpoint/2010/main" val="9790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27" name="Rectangle 15"/>
          <p:cNvSpPr>
            <a:spLocks noGrp="1" noChangeArrowheads="1"/>
          </p:cNvSpPr>
          <p:nvPr>
            <p:ph type="title"/>
          </p:nvPr>
        </p:nvSpPr>
        <p:spPr>
          <a:xfrm>
            <a:off x="495300" y="369332"/>
            <a:ext cx="8229600" cy="461665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Motion Modeling for Lung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Tracking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153400" cy="21637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Goal: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Using temporally scanned (3D+T) CT + (2D+T) MRI data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To </a:t>
            </a:r>
            <a:r>
              <a:rPr lang="en-US" sz="1600" dirty="0" smtClean="0">
                <a:solidFill>
                  <a:srgbClr val="FFFF00"/>
                </a:solidFill>
              </a:rPr>
              <a:t>construct a deformation model</a:t>
            </a:r>
            <a:r>
              <a:rPr lang="en-US" sz="1600" dirty="0" smtClean="0"/>
              <a:t> to mimic the motions of the lung tumor and surrounding tissues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to </a:t>
            </a:r>
            <a:r>
              <a:rPr lang="en-US" sz="1600" b="1" dirty="0" smtClean="0"/>
              <a:t>predict</a:t>
            </a:r>
            <a:r>
              <a:rPr lang="en-US" sz="1600" dirty="0" smtClean="0"/>
              <a:t> their location/motion/geometry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600" dirty="0" smtClean="0"/>
              <a:t>To guide the optimization of the radiation beam on its </a:t>
            </a:r>
            <a:r>
              <a:rPr lang="en-US" sz="1600" dirty="0" smtClean="0">
                <a:solidFill>
                  <a:srgbClr val="FFFF00"/>
                </a:solidFill>
              </a:rPr>
              <a:t>location, target direction, and MLC shape</a:t>
            </a:r>
            <a:r>
              <a:rPr lang="en-US" sz="1600" dirty="0" smtClean="0"/>
              <a:t> dynamically</a:t>
            </a:r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276600" cy="26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3595396"/>
            <a:ext cx="3886201" cy="26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248400"/>
            <a:ext cx="86106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</a:t>
            </a:r>
            <a:r>
              <a:rPr lang="en-US" sz="1200" b="0" i="0" dirty="0" err="1" smtClean="0"/>
              <a:t>Iyengar</a:t>
            </a:r>
            <a:r>
              <a:rPr lang="en-US" sz="1200" b="0" i="0" dirty="0" smtClean="0"/>
              <a:t>, Li, </a:t>
            </a:r>
            <a:r>
              <a:rPr lang="en-US" sz="1200" b="0" i="0" dirty="0" err="1" smtClean="0"/>
              <a:t>Sawant</a:t>
            </a:r>
            <a:r>
              <a:rPr lang="en-US" sz="1200" b="0" i="0" dirty="0" smtClean="0"/>
              <a:t> et al. “Toward more precise radiotherapy treatment of lung tumors,” IEEE Computer 45(1):59-65, 2012.]</a:t>
            </a:r>
            <a:endParaRPr lang="en-US" sz="12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1284852" y="6571768"/>
            <a:ext cx="785914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 smtClean="0"/>
              <a:t>Collaborated with </a:t>
            </a:r>
            <a:r>
              <a:rPr lang="en-US" sz="1400" b="0" i="0" dirty="0" err="1" smtClean="0"/>
              <a:t>Amit</a:t>
            </a:r>
            <a:r>
              <a:rPr lang="en-US" sz="1400" b="0" i="0" dirty="0" smtClean="0"/>
              <a:t> </a:t>
            </a:r>
            <a:r>
              <a:rPr lang="en-US" sz="1400" b="0" i="0" dirty="0" err="1" smtClean="0"/>
              <a:t>Sawant</a:t>
            </a:r>
            <a:r>
              <a:rPr lang="en-US" sz="1400" b="0" i="0" dirty="0" smtClean="0"/>
              <a:t> from UT Southwestern Medical Center since 2011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413206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153400" cy="17065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Developed Medical Image Computing Techniques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Image Analysis and Segmentation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A template-guided algorithm to efficiently segment (3D+T) CT/MRI images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Auto extraction &amp; construction of finite element mesh models for interested regions (e.g. the tumor and surrounding organs)</a:t>
            </a:r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4806"/>
            <a:ext cx="2438400" cy="159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4DCT_Disc1_SE1tracktum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133600" y="4549010"/>
            <a:ext cx="1735105" cy="1735105"/>
          </a:xfrm>
          <a:prstGeom prst="rect">
            <a:avLst/>
          </a:prstGeom>
        </p:spPr>
      </p:pic>
      <p:sp>
        <p:nvSpPr>
          <p:cNvPr id="12" name="Rectangle 15"/>
          <p:cNvSpPr txBox="1">
            <a:spLocks noChangeArrowheads="1"/>
          </p:cNvSpPr>
          <p:nvPr/>
        </p:nvSpPr>
        <p:spPr>
          <a:xfrm>
            <a:off x="495300" y="369332"/>
            <a:ext cx="8229600" cy="461665"/>
          </a:xfrm>
          <a:prstGeom prst="rect">
            <a:avLst/>
          </a:prstGeom>
          <a:effectLst>
            <a:outerShdw dist="28398" dir="1593903" algn="ctr" rotWithShape="0">
              <a:srgbClr val="1C1C1C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Microsoft YaHei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Verdana" pitchFamily="34" charset="0"/>
                <a:ea typeface="Microsoft YaHei" pitchFamily="34" charset="-122"/>
              </a:defRPr>
            </a:lvl9pPr>
            <a:extLst/>
          </a:lstStyle>
          <a:p>
            <a:pPr eaLnBrk="1" hangingPunct="1">
              <a:lnSpc>
                <a:spcPct val="100000"/>
              </a:lnSpc>
              <a:buClrTx/>
              <a:buFontTx/>
              <a:defRPr/>
            </a:pPr>
            <a:r>
              <a:rPr lang="en-US" sz="2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Motion Modeling for Lung Tumor Tracking</a:t>
            </a:r>
            <a:endParaRPr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65" y="3453470"/>
            <a:ext cx="4654015" cy="196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31531" y="6281184"/>
            <a:ext cx="7392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[Video]</a:t>
            </a:r>
            <a:endParaRPr lang="en-US" sz="1400" b="0" i="0" dirty="0"/>
          </a:p>
        </p:txBody>
      </p:sp>
    </p:spTree>
    <p:extLst>
      <p:ext uri="{BB962C8B-B14F-4D97-AF65-F5344CB8AC3E}">
        <p14:creationId xmlns:p14="http://schemas.microsoft.com/office/powerpoint/2010/main" val="96681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630712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</a:t>
            </a:r>
            <a:r>
              <a:rPr lang="en-US" sz="1200" b="0" i="0" dirty="0" err="1" smtClean="0"/>
              <a:t>Xu</a:t>
            </a:r>
            <a:r>
              <a:rPr lang="en-US" sz="1200" b="0" i="0" dirty="0" smtClean="0"/>
              <a:t> et al. “Feature-aligned 4D Spatiotemporal Image Registration,” ICPR, pp. 2639-2642, 2012. ]</a:t>
            </a:r>
          </a:p>
          <a:p>
            <a:pPr algn="l"/>
            <a:r>
              <a:rPr lang="en-US" sz="1200" b="0" i="0" dirty="0" smtClean="0"/>
              <a:t>[</a:t>
            </a:r>
            <a:r>
              <a:rPr lang="en-US" sz="1200" b="0" i="0" dirty="0" err="1" smtClean="0"/>
              <a:t>Xu</a:t>
            </a:r>
            <a:r>
              <a:rPr lang="en-US" sz="1200" b="0" i="0" dirty="0" smtClean="0"/>
              <a:t> and Li, “Consistent Feature-aligned 4D Image Registration for Respiratory Motion Modeling,” ISBI 2013.]</a:t>
            </a:r>
            <a:endParaRPr lang="en-US" sz="1200" b="0" i="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07141"/>
            <a:ext cx="1743075" cy="210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3"/>
          <p:cNvGrpSpPr/>
          <p:nvPr/>
        </p:nvGrpSpPr>
        <p:grpSpPr>
          <a:xfrm>
            <a:off x="2686050" y="3886200"/>
            <a:ext cx="6056702" cy="2136128"/>
            <a:chOff x="2686050" y="3886200"/>
            <a:chExt cx="6056702" cy="213612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050" y="3886200"/>
              <a:ext cx="4781550" cy="987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857" y="5181600"/>
              <a:ext cx="1017936" cy="840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3810000" y="4724400"/>
              <a:ext cx="931406" cy="46139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0"/>
            </p:cNvCxnSpPr>
            <p:nvPr/>
          </p:nvCxnSpPr>
          <p:spPr>
            <a:xfrm flipH="1" flipV="1">
              <a:off x="5066688" y="4724400"/>
              <a:ext cx="10137" cy="4572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473892" y="4187402"/>
              <a:ext cx="1268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i="0" dirty="0" smtClean="0">
                  <a:latin typeface="+mn-lt"/>
                  <a:ea typeface="Microsoft YaHei" pitchFamily="34" charset="-122"/>
                </a:rPr>
                <a:t>…</a:t>
              </a:r>
              <a:endParaRPr lang="en-US" sz="2000" i="0" dirty="0">
                <a:latin typeface="+mn-lt"/>
                <a:ea typeface="Microsoft YaHei" pitchFamily="34" charset="-122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5585793" y="4724400"/>
              <a:ext cx="815007" cy="46139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5738192" y="4800600"/>
              <a:ext cx="2186608" cy="61589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5"/>
          <p:cNvSpPr>
            <a:spLocks noGrp="1" noChangeArrowheads="1"/>
          </p:cNvSpPr>
          <p:nvPr>
            <p:ph type="title"/>
          </p:nvPr>
        </p:nvSpPr>
        <p:spPr>
          <a:xfrm>
            <a:off x="495300" y="369332"/>
            <a:ext cx="8229600" cy="461665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Motion Modeling for Lung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Tracking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382000" cy="15541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Developed Medical Image Computing Techniques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Image analysis and Segmentation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Dynamic image registration and tracking</a:t>
            </a:r>
          </a:p>
          <a:p>
            <a:pPr lvl="2" eaLnBrk="1" hangingPunct="1">
              <a:buFont typeface="Wingdings" pitchFamily="2" charset="2"/>
              <a:buChar char="q"/>
            </a:pPr>
            <a:r>
              <a:rPr lang="en-US" sz="1400" dirty="0" smtClean="0"/>
              <a:t>Construct a deforming model that fits the give 4D images accurately for motion analysis and prediction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805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112838"/>
            <a:ext cx="8382000" cy="1401762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Developed Medical Image Computing Techniques 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Image analysis and Segmentation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600" dirty="0" smtClean="0"/>
              <a:t>Dynamic image registration and tracking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sz="2000" dirty="0" smtClean="0"/>
              <a:t>Some Results</a:t>
            </a:r>
            <a:endParaRPr lang="en-US" sz="2000" dirty="0"/>
          </a:p>
          <a:p>
            <a:pPr eaLnBrk="1" hangingPunct="1">
              <a:buFont typeface="Wingdings" pitchFamily="2" charset="2"/>
              <a:buChar char="q"/>
            </a:pPr>
            <a:endParaRPr lang="en-US" sz="20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533400" y="914400"/>
            <a:ext cx="8153400" cy="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6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6447068"/>
            <a:ext cx="78486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 smtClean="0"/>
              <a:t>[</a:t>
            </a:r>
            <a:r>
              <a:rPr lang="en-US" sz="1200" b="0" i="0" dirty="0" err="1" smtClean="0"/>
              <a:t>Xu</a:t>
            </a:r>
            <a:r>
              <a:rPr lang="en-US" sz="1200" b="0" i="0" dirty="0" smtClean="0"/>
              <a:t> </a:t>
            </a:r>
            <a:r>
              <a:rPr lang="en-US" sz="1200" b="0" i="0" dirty="0"/>
              <a:t>and </a:t>
            </a:r>
            <a:r>
              <a:rPr lang="en-US" sz="1200" b="0" i="0" dirty="0" smtClean="0"/>
              <a:t>Li, “Optimizing </a:t>
            </a:r>
            <a:r>
              <a:rPr lang="en-US" sz="1200" b="0" i="0" dirty="0"/>
              <a:t>4D Image Registration for Respiratory Motion </a:t>
            </a:r>
            <a:r>
              <a:rPr lang="en-US" sz="1200" b="0" i="0" dirty="0" smtClean="0"/>
              <a:t>Modeling,” </a:t>
            </a:r>
            <a:r>
              <a:rPr lang="en-US" sz="1200" b="0" i="0" dirty="0"/>
              <a:t>Submitted to </a:t>
            </a:r>
            <a:r>
              <a:rPr lang="en-US" sz="1200" b="0" i="0" dirty="0" smtClean="0"/>
              <a:t>MICCAI 2013].</a:t>
            </a:r>
            <a:endParaRPr lang="en-US" sz="1200" b="0" i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2819400"/>
            <a:ext cx="3733800" cy="3388267"/>
            <a:chOff x="533400" y="2698812"/>
            <a:chExt cx="3733800" cy="338826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698812"/>
              <a:ext cx="3733800" cy="3102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05339" y="5800847"/>
              <a:ext cx="298992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0" i="0" dirty="0" smtClean="0">
                  <a:latin typeface="Arial" pitchFamily="34" charset="0"/>
                  <a:cs typeface="Arial" pitchFamily="34" charset="0"/>
                </a:rPr>
                <a:t>Registration error: 0.048% ~ 0.12%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53947" y="2964781"/>
            <a:ext cx="3810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/>
              <a:t>Land-mark Prediction Accuracy (error in mm)</a:t>
            </a:r>
            <a:endParaRPr lang="en-US" sz="1400" b="0" i="0" dirty="0"/>
          </a:p>
        </p:txBody>
      </p:sp>
      <p:sp>
        <p:nvSpPr>
          <p:cNvPr id="22" name="Rectangle 15"/>
          <p:cNvSpPr>
            <a:spLocks noGrp="1" noChangeArrowheads="1"/>
          </p:cNvSpPr>
          <p:nvPr>
            <p:ph type="title"/>
          </p:nvPr>
        </p:nvSpPr>
        <p:spPr>
          <a:xfrm>
            <a:off x="495300" y="369332"/>
            <a:ext cx="8229600" cy="461665"/>
          </a:xfrm>
          <a:effectLst>
            <a:outerShdw dist="28398" dir="1593903" algn="ctr" rotWithShape="0">
              <a:srgbClr val="1C1C1C"/>
            </a:outerShdw>
          </a:effec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Respiratory Motion Modeling for Lung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Tracking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3320988"/>
            <a:ext cx="4867275" cy="143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1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38061</TotalTime>
  <Words>1326</Words>
  <Application>Microsoft Office PowerPoint</Application>
  <PresentationFormat>On-screen Show (4:3)</PresentationFormat>
  <Paragraphs>159</Paragraphs>
  <Slides>14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</vt:lpstr>
      <vt:lpstr>PowerPoint Presentation</vt:lpstr>
      <vt:lpstr>Geometric Data Processing Research in GVC</vt:lpstr>
      <vt:lpstr>Geometric Data Processing Research in GVC</vt:lpstr>
      <vt:lpstr>Geometric Data Processing Research in GVC</vt:lpstr>
      <vt:lpstr>Geometric Data Processing Research in GVC</vt:lpstr>
      <vt:lpstr>Respiratory Motion Modeling for Lung Tumor Tracking</vt:lpstr>
      <vt:lpstr>PowerPoint Presentation</vt:lpstr>
      <vt:lpstr>Respiratory Motion Modeling for Lung Tumor Tracking</vt:lpstr>
      <vt:lpstr>Respiratory Motion Modeling for Lung Tumor Tracking</vt:lpstr>
      <vt:lpstr>Respiratory Motion Modeling for Lung Tumor Tracking</vt:lpstr>
      <vt:lpstr>Brain Cortex Analysis and Cross-Subject Comparison</vt:lpstr>
      <vt:lpstr>Brain Cortex Analysis and Cross-Subject Comparison</vt:lpstr>
      <vt:lpstr>Recent Publications Related to Medical Image Analysis</vt:lpstr>
      <vt:lpstr>Thank You!</vt:lpstr>
    </vt:vector>
  </TitlesOfParts>
  <Company>Stony 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research</dc:creator>
  <cp:lastModifiedBy>Shane</cp:lastModifiedBy>
  <cp:revision>782</cp:revision>
  <dcterms:created xsi:type="dcterms:W3CDTF">2008-01-17T03:23:37Z</dcterms:created>
  <dcterms:modified xsi:type="dcterms:W3CDTF">2013-03-09T21:17:45Z</dcterms:modified>
</cp:coreProperties>
</file>