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41" r:id="rId2"/>
    <p:sldId id="748" r:id="rId3"/>
    <p:sldId id="777" r:id="rId4"/>
    <p:sldId id="778" r:id="rId5"/>
    <p:sldId id="771" r:id="rId6"/>
    <p:sldId id="772" r:id="rId7"/>
    <p:sldId id="770" r:id="rId8"/>
    <p:sldId id="773" r:id="rId9"/>
    <p:sldId id="774" r:id="rId10"/>
    <p:sldId id="775" r:id="rId11"/>
    <p:sldId id="776" r:id="rId12"/>
    <p:sldId id="742" r:id="rId13"/>
    <p:sldId id="763" r:id="rId14"/>
    <p:sldId id="749" r:id="rId15"/>
    <p:sldId id="750" r:id="rId16"/>
    <p:sldId id="768" r:id="rId17"/>
    <p:sldId id="755" r:id="rId18"/>
    <p:sldId id="747" r:id="rId19"/>
    <p:sldId id="764" r:id="rId20"/>
    <p:sldId id="744" r:id="rId21"/>
    <p:sldId id="780" r:id="rId22"/>
    <p:sldId id="781" r:id="rId23"/>
    <p:sldId id="782" r:id="rId24"/>
    <p:sldId id="783" r:id="rId25"/>
    <p:sldId id="743" r:id="rId26"/>
    <p:sldId id="765" r:id="rId27"/>
    <p:sldId id="766" r:id="rId28"/>
    <p:sldId id="746" r:id="rId29"/>
    <p:sldId id="761" r:id="rId30"/>
    <p:sldId id="767" r:id="rId31"/>
    <p:sldId id="762" r:id="rId32"/>
    <p:sldId id="760" r:id="rId33"/>
    <p:sldId id="769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5" autoAdjust="0"/>
    <p:restoredTop sz="94678" autoAdjust="0"/>
  </p:normalViewPr>
  <p:slideViewPr>
    <p:cSldViewPr>
      <p:cViewPr>
        <p:scale>
          <a:sx n="100" d="100"/>
          <a:sy n="100" d="100"/>
        </p:scale>
        <p:origin x="-52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0047EC8-783A-4E68-ADF7-DB06DF7BA246}" type="datetimeFigureOut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8C7ED53-F387-43BC-B65D-A9218ECD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47521A2-FA08-40AA-B1B9-56B4AEA720A9}" type="datetimeFigureOut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CD3484C-F889-47A7-8D20-4A90A1B5D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598DC6-4A28-2146-AB7B-B411EFEEA55B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4BAA9-3B5F-4947-98D4-524F0D3527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8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4BAA9-3B5F-4947-98D4-524F0D3527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1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4BAA9-3B5F-4947-98D4-524F0D3527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9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4BAA9-3B5F-4947-98D4-524F0D3527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8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0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BB66-57BF-48BA-9973-46214EAA11B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0B6730-A91E-3942-80DE-ED3ABC7BC1F5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D3AA3D-A129-2049-B847-DC11B84B9F4E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181998-885B-F14C-A271-C1F825A868CE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1F9E0-A170-4149-A5E1-0F8404832416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4FF354-FE60-5448-AFCE-DAC44D6628D4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217863" y="0"/>
            <a:ext cx="5926137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E5A3-9119-405D-AB2E-5191A2976B44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F135-EEF8-4C45-9106-E046F7409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7F3F-1D7A-4DD5-8106-3FBD0019BF3F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208A-239E-4FD1-9710-156D08A90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CCF7-4AA3-40CA-B439-7448DDBE35CB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510-B04E-46FF-BBF4-099EC6323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3453-0BF1-49B5-84DB-C35AF7DA6073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2E4-9EE8-4C7B-91CA-A48A68BE1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254375" y="0"/>
            <a:ext cx="5889625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562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20650" indent="-109538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66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17475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06363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79A0-6630-40C9-9529-AC339ECF5E36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6CA4-FD50-4D49-9F92-2731FBF9E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6F40-EFE6-498F-AA89-83F090397CA4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F5BD-CA4E-4D74-9040-96BB02954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D2DF-03AC-420C-9CA7-A8BE428A223B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BAFE-8085-4265-BB99-651B2CD83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2931-C0B8-4166-ADC7-6168FD9133E6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113C-F95C-4C8D-96B9-F02BFEDF2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AFA6-B461-40FE-BE8F-3D92EA57DE3F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7FEB-8CD1-4BFE-B355-E0ACCDE4C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3F79-38AA-4C15-9FBD-B2F995A591D7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CC29-A15A-4961-B50D-131650BCE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7DF3-F739-4D1B-B2E3-6F673D533CA9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23D8-D3F4-44CF-A148-FAE0F2AF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4CB87-E64A-4A9B-81BB-5C89E5AA0AE7}" type="datetime1">
              <a:rPr lang="en-US"/>
              <a:pPr>
                <a:defRPr/>
              </a:pPr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dirty="0"/>
              <a:t>OpenCL and the OpenCL logo™ are trademarks owned by Apple Inc. Image Source : https://developer.apple.com/softwarelicensing/agreements/opencl.html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593F5B8-9642-4BCB-8863-8520310BF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https://psoft.neu.edu/cs/neuhrprdpub/cache/NEU_LOGO_200811_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863" y="0"/>
            <a:ext cx="5926137" cy="609600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D6H9K_yyU" TargetMode="External"/><Relationship Id="rId4" Type="http://schemas.openxmlformats.org/officeDocument/2006/relationships/hyperlink" Target="https://youtu.be/sReEKrSgkgs" TargetMode="External"/><Relationship Id="rId5" Type="http://schemas.openxmlformats.org/officeDocument/2006/relationships/hyperlink" Target="https://youtu.be/aHkEN6AsChE" TargetMode="External"/><Relationship Id="rId6" Type="http://schemas.openxmlformats.org/officeDocument/2006/relationships/hyperlink" Target="https://www.youtube.com/watch?v=jSWPSbDu8Jw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68952" cy="1470025"/>
          </a:xfrm>
        </p:spPr>
        <p:txBody>
          <a:bodyPr/>
          <a:lstStyle/>
          <a:p>
            <a:r>
              <a:rPr lang="en-US" b="1" dirty="0" smtClean="0"/>
              <a:t>Connecting Computing Education Threads in a Coherent Active Learning Environment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David Kaeli</a:t>
            </a:r>
          </a:p>
          <a:p>
            <a:r>
              <a:rPr lang="en-US" sz="2400" dirty="0"/>
              <a:t>Amir </a:t>
            </a:r>
            <a:r>
              <a:rPr lang="en-US" sz="2400" dirty="0" err="1"/>
              <a:t>Momeni</a:t>
            </a:r>
            <a:r>
              <a:rPr lang="en-US" sz="2400" dirty="0"/>
              <a:t>, Fritz </a:t>
            </a:r>
            <a:r>
              <a:rPr lang="en-US" sz="2400" dirty="0" err="1"/>
              <a:t>Previlon</a:t>
            </a:r>
            <a:r>
              <a:rPr lang="en-US" sz="2400" dirty="0"/>
              <a:t>, Agamemnon </a:t>
            </a:r>
            <a:r>
              <a:rPr lang="en-US" sz="2400" dirty="0" err="1"/>
              <a:t>Despopoulos</a:t>
            </a:r>
            <a:r>
              <a:rPr lang="en-US" sz="2400" dirty="0"/>
              <a:t>, </a:t>
            </a:r>
            <a:r>
              <a:rPr lang="en-US" sz="2400" dirty="0" err="1"/>
              <a:t>Gunar</a:t>
            </a:r>
            <a:r>
              <a:rPr lang="en-US" sz="2400" dirty="0"/>
              <a:t> </a:t>
            </a:r>
            <a:r>
              <a:rPr lang="en-US" sz="2400" dirty="0" err="1"/>
              <a:t>Schirner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John </a:t>
            </a:r>
            <a:r>
              <a:rPr lang="en-US" sz="2400" dirty="0" err="1" smtClean="0"/>
              <a:t>Kimani</a:t>
            </a:r>
            <a:r>
              <a:rPr lang="en-US" sz="2400" dirty="0" smtClean="0"/>
              <a:t>, Rafael </a:t>
            </a:r>
            <a:r>
              <a:rPr lang="en-US" sz="2400" dirty="0" err="1" smtClean="0"/>
              <a:t>Ubal</a:t>
            </a:r>
            <a:r>
              <a:rPr lang="en-US" sz="2400" dirty="0" smtClean="0"/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Dept. of Electrical and Computer Engineering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Northeastern University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Boston, MA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44" y="5526500"/>
            <a:ext cx="2201168" cy="13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Calibri" charset="0"/>
              </a:rPr>
              <a:t>Embedded Design: Enabling </a:t>
            </a:r>
            <a:r>
              <a:rPr lang="en-US" sz="3600" b="1" dirty="0">
                <a:latin typeface="Calibri" charset="0"/>
              </a:rPr>
              <a:t>Robotics 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662880" y="1412776"/>
            <a:ext cx="8229600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 smtClean="0">
                <a:solidFill>
                  <a:srgbClr val="408000"/>
                </a:solidFill>
                <a:latin typeface="Calibri" charset="0"/>
              </a:rPr>
              <a:t>Control a robotic arm with 5 servo motors with a </a:t>
            </a:r>
            <a:r>
              <a:rPr lang="en-US" sz="2800" b="1" dirty="0" err="1" smtClean="0">
                <a:solidFill>
                  <a:srgbClr val="408000"/>
                </a:solidFill>
                <a:latin typeface="Calibri" charset="0"/>
              </a:rPr>
              <a:t>Wiimote</a:t>
            </a:r>
            <a:r>
              <a:rPr lang="en-US" sz="2800" b="1" dirty="0" smtClean="0">
                <a:solidFill>
                  <a:srgbClr val="408000"/>
                </a:solidFill>
                <a:latin typeface="Calibri" charset="0"/>
              </a:rPr>
              <a:t> using both hardware and software</a:t>
            </a:r>
          </a:p>
          <a:p>
            <a:pPr>
              <a:spcBef>
                <a:spcPts val="200"/>
              </a:spcBef>
            </a:pPr>
            <a:r>
              <a:rPr lang="en-US" sz="2800" dirty="0" smtClean="0">
                <a:latin typeface="Calibri" charset="0"/>
              </a:rPr>
              <a:t>Covers </a:t>
            </a:r>
            <a:r>
              <a:rPr lang="en-US" sz="2800" dirty="0">
                <a:latin typeface="Calibri" charset="0"/>
              </a:rPr>
              <a:t>about a third of Digital Design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Combinational and </a:t>
            </a:r>
            <a:r>
              <a:rPr lang="en-US" sz="2400" dirty="0" smtClean="0">
                <a:latin typeface="Calibri" charset="0"/>
              </a:rPr>
              <a:t>some sequential </a:t>
            </a:r>
            <a:r>
              <a:rPr lang="en-US" sz="2400" dirty="0">
                <a:latin typeface="Calibri" charset="0"/>
              </a:rPr>
              <a:t>circuits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Programmable </a:t>
            </a:r>
            <a:r>
              <a:rPr lang="en-US" sz="2400" dirty="0" smtClean="0">
                <a:latin typeface="Calibri" charset="0"/>
              </a:rPr>
              <a:t>logic (FPGA</a:t>
            </a:r>
            <a:r>
              <a:rPr lang="en-US" sz="2400" dirty="0" smtClean="0">
                <a:latin typeface="Calibri" charset="0"/>
              </a:rPr>
              <a:t>)</a:t>
            </a:r>
            <a:endParaRPr lang="en-US" sz="2400" dirty="0" smtClean="0">
              <a:latin typeface="Calibri" charset="0"/>
            </a:endParaRP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Calibri" charset="0"/>
              </a:rPr>
              <a:t>Touches on CMOS and Computer Org</a:t>
            </a:r>
            <a:endParaRPr lang="en-US" sz="2400" dirty="0">
              <a:latin typeface="Calibri" charset="0"/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latin typeface="Calibri" charset="0"/>
              </a:rPr>
              <a:t>Covers new topics in programming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Goes well </a:t>
            </a:r>
            <a:r>
              <a:rPr lang="en-US" sz="2400" dirty="0" smtClean="0">
                <a:latin typeface="Calibri" charset="0"/>
              </a:rPr>
              <a:t>beyond freshman C++ programming</a:t>
            </a:r>
            <a:endParaRPr lang="en-US" sz="2400" dirty="0">
              <a:latin typeface="Calibri" charset="0"/>
            </a:endParaRP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Calibri" charset="0"/>
              </a:rPr>
              <a:t>Covers data structures and basic </a:t>
            </a:r>
            <a:r>
              <a:rPr lang="en-US" sz="2400" dirty="0" err="1" smtClean="0">
                <a:latin typeface="Calibri" charset="0"/>
              </a:rPr>
              <a:t>algs</a:t>
            </a:r>
            <a:r>
              <a:rPr lang="en-US" sz="2400" dirty="0" smtClean="0">
                <a:latin typeface="Calibri" charset="0"/>
              </a:rPr>
              <a:t>, and Linux </a:t>
            </a:r>
          </a:p>
          <a:p>
            <a:pPr>
              <a:spcBef>
                <a:spcPts val="200"/>
              </a:spcBef>
            </a:pPr>
            <a:r>
              <a:rPr lang="en-US" sz="2800" dirty="0" smtClean="0">
                <a:latin typeface="Calibri" charset="0"/>
              </a:rPr>
              <a:t>Covers </a:t>
            </a:r>
            <a:r>
              <a:rPr lang="en-US" sz="2800" dirty="0">
                <a:latin typeface="Calibri" charset="0"/>
              </a:rPr>
              <a:t>a small amount of embedded systems design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Calibri" charset="0"/>
              </a:rPr>
              <a:t>ZEDBOARD </a:t>
            </a:r>
            <a:r>
              <a:rPr lang="en-US" sz="2400" dirty="0">
                <a:latin typeface="Calibri" charset="0"/>
              </a:rPr>
              <a:t>platform provides a common learning platform</a:t>
            </a:r>
          </a:p>
          <a:p>
            <a:pPr>
              <a:spcBef>
                <a:spcPts val="200"/>
              </a:spcBef>
            </a:pPr>
            <a:r>
              <a:rPr lang="en-US" sz="2800" dirty="0" smtClean="0">
                <a:latin typeface="Calibri" charset="0"/>
              </a:rPr>
              <a:t>Covers both </a:t>
            </a:r>
            <a:r>
              <a:rPr lang="en-US" sz="2800" dirty="0">
                <a:latin typeface="Calibri" charset="0"/>
              </a:rPr>
              <a:t>simulation and debugging </a:t>
            </a:r>
          </a:p>
        </p:txBody>
      </p:sp>
    </p:spTree>
    <p:extLst>
      <p:ext uri="{BB962C8B-B14F-4D97-AF65-F5344CB8AC3E}">
        <p14:creationId xmlns:p14="http://schemas.microsoft.com/office/powerpoint/2010/main" val="120748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charset="0"/>
              </a:rPr>
              <a:t>CE Fundamentals Courses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>
                <a:latin typeface="Calibri" charset="0"/>
              </a:rPr>
              <a:t>Digital Logic and Computer Organization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Calibri" charset="0"/>
              </a:rPr>
              <a:t>Most </a:t>
            </a:r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Digital Logic </a:t>
            </a:r>
            <a:r>
              <a:rPr lang="en-US" dirty="0" smtClean="0">
                <a:latin typeface="Calibri" charset="0"/>
              </a:rPr>
              <a:t>Design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rgbClr val="408000"/>
                </a:solidFill>
                <a:latin typeface="Calibri" charset="0"/>
              </a:rPr>
              <a:t>Benefits from the significant coverage of number systems and combinational logic </a:t>
            </a:r>
            <a:endParaRPr lang="en-US" dirty="0" smtClean="0">
              <a:solidFill>
                <a:srgbClr val="408000"/>
              </a:solidFill>
              <a:latin typeface="Calibri" charset="0"/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latin typeface="Calibri" charset="0"/>
              </a:rPr>
              <a:t>Fundamentals </a:t>
            </a:r>
            <a:r>
              <a:rPr lang="en-US" dirty="0">
                <a:latin typeface="Calibri" charset="0"/>
              </a:rPr>
              <a:t>of Networks</a:t>
            </a:r>
          </a:p>
          <a:p>
            <a:pPr lvl="1">
              <a:spcBef>
                <a:spcPts val="200"/>
              </a:spcBef>
            </a:pPr>
            <a:r>
              <a:rPr lang="en-US" dirty="0">
                <a:latin typeface="Calibri" charset="0"/>
              </a:rPr>
              <a:t>Most/all </a:t>
            </a:r>
            <a:r>
              <a:rPr lang="en-US" dirty="0" smtClean="0">
                <a:latin typeface="Calibri" charset="0"/>
              </a:rPr>
              <a:t>of Networks course</a:t>
            </a:r>
            <a:endParaRPr lang="en-US" dirty="0">
              <a:latin typeface="Calibri" charset="0"/>
            </a:endParaRPr>
          </a:p>
          <a:p>
            <a:pPr lvl="1">
              <a:spcBef>
                <a:spcPts val="200"/>
              </a:spcBef>
            </a:pPr>
            <a:r>
              <a:rPr lang="en-US" dirty="0">
                <a:solidFill>
                  <a:srgbClr val="408000"/>
                </a:solidFill>
                <a:latin typeface="Calibri" charset="0"/>
              </a:rPr>
              <a:t>Benefits slightly from Bluetooth exposure in Enabling Robotics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alibri" charset="0"/>
              </a:rPr>
              <a:t>Fundamentals of Engineering Algorithms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latin typeface="Calibri" charset="0"/>
              </a:rPr>
              <a:t>Most Algorithms course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rgbClr val="408000"/>
                </a:solidFill>
                <a:latin typeface="Calibri" charset="0"/>
              </a:rPr>
              <a:t>Benefits from coverage of simple data </a:t>
            </a:r>
            <a:r>
              <a:rPr lang="en-US" dirty="0" err="1" smtClean="0">
                <a:solidFill>
                  <a:srgbClr val="408000"/>
                </a:solidFill>
                <a:latin typeface="Calibri" charset="0"/>
              </a:rPr>
              <a:t>structs</a:t>
            </a:r>
            <a:r>
              <a:rPr lang="en-US" dirty="0" smtClean="0">
                <a:solidFill>
                  <a:srgbClr val="408000"/>
                </a:solidFill>
                <a:latin typeface="Calibri" charset="0"/>
              </a:rPr>
              <a:t> and searching/sorting</a:t>
            </a:r>
            <a:endParaRPr lang="en-US" dirty="0">
              <a:solidFill>
                <a:srgbClr val="408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6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ENABLING ROBOTICS: Class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60432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2200" dirty="0" smtClean="0"/>
              <a:t>Motivated by a capstone design team – an eye-controlled robotic arm to feed a quadriplegic person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Introduce </a:t>
            </a:r>
            <a:r>
              <a:rPr lang="en-US" sz="2200" dirty="0"/>
              <a:t>all ECE students to many of the basic elements of Computer Engineering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Provide a hands-on introduction to hardware/software co-design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Build on top of the introductory programming skills developed in earlier programming classes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Introduce the Linux operating system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Prepare students for Computer Engineering fundamentals </a:t>
            </a:r>
            <a:r>
              <a:rPr lang="en-US" sz="2200" dirty="0" smtClean="0"/>
              <a:t>courses in Digital Design/Org, Networks and Algorithms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Help students appreciate the power of abstraction, while stressing the importance of understanding the underlying theory/</a:t>
            </a:r>
            <a:r>
              <a:rPr lang="en-US" sz="2200" dirty="0" smtClean="0"/>
              <a:t>concepts to </a:t>
            </a:r>
            <a:r>
              <a:rPr lang="en-US" sz="2200" dirty="0"/>
              <a:t>develop an appreciation for the software/hardware </a:t>
            </a:r>
            <a:r>
              <a:rPr lang="en-US" sz="2200" dirty="0" smtClean="0"/>
              <a:t>interface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Whet their appetites for more Computer Engineering!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94" y="5733256"/>
            <a:ext cx="205120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Format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Two 65 minute and one 2hr class/laboratory each week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Homework problems develop programming proficiency in 3 languages and digital design skills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Working in the </a:t>
            </a:r>
            <a:r>
              <a:rPr lang="en-US" dirty="0" err="1" smtClean="0">
                <a:solidFill>
                  <a:srgbClr val="000000"/>
                </a:solidFill>
              </a:rPr>
              <a:t>Claboratory</a:t>
            </a:r>
            <a:r>
              <a:rPr lang="en-US" dirty="0" smtClean="0">
                <a:solidFill>
                  <a:srgbClr val="000000"/>
                </a:solidFill>
              </a:rPr>
              <a:t> will allow us to learn in a hands-on environment with an embedded platform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Robotic and </a:t>
            </a:r>
            <a:r>
              <a:rPr lang="en-US" dirty="0" err="1" smtClean="0">
                <a:solidFill>
                  <a:srgbClr val="000000"/>
                </a:solidFill>
              </a:rPr>
              <a:t>WiiMote</a:t>
            </a:r>
            <a:r>
              <a:rPr lang="en-US" dirty="0" smtClean="0">
                <a:solidFill>
                  <a:srgbClr val="000000"/>
                </a:solidFill>
              </a:rPr>
              <a:t> elements make the laboratory learning more fun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Implement same elements in both software and hardware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of Simulink facilitates HDL synthesis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Pop quizzes help students stay focused on the theory material, and help to encourage prompt attendance</a:t>
            </a:r>
          </a:p>
        </p:txBody>
      </p:sp>
      <p:pic>
        <p:nvPicPr>
          <p:cNvPr id="18434" name="Picture 2" descr="http://4.bp.blogspot.com/-Yk3kZJu1U34/UYhdmbtkpjI/AAAAAAAAvFo/VPjag6dKfwc/s1600/architecture+design+wallpaper+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0" y="0"/>
            <a:ext cx="256032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05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NU </a:t>
            </a:r>
            <a:r>
              <a:rPr lang="en-US" b="1" dirty="0" err="1" smtClean="0"/>
              <a:t>Claboratory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872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Completely redesigned space fostering active and integrated learning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Students work in teams of two – changing roles each lab</a:t>
            </a:r>
          </a:p>
          <a:p>
            <a:r>
              <a:rPr lang="en-US" dirty="0" smtClean="0"/>
              <a:t>Faculty member, graduate and undergraduate TAs move the lab to assist students with their experiments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33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concepts in this course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840" y="1412776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Abstraction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powerful concept, but only if used properly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should not go off working with black boxes if you don’t know what is inside!!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is important to understand each component and how multiple components work together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Once understood, then by all means, use the black box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Bottom-up and top-down learning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Learn the CMOS circuit before working with logic gates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Learn data structures and algorithms before jumping into libraries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Hardware vs. Software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Every system has both hardware and software components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IoT</a:t>
            </a:r>
            <a:r>
              <a:rPr lang="en-US" dirty="0" smtClean="0">
                <a:solidFill>
                  <a:srgbClr val="000000"/>
                </a:solidFill>
              </a:rPr>
              <a:t> will certainly contain a rich mix of both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Even if you specialize in one area, you should understand capabilities and limitations of both hardware and software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2530" name="Picture 2" descr="https://encrypted-tbn0.gstatic.com/images?q=tbn:ANd9GcTXPuU16JCOwRDDkDJB_P5fW88WW9KT_JJX0FkES5q1nBAhqjLw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79608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661248"/>
            <a:ext cx="1187624" cy="11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concepts in this course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Parallelism and Concurrency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Inherently present in hardware systems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FPGA implementation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Harder to implement in software systems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Different grains of parallelism (task, thread, data)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pThreads</a:t>
            </a:r>
            <a:endParaRPr lang="en-US" dirty="0" smtClean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Build experience on an embedded multi-core heterogeneous platform that will be used in future classes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Digital system design and organization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Embedded systems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Computer architecture</a:t>
            </a:r>
          </a:p>
        </p:txBody>
      </p:sp>
      <p:pic>
        <p:nvPicPr>
          <p:cNvPr id="22530" name="Picture 2" descr="https://encrypted-tbn0.gstatic.com/images?q=tbn:ANd9GcTXPuU16JCOwRDDkDJB_P5fW88WW9KT_JJX0FkES5q1nBAhqjLw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79608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5661248"/>
            <a:ext cx="1187624" cy="11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Layers of Abstraction</a:t>
            </a:r>
            <a:endParaRPr lang="en-US" sz="4000" b="1" dirty="0"/>
          </a:p>
        </p:txBody>
      </p:sp>
      <p:pic>
        <p:nvPicPr>
          <p:cNvPr id="6" name="Picture 18" descr="C:\Documents and Settings\Greg Byrd\My Documents\ece206\mh-slides\ch01\ch01-trans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2720975" cy="5334000"/>
          </a:xfrm>
          <a:prstGeom prst="rect">
            <a:avLst/>
          </a:prstGeom>
          <a:noFill/>
        </p:spPr>
      </p:pic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873688" y="1524000"/>
            <a:ext cx="145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Franklin Gothic Demi" pitchFamily="34" charset="0"/>
              </a:rPr>
              <a:t>Problems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835716" y="2919413"/>
            <a:ext cx="1554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Demi" pitchFamily="34" charset="0"/>
              </a:rPr>
              <a:t>Language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659419" y="3617913"/>
            <a:ext cx="3879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Franklin Gothic Demi" pitchFamily="34" charset="0"/>
              </a:rPr>
              <a:t>Instruction Set Architecture 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277518" y="4241800"/>
            <a:ext cx="2619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Franklin Gothic Demi" pitchFamily="34" charset="0"/>
              </a:rPr>
              <a:t>Microarchitecture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990691" y="4940300"/>
            <a:ext cx="1226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C3CC"/>
                </a:solidFill>
                <a:effectLst/>
                <a:uLnTx/>
                <a:uFillTx/>
                <a:latin typeface="Franklin Gothic Demi" pitchFamily="34" charset="0"/>
              </a:rPr>
              <a:t>Circuits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961168" y="5638800"/>
            <a:ext cx="1279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Demi" pitchFamily="34" charset="0"/>
              </a:rPr>
              <a:t>Devices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783842" y="2220913"/>
            <a:ext cx="1653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Demi" pitchFamily="34" charset="0"/>
              </a:rPr>
              <a:t>Algorithms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5334000" y="2100263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5334000" y="2798763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5334000" y="3497263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5334000" y="4121150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5334000" y="4819650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5334000" y="5518150"/>
            <a:ext cx="2514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001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Curricular Coverage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9288"/>
            <a:ext cx="7772400" cy="413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C/C++ programming, some Python</a:t>
            </a:r>
          </a:p>
          <a:p>
            <a:r>
              <a:rPr lang="en-US" dirty="0" smtClean="0"/>
              <a:t>Operating systems - Linux</a:t>
            </a:r>
          </a:p>
          <a:p>
            <a:r>
              <a:rPr lang="en-US" dirty="0" smtClean="0"/>
              <a:t>Digital logic fundamentals – combinational and some sequential</a:t>
            </a:r>
          </a:p>
          <a:p>
            <a:r>
              <a:rPr lang="en-US" dirty="0" smtClean="0"/>
              <a:t>Programmable logic - FPGA</a:t>
            </a:r>
          </a:p>
          <a:p>
            <a:r>
              <a:rPr lang="en-US" dirty="0" smtClean="0"/>
              <a:t>Introductory algorithms – searching and sorting</a:t>
            </a:r>
          </a:p>
          <a:p>
            <a:r>
              <a:rPr lang="en-US" dirty="0" smtClean="0"/>
              <a:t>Debugging – </a:t>
            </a:r>
            <a:r>
              <a:rPr lang="en-US" dirty="0" err="1" smtClean="0"/>
              <a:t>gdb</a:t>
            </a:r>
            <a:endParaRPr lang="en-US" dirty="0" smtClean="0"/>
          </a:p>
          <a:p>
            <a:r>
              <a:rPr lang="en-US" dirty="0" smtClean="0"/>
              <a:t>Design entry and </a:t>
            </a:r>
            <a:r>
              <a:rPr lang="en-US" dirty="0"/>
              <a:t>s</a:t>
            </a:r>
            <a:r>
              <a:rPr lang="en-US" dirty="0" smtClean="0"/>
              <a:t>imulation - Simulink</a:t>
            </a:r>
          </a:p>
          <a:p>
            <a:r>
              <a:rPr lang="en-US" dirty="0" smtClean="0"/>
              <a:t>Wireless communication – Bluetooth</a:t>
            </a:r>
          </a:p>
          <a:p>
            <a:r>
              <a:rPr lang="en-US" dirty="0" smtClean="0"/>
              <a:t>Computer architecture – assembly and ISA</a:t>
            </a:r>
            <a:endParaRPr lang="en-US" dirty="0"/>
          </a:p>
        </p:txBody>
      </p:sp>
      <p:pic>
        <p:nvPicPr>
          <p:cNvPr id="2050" name="Picture 2" descr="https://encrypted-tbn0.gstatic.com/images?q=tbn:ANd9GcSvKYPU73v7LX5ebjIxKElZ5-qOJFxsTZlfp4rabUdsKEZV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041" y="0"/>
            <a:ext cx="2004959" cy="155679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437592"/>
            <a:ext cx="2345184" cy="14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3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The Textbook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i="1" dirty="0" smtClean="0"/>
              <a:t>“Introduction to Computing Systems: From Bits and Gates to C and Beyond</a:t>
            </a:r>
            <a:r>
              <a:rPr lang="en-US" sz="2700" dirty="0" smtClean="0"/>
              <a:t>,” 2nd Edition, Yale </a:t>
            </a:r>
            <a:r>
              <a:rPr lang="en-US" sz="2700" dirty="0" err="1" smtClean="0"/>
              <a:t>Patt</a:t>
            </a:r>
            <a:r>
              <a:rPr lang="en-US" sz="2700" dirty="0" smtClean="0"/>
              <a:t> and Sanjay Patel, 2003</a:t>
            </a:r>
          </a:p>
          <a:p>
            <a:r>
              <a:rPr lang="en-US" sz="2700" dirty="0" smtClean="0"/>
              <a:t>Presents abstraction elegantly</a:t>
            </a:r>
          </a:p>
          <a:p>
            <a:r>
              <a:rPr lang="en-US" sz="2700" dirty="0" smtClean="0"/>
              <a:t>Starts with transistors and covers all the way to ISAs and HLLs </a:t>
            </a:r>
          </a:p>
          <a:p>
            <a:r>
              <a:rPr lang="en-US" sz="2700" dirty="0" smtClean="0"/>
              <a:t>Can be used in future courses as well</a:t>
            </a:r>
          </a:p>
          <a:p>
            <a:r>
              <a:rPr lang="en-US" sz="2700" dirty="0" smtClean="0"/>
              <a:t>Not perfect – possibly an opportunity for a revision or a new book</a:t>
            </a:r>
          </a:p>
          <a:p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04" y="5301208"/>
            <a:ext cx="1200288" cy="14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What are some of the challenges?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Computing is a very broad area of study</a:t>
            </a:r>
          </a:p>
          <a:p>
            <a:r>
              <a:rPr lang="en-US" dirty="0" smtClean="0"/>
              <a:t>Hardware and software typically not addressed in the same course</a:t>
            </a:r>
          </a:p>
          <a:p>
            <a:r>
              <a:rPr lang="en-US" dirty="0" smtClean="0"/>
              <a:t>Transition from theory to practice challenging to present in a chalk-and-talk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Curricular change is very difficult to accomplish</a:t>
            </a:r>
            <a:endParaRPr lang="en-US" dirty="0" smtClean="0"/>
          </a:p>
          <a:p>
            <a:r>
              <a:rPr lang="en-US" dirty="0" smtClean="0"/>
              <a:t>Key questions:</a:t>
            </a:r>
            <a:endParaRPr lang="en-US" dirty="0" smtClean="0"/>
          </a:p>
          <a:p>
            <a:pPr lvl="1"/>
            <a:r>
              <a:rPr lang="en-US" dirty="0" smtClean="0"/>
              <a:t>How can we excite ECE/CS students early on??</a:t>
            </a:r>
          </a:p>
          <a:p>
            <a:pPr lvl="1"/>
            <a:r>
              <a:rPr lang="en-US" dirty="0" smtClean="0"/>
              <a:t>How can we connect curricular topics?</a:t>
            </a:r>
          </a:p>
          <a:p>
            <a:pPr lvl="1"/>
            <a:r>
              <a:rPr lang="en-US" dirty="0" smtClean="0"/>
              <a:t>How do we avoid teaching a new tool/platform in each new class?</a:t>
            </a:r>
          </a:p>
        </p:txBody>
      </p:sp>
    </p:spTree>
    <p:extLst>
      <p:ext uri="{BB962C8B-B14F-4D97-AF65-F5344CB8AC3E}">
        <p14:creationId xmlns:p14="http://schemas.microsoft.com/office/powerpoint/2010/main" val="400341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6368"/>
            <a:ext cx="7772400" cy="914400"/>
          </a:xfrm>
        </p:spPr>
        <p:txBody>
          <a:bodyPr/>
          <a:lstStyle/>
          <a:p>
            <a:r>
              <a:rPr lang="en-US" sz="4000" b="1" dirty="0" smtClean="0"/>
              <a:t>Course – Enabling Robotics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Laboratory Equipment</a:t>
            </a:r>
          </a:p>
          <a:p>
            <a:pPr lvl="1"/>
            <a:r>
              <a:rPr lang="en-US" dirty="0" err="1" smtClean="0"/>
              <a:t>WiiMote</a:t>
            </a:r>
            <a:endParaRPr lang="en-US" dirty="0" smtClean="0"/>
          </a:p>
          <a:p>
            <a:pPr lvl="2"/>
            <a:r>
              <a:rPr lang="en-US" dirty="0" smtClean="0"/>
              <a:t>Buttons</a:t>
            </a:r>
          </a:p>
          <a:p>
            <a:pPr lvl="2"/>
            <a:r>
              <a:rPr lang="en-US" dirty="0" smtClean="0"/>
              <a:t>Accelerometers</a:t>
            </a:r>
          </a:p>
          <a:p>
            <a:pPr lvl="1"/>
            <a:r>
              <a:rPr lang="en-US" dirty="0" smtClean="0"/>
              <a:t>Robot brain</a:t>
            </a:r>
          </a:p>
          <a:p>
            <a:pPr lvl="2"/>
            <a:r>
              <a:rPr lang="en-US" dirty="0" err="1" smtClean="0"/>
              <a:t>ZedBoard</a:t>
            </a:r>
            <a:endParaRPr lang="en-US" dirty="0" smtClean="0"/>
          </a:p>
          <a:p>
            <a:pPr lvl="3"/>
            <a:r>
              <a:rPr lang="en-US" dirty="0" smtClean="0"/>
              <a:t>Dual-core ARM CPU </a:t>
            </a:r>
          </a:p>
          <a:p>
            <a:pPr lvl="3"/>
            <a:r>
              <a:rPr lang="en-US" dirty="0" smtClean="0"/>
              <a:t>Linux</a:t>
            </a:r>
          </a:p>
          <a:p>
            <a:pPr lvl="3"/>
            <a:r>
              <a:rPr lang="en-US" dirty="0" smtClean="0"/>
              <a:t>Xilinx FPGA</a:t>
            </a:r>
          </a:p>
          <a:p>
            <a:pPr lvl="3"/>
            <a:r>
              <a:rPr lang="en-US" dirty="0" smtClean="0"/>
              <a:t>Buttons, switches, LEDs</a:t>
            </a:r>
          </a:p>
          <a:p>
            <a:pPr lvl="3"/>
            <a:r>
              <a:rPr lang="en-US" dirty="0" smtClean="0"/>
              <a:t>Many peripherals and interfaces</a:t>
            </a:r>
          </a:p>
          <a:p>
            <a:pPr lvl="1"/>
            <a:r>
              <a:rPr lang="en-US" dirty="0" smtClean="0"/>
              <a:t>Robotic Arm Kit - many choices</a:t>
            </a:r>
          </a:p>
          <a:p>
            <a:pPr lvl="2"/>
            <a:r>
              <a:rPr lang="en-US" dirty="0" err="1" smtClean="0"/>
              <a:t>Crustcrawler</a:t>
            </a:r>
            <a:r>
              <a:rPr lang="en-US" dirty="0" smtClean="0"/>
              <a:t> model SG5</a:t>
            </a:r>
          </a:p>
          <a:p>
            <a:pPr lvl="2"/>
            <a:r>
              <a:rPr lang="en-US" dirty="0" smtClean="0"/>
              <a:t>5 </a:t>
            </a:r>
            <a:r>
              <a:rPr lang="en-US" dirty="0" err="1" smtClean="0"/>
              <a:t>HiTec</a:t>
            </a:r>
            <a:r>
              <a:rPr lang="en-US" dirty="0" smtClean="0"/>
              <a:t> servos</a:t>
            </a:r>
          </a:p>
          <a:p>
            <a:pPr lvl="1"/>
            <a:r>
              <a:rPr lang="en-US" dirty="0" smtClean="0"/>
              <a:t>Windows PC to run </a:t>
            </a:r>
            <a:r>
              <a:rPr lang="en-US" dirty="0" err="1" smtClean="0"/>
              <a:t>Matlab</a:t>
            </a:r>
            <a:r>
              <a:rPr lang="en-US" dirty="0" smtClean="0"/>
              <a:t>/Simulink/</a:t>
            </a:r>
            <a:r>
              <a:rPr lang="en-US" dirty="0" err="1" smtClean="0"/>
              <a:t>ssh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66" y="5229200"/>
            <a:ext cx="2425733" cy="181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73" y="2895600"/>
            <a:ext cx="2560527" cy="219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684" y="1340768"/>
            <a:ext cx="1652420" cy="16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" y="-26162"/>
            <a:ext cx="8769927" cy="64685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FFFF"/>
                </a:solidFill>
              </a:rPr>
              <a:t>ZedBoard</a:t>
            </a:r>
            <a:endParaRPr lang="en-US" sz="40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63596"/>
              </p:ext>
            </p:extLst>
          </p:nvPr>
        </p:nvGraphicFramePr>
        <p:xfrm>
          <a:off x="207819" y="806825"/>
          <a:ext cx="8763239" cy="5684608"/>
        </p:xfrm>
        <a:graphic>
          <a:graphicData uri="http://schemas.openxmlformats.org/drawingml/2006/table">
            <a:tbl>
              <a:tblPr/>
              <a:tblGrid>
                <a:gridCol w="1347144"/>
                <a:gridCol w="7416095"/>
              </a:tblGrid>
              <a:tr h="27315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/>
                        <a:t>Feature</a:t>
                      </a:r>
                      <a:endParaRPr lang="en-US" sz="1600" dirty="0"/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/>
                        <a:t>Description</a:t>
                      </a:r>
                      <a:endParaRPr lang="en-US" sz="1600"/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/>
                        <a:t>FPGA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Zynq-7000 AP </a:t>
                      </a:r>
                      <a:r>
                        <a:rPr lang="en-US" sz="1600" dirty="0" err="1"/>
                        <a:t>SoC</a:t>
                      </a:r>
                      <a:r>
                        <a:rPr lang="en-US" sz="1600" dirty="0"/>
                        <a:t> XC7Z020-1CLG484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54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/>
                        <a:t>I/O Interfaces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USB-UART for programming and serial communication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One 10/100/1G Ethernet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USB OTG </a:t>
                      </a:r>
                      <a:r>
                        <a:rPr lang="en-US" sz="1600" dirty="0" smtClean="0"/>
                        <a:t>2.0, USB-UART </a:t>
                      </a:r>
                      <a:r>
                        <a:rPr lang="en-US" sz="1600" dirty="0"/>
                        <a:t>bridge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12-bit VGA output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HDMI Output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I2S CODEC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Audio Line-In, Line-Out, headphone, microphone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72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/>
                        <a:t>Memory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512 </a:t>
                      </a:r>
                      <a:r>
                        <a:rPr lang="en-US" sz="1600" dirty="0" err="1"/>
                        <a:t>Mbyte</a:t>
                      </a:r>
                      <a:r>
                        <a:rPr lang="en-US" sz="1600" dirty="0"/>
                        <a:t> DDR3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256 Mbit Quad-SPI Flash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SD card connector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315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/>
                        <a:t>Displays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/>
                        <a:t>One 128x32 OLED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3994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/>
                        <a:t>Switches and LEDs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8 Slide switches </a:t>
                      </a:r>
                      <a:r>
                        <a:rPr lang="en-US" sz="1600" dirty="0" smtClean="0"/>
                        <a:t>accessible from PL</a:t>
                      </a:r>
                      <a:endParaRPr lang="en-US" sz="1600" dirty="0"/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 smtClean="0"/>
                        <a:t>8 </a:t>
                      </a:r>
                      <a:r>
                        <a:rPr lang="en-US" sz="1600" dirty="0"/>
                        <a:t>LEDs accessible from </a:t>
                      </a:r>
                      <a:r>
                        <a:rPr lang="en-US" sz="1600" dirty="0" smtClean="0"/>
                        <a:t>PL,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 smtClean="0"/>
                        <a:t>from </a:t>
                      </a:r>
                      <a:r>
                        <a:rPr lang="en-US" sz="1600" dirty="0"/>
                        <a:t>PS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5 Push-buttons accessible from </a:t>
                      </a:r>
                      <a:r>
                        <a:rPr lang="en-US" sz="1600" dirty="0" smtClean="0"/>
                        <a:t>PL,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 smtClean="0"/>
                        <a:t>from </a:t>
                      </a:r>
                      <a:r>
                        <a:rPr lang="en-US" sz="1600" dirty="0"/>
                        <a:t>PS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1 Reset button accessible from </a:t>
                      </a:r>
                      <a:r>
                        <a:rPr lang="en-US" sz="1600" dirty="0" smtClean="0"/>
                        <a:t>PL, 1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 smtClean="0"/>
                        <a:t>from </a:t>
                      </a:r>
                      <a:r>
                        <a:rPr lang="en-US" sz="1600" dirty="0"/>
                        <a:t>PS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/>
                        <a:t>Clocks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One 100 MHz Oscillator for </a:t>
                      </a:r>
                      <a:r>
                        <a:rPr lang="en-US" sz="1600" dirty="0" smtClean="0"/>
                        <a:t>PL, 33.333 </a:t>
                      </a:r>
                      <a:r>
                        <a:rPr lang="en-US" sz="1600" dirty="0"/>
                        <a:t>MHz </a:t>
                      </a:r>
                      <a:r>
                        <a:rPr lang="en-US" sz="1600" dirty="0" smtClean="0"/>
                        <a:t>for </a:t>
                      </a:r>
                      <a:r>
                        <a:rPr lang="en-US" sz="1600" dirty="0"/>
                        <a:t>PS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9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/>
                        <a:t>Expansion ports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One LPC FMC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One AMS Header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One header for XADC signals</a:t>
                      </a:r>
                    </a:p>
                    <a:p>
                      <a:pPr algn="l" fontAlgn="t">
                        <a:buFont typeface="Arial"/>
                        <a:buChar char="•"/>
                      </a:pPr>
                      <a:r>
                        <a:rPr lang="en-US" sz="1600" dirty="0"/>
                        <a:t>5 </a:t>
                      </a:r>
                      <a:r>
                        <a:rPr lang="en-US" sz="1600" dirty="0" err="1"/>
                        <a:t>Pmod</a:t>
                      </a:r>
                      <a:r>
                        <a:rPr lang="en-US" sz="1600" dirty="0"/>
                        <a:t> ports</a:t>
                      </a:r>
                    </a:p>
                  </a:txBody>
                  <a:tcPr marL="20032" marR="20032" marT="15554" marB="15554">
                    <a:lnL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EC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4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154" y="-99392"/>
            <a:ext cx="8080664" cy="694378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FFFF"/>
                </a:solidFill>
              </a:rPr>
              <a:t>ZedBoard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Front-image-of-board_0.jpg"/>
          <p:cNvPicPr>
            <a:picLocks noChangeAspect="1"/>
          </p:cNvPicPr>
          <p:nvPr/>
        </p:nvPicPr>
        <p:blipFill rotWithShape="1">
          <a:blip r:embed="rId3" cstate="print"/>
          <a:srcRect l="4749" t="5145" r="5362" b="16392"/>
          <a:stretch/>
        </p:blipFill>
        <p:spPr>
          <a:xfrm>
            <a:off x="554182" y="874059"/>
            <a:ext cx="8104909" cy="54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xilinx.com/content/xilinx/en/products/silicon-devices/soc/zynq-7000/_jcr_content/mainParsys/xilinximage_952b.img.jpg/136874249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1506071"/>
            <a:ext cx="4495799" cy="4909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091" y="739588"/>
            <a:ext cx="3733800" cy="5253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82058" tIns="41029" rIns="82058" bIns="41029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Dual ARM® Cortex™-A9 </a:t>
            </a:r>
            <a:r>
              <a:rPr lang="en-US" sz="1600" dirty="0" err="1"/>
              <a:t>MPCore</a:t>
            </a:r>
            <a:r>
              <a:rPr lang="en-US" sz="1600" dirty="0"/>
              <a:t>™ with </a:t>
            </a:r>
            <a:r>
              <a:rPr lang="en-US" sz="1600" dirty="0" err="1"/>
              <a:t>CoreSight</a:t>
            </a:r>
            <a:r>
              <a:rPr lang="en-US" sz="1600" dirty="0"/>
              <a:t>™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32 KB Instruction, 32 KB Data per processor L1 Cache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512 KB unified L2 Cache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256 KB On-Chip Memory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2x UART, 2x CAN 2.0B, 2x I2C, 2x SPI, 4x 32b GPIO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2x USB 2.0 (OTG), 2x Tri-mode Gigabit Ethernet, 2x SD/SDIO on-chip peripherals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85K logic slices, each with four 6-input LUTs and 8 flip-flops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560 Kbits of fast block RAM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Four clock management tiles, each with phase-locked loop (PLL)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220 DSP slices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Internal clock speeds exceeding 450MHz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2x 12 bit, 1 MSPS On-chip analog-to-digital converter (XADC)</a:t>
            </a:r>
          </a:p>
        </p:txBody>
      </p:sp>
      <p:pic>
        <p:nvPicPr>
          <p:cNvPr id="97282" name="Picture 2" descr="http://xilinx.wdfiles.com/local--files/open-source-linux/zynq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688"/>
            <a:ext cx="3181350" cy="110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90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ZedBoard</a:t>
            </a:r>
            <a:r>
              <a:rPr lang="en-US" b="1" dirty="0" smtClean="0"/>
              <a:t> Software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2113"/>
            <a:ext cx="8229600" cy="439284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Platform </a:t>
            </a:r>
            <a:r>
              <a:rPr lang="en-US" sz="2800" dirty="0"/>
              <a:t>provides </a:t>
            </a:r>
            <a:r>
              <a:rPr lang="en-US" sz="2800" dirty="0" err="1"/>
              <a:t>xiLinux</a:t>
            </a:r>
            <a:endParaRPr lang="en-US" sz="2800" dirty="0"/>
          </a:p>
          <a:p>
            <a:r>
              <a:rPr lang="en-US" sz="2800" dirty="0" err="1"/>
              <a:t>xiLinux</a:t>
            </a:r>
            <a:r>
              <a:rPr lang="en-US" sz="2800" dirty="0"/>
              <a:t> is a </a:t>
            </a:r>
            <a:r>
              <a:rPr lang="en-US" sz="2800" dirty="0" err="1"/>
              <a:t>fullblown</a:t>
            </a:r>
            <a:r>
              <a:rPr lang="en-US" sz="2800" dirty="0"/>
              <a:t> graphical Linux distribution based upon </a:t>
            </a:r>
            <a:r>
              <a:rPr lang="en-US" sz="2800" dirty="0" err="1"/>
              <a:t>Ubuntu</a:t>
            </a:r>
            <a:r>
              <a:rPr lang="en-US" sz="2800" dirty="0"/>
              <a:t> 12.04</a:t>
            </a:r>
          </a:p>
          <a:p>
            <a:r>
              <a:rPr lang="en-US" sz="2800" dirty="0" err="1"/>
              <a:t>xiLinux</a:t>
            </a:r>
            <a:r>
              <a:rPr lang="en-US" sz="2800" dirty="0"/>
              <a:t> includes the </a:t>
            </a:r>
            <a:r>
              <a:rPr lang="en-US" sz="2800" dirty="0" err="1"/>
              <a:t>Xillybus</a:t>
            </a:r>
            <a:r>
              <a:rPr lang="en-US" sz="2800" dirty="0"/>
              <a:t> IP core and driver plus a few other things</a:t>
            </a:r>
          </a:p>
          <a:p>
            <a:r>
              <a:rPr lang="en-US" sz="2800" dirty="0"/>
              <a:t> </a:t>
            </a:r>
            <a:r>
              <a:rPr lang="en-US" sz="2800" dirty="0" err="1"/>
              <a:t>Xillybus</a:t>
            </a:r>
            <a:r>
              <a:rPr lang="en-US" sz="2800" dirty="0"/>
              <a:t> is a straightforward, portable, intuitive, efﬁcient DMA-based solution for data transport between an FPGA and a host running </a:t>
            </a:r>
            <a:r>
              <a:rPr lang="en-US" sz="2800" dirty="0" smtClean="0"/>
              <a:t>Linux</a:t>
            </a:r>
            <a:endParaRPr lang="en-US" sz="2800" dirty="0"/>
          </a:p>
        </p:txBody>
      </p:sp>
      <p:pic>
        <p:nvPicPr>
          <p:cNvPr id="4" name="Picture 4" descr="http://upload.wikimedia.org/wikipedia/commons/thumb/3/35/Tux.svg/100px-Tu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4744"/>
            <a:ext cx="952500" cy="1072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13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r>
              <a:rPr lang="en-US" sz="4000" b="1" dirty="0" smtClean="0"/>
              <a:t>Laboratory</a:t>
            </a:r>
            <a:r>
              <a:rPr lang="en-US" sz="4000" b="1" dirty="0"/>
              <a:t> </a:t>
            </a:r>
            <a:r>
              <a:rPr lang="en-US" sz="4000" b="1" dirty="0" smtClean="0"/>
              <a:t>- Enabling Robotics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11424"/>
            <a:ext cx="8208912" cy="414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Goal:</a:t>
            </a:r>
            <a:r>
              <a:rPr lang="en-US" sz="2000" dirty="0" smtClean="0"/>
              <a:t> Communicate via wireless with an autonomous robotic arm to carry out a set of tasks </a:t>
            </a:r>
          </a:p>
          <a:p>
            <a:pPr marL="0" indent="0">
              <a:buNone/>
            </a:pPr>
            <a:r>
              <a:rPr lang="en-US" sz="2000" dirty="0" smtClean="0"/>
              <a:t>Each lab experiment has an accompanying </a:t>
            </a:r>
            <a:r>
              <a:rPr lang="en-US" sz="2000" dirty="0" err="1" smtClean="0"/>
              <a:t>prelab</a:t>
            </a:r>
            <a:r>
              <a:rPr lang="en-US" sz="2000" dirty="0" smtClean="0"/>
              <a:t> that is submitted before starting of the lab</a:t>
            </a:r>
          </a:p>
          <a:p>
            <a:r>
              <a:rPr lang="en-US" sz="2000" b="1" dirty="0" smtClean="0"/>
              <a:t>Lab 0:</a:t>
            </a:r>
            <a:r>
              <a:rPr lang="en-US" sz="2000" dirty="0" smtClean="0"/>
              <a:t> </a:t>
            </a:r>
            <a:r>
              <a:rPr lang="en-US" sz="2000" i="1" dirty="0" smtClean="0"/>
              <a:t>Introduction to Linux and the </a:t>
            </a:r>
            <a:r>
              <a:rPr lang="en-US" sz="2000" i="1" dirty="0" err="1" smtClean="0"/>
              <a:t>ZedBoard</a:t>
            </a:r>
            <a:r>
              <a:rPr lang="en-US" sz="2000" i="1" dirty="0" smtClean="0"/>
              <a:t> – write your first C program</a:t>
            </a:r>
          </a:p>
          <a:p>
            <a:r>
              <a:rPr lang="en-US" sz="2000" b="1" dirty="0" smtClean="0"/>
              <a:t>Lab 1:</a:t>
            </a:r>
            <a:r>
              <a:rPr lang="en-US" sz="2000" dirty="0" smtClean="0"/>
              <a:t> </a:t>
            </a:r>
            <a:r>
              <a:rPr lang="en-US" sz="2000" i="1" dirty="0" smtClean="0"/>
              <a:t>More work with Linux – write programs that utilize 2’s complement</a:t>
            </a:r>
          </a:p>
          <a:p>
            <a:r>
              <a:rPr lang="en-US" sz="2000" b="1" dirty="0" smtClean="0"/>
              <a:t>Lab 2:</a:t>
            </a:r>
            <a:r>
              <a:rPr lang="en-US" sz="2000" dirty="0" smtClean="0"/>
              <a:t> </a:t>
            </a:r>
            <a:r>
              <a:rPr lang="en-US" sz="2000" i="1" dirty="0" smtClean="0"/>
              <a:t>Introduces debugging – debug buggy programs with </a:t>
            </a:r>
            <a:r>
              <a:rPr lang="en-US" sz="2000" i="1" dirty="0" err="1" smtClean="0"/>
              <a:t>gdb</a:t>
            </a:r>
            <a:endParaRPr lang="en-US" sz="2000" i="1" dirty="0" smtClean="0"/>
          </a:p>
          <a:p>
            <a:r>
              <a:rPr lang="en-US" sz="2000" b="1" dirty="0" smtClean="0"/>
              <a:t>Lab 3:</a:t>
            </a:r>
            <a:r>
              <a:rPr lang="en-US" sz="2000" dirty="0" smtClean="0"/>
              <a:t> </a:t>
            </a:r>
            <a:r>
              <a:rPr lang="en-US" sz="2000" i="1" dirty="0" smtClean="0"/>
              <a:t>Introduces memory-mapped I/O – read and write to switches and LEDs on the </a:t>
            </a:r>
            <a:r>
              <a:rPr lang="en-US" sz="2000" i="1" dirty="0" err="1" smtClean="0"/>
              <a:t>ZedBoard</a:t>
            </a:r>
            <a:endParaRPr lang="en-US" sz="2000" i="1" dirty="0" smtClean="0"/>
          </a:p>
          <a:p>
            <a:r>
              <a:rPr lang="en-US" sz="2000" b="1" dirty="0" smtClean="0"/>
              <a:t>Lab 4:</a:t>
            </a:r>
            <a:r>
              <a:rPr lang="en-US" sz="2000" dirty="0" smtClean="0"/>
              <a:t> </a:t>
            </a:r>
            <a:r>
              <a:rPr lang="en-US" sz="2000" i="1" dirty="0" smtClean="0"/>
              <a:t>Introduces Bluetooth using the </a:t>
            </a:r>
            <a:r>
              <a:rPr lang="en-US" sz="2000" i="1" dirty="0" err="1" smtClean="0"/>
              <a:t>WiiMote</a:t>
            </a:r>
            <a:r>
              <a:rPr lang="en-US" sz="2000" i="1" dirty="0" smtClean="0"/>
              <a:t> – reverse engineering the </a:t>
            </a:r>
            <a:r>
              <a:rPr lang="en-US" sz="2000" i="1" dirty="0" err="1" smtClean="0"/>
              <a:t>WiiMote</a:t>
            </a:r>
            <a:r>
              <a:rPr lang="en-US" sz="2000" i="1" dirty="0" smtClean="0"/>
              <a:t> commands on the receiver – control the LEDs on the </a:t>
            </a:r>
            <a:r>
              <a:rPr lang="en-US" sz="2000" i="1" dirty="0" err="1" smtClean="0"/>
              <a:t>ZedBoard</a:t>
            </a:r>
            <a:r>
              <a:rPr lang="en-US" sz="2000" i="1" dirty="0" smtClean="0"/>
              <a:t> with the </a:t>
            </a:r>
            <a:r>
              <a:rPr lang="en-US" sz="2000" i="1" dirty="0" err="1" smtClean="0"/>
              <a:t>WiiMote</a:t>
            </a:r>
            <a:r>
              <a:rPr lang="en-US" sz="2000" i="1" dirty="0" smtClean="0"/>
              <a:t> accelerometer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353" y="5733255"/>
            <a:ext cx="1354556" cy="116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5661248"/>
            <a:ext cx="1595670" cy="11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5" y="5661248"/>
            <a:ext cx="1233763" cy="11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r>
              <a:rPr lang="en-US" sz="4000" b="1" dirty="0" smtClean="0"/>
              <a:t>Laboratory</a:t>
            </a:r>
            <a:r>
              <a:rPr lang="en-US" sz="4000" b="1" dirty="0"/>
              <a:t> </a:t>
            </a:r>
            <a:r>
              <a:rPr lang="en-US" sz="4000" b="1" dirty="0" smtClean="0"/>
              <a:t>- Enabling Robotics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Lab 5:</a:t>
            </a:r>
            <a:r>
              <a:rPr lang="en-US" dirty="0" smtClean="0"/>
              <a:t> </a:t>
            </a:r>
            <a:r>
              <a:rPr lang="en-US" i="1" dirty="0" smtClean="0"/>
              <a:t>Introduction to Simulink – enter a design in Simulink and simulate the design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Lab 6</a:t>
            </a:r>
            <a:r>
              <a:rPr lang="en-US" b="1" dirty="0"/>
              <a:t>: </a:t>
            </a:r>
            <a:r>
              <a:rPr lang="en-US" i="1" dirty="0" smtClean="0"/>
              <a:t>Continue with </a:t>
            </a:r>
            <a:r>
              <a:rPr lang="en-US" i="1" dirty="0"/>
              <a:t>Simulink – </a:t>
            </a:r>
            <a:r>
              <a:rPr lang="en-US" i="1" dirty="0" smtClean="0"/>
              <a:t>develop </a:t>
            </a:r>
            <a:r>
              <a:rPr lang="en-US" i="1" dirty="0"/>
              <a:t>a </a:t>
            </a:r>
            <a:r>
              <a:rPr lang="en-US" i="1" dirty="0" smtClean="0"/>
              <a:t>more sophisticated design </a:t>
            </a:r>
            <a:r>
              <a:rPr lang="en-US" i="1" dirty="0"/>
              <a:t>in Simulink to use the FGPA to interface between </a:t>
            </a:r>
            <a:r>
              <a:rPr lang="en-US" i="1" dirty="0" err="1"/>
              <a:t>ZedBoard</a:t>
            </a:r>
            <a:r>
              <a:rPr lang="en-US" i="1" dirty="0"/>
              <a:t> switches, buttons and </a:t>
            </a:r>
            <a:r>
              <a:rPr lang="en-US" i="1" dirty="0" smtClean="0"/>
              <a:t>LEDs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Lab 7:  </a:t>
            </a:r>
            <a:r>
              <a:rPr lang="en-US" i="1" dirty="0" smtClean="0"/>
              <a:t>Learn about pulse-width modulation – use a C program to control the robotic arm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Lab 8: </a:t>
            </a:r>
            <a:r>
              <a:rPr lang="en-US" i="1" dirty="0" smtClean="0"/>
              <a:t>Robotic control – revisit the designs developed in Labs 6 and 7 to control the robotic arm with the FPGA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Lab 9: </a:t>
            </a:r>
            <a:r>
              <a:rPr lang="en-US" i="1" dirty="0" smtClean="0"/>
              <a:t>Hardware/software </a:t>
            </a:r>
            <a:r>
              <a:rPr lang="en-US" i="1" dirty="0" err="1" smtClean="0"/>
              <a:t>codesign</a:t>
            </a:r>
            <a:r>
              <a:rPr lang="en-US" i="1" dirty="0" smtClean="0"/>
              <a:t> – read commands from the </a:t>
            </a:r>
            <a:r>
              <a:rPr lang="en-US" i="1" dirty="0" err="1" smtClean="0"/>
              <a:t>WiiMote</a:t>
            </a:r>
            <a:r>
              <a:rPr lang="en-US" i="1" dirty="0" smtClean="0"/>
              <a:t> through C programming, and control the robotic arm with the FPGA – carry out a set of tasks</a:t>
            </a:r>
          </a:p>
          <a:p>
            <a:pPr marL="0" indent="0">
              <a:lnSpc>
                <a:spcPct val="120000"/>
              </a:lnSpc>
              <a:buNone/>
            </a:pPr>
            <a:endParaRPr lang="en-US" i="1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661248"/>
            <a:ext cx="1595670" cy="119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53" y="5733255"/>
            <a:ext cx="1354556" cy="116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5" y="5661248"/>
            <a:ext cx="1233763" cy="11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r>
              <a:rPr lang="en-US" sz="4000" b="1" dirty="0" smtClean="0"/>
              <a:t>Other elements - Enabling Robotics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16" y="1367408"/>
            <a:ext cx="7694240" cy="43658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Bi-weekly </a:t>
            </a:r>
            <a:r>
              <a:rPr lang="en-US" dirty="0" err="1" smtClean="0"/>
              <a:t>homeworks</a:t>
            </a:r>
            <a:r>
              <a:rPr lang="en-US" dirty="0" smtClean="0"/>
              <a:t> on:</a:t>
            </a:r>
          </a:p>
          <a:p>
            <a:pPr lvl="1"/>
            <a:r>
              <a:rPr lang="en-US" dirty="0" smtClean="0"/>
              <a:t>Number systems</a:t>
            </a:r>
          </a:p>
          <a:p>
            <a:pPr lvl="1"/>
            <a:r>
              <a:rPr lang="en-US" dirty="0" smtClean="0"/>
              <a:t>Simple data structures – </a:t>
            </a:r>
            <a:r>
              <a:rPr lang="en-US" dirty="0" err="1" smtClean="0"/>
              <a:t>structs</a:t>
            </a:r>
            <a:r>
              <a:rPr lang="en-US" dirty="0" smtClean="0"/>
              <a:t>, linked lists, queues, stacks </a:t>
            </a:r>
          </a:p>
          <a:p>
            <a:pPr lvl="1"/>
            <a:r>
              <a:rPr lang="en-US" dirty="0" smtClean="0"/>
              <a:t>Object oriented design – polymorphism, encapsulation, inheritance, overloading</a:t>
            </a:r>
          </a:p>
          <a:p>
            <a:pPr lvl="1"/>
            <a:r>
              <a:rPr lang="en-US" dirty="0" smtClean="0"/>
              <a:t>Digital design – combinational and FSMs</a:t>
            </a:r>
          </a:p>
          <a:p>
            <a:pPr lvl="1"/>
            <a:r>
              <a:rPr lang="en-US" dirty="0" smtClean="0"/>
              <a:t>Microarchitecture - adders</a:t>
            </a:r>
          </a:p>
          <a:p>
            <a:pPr lvl="1"/>
            <a:r>
              <a:rPr lang="en-US" dirty="0" smtClean="0"/>
              <a:t>LC3 </a:t>
            </a:r>
            <a:endParaRPr lang="en-US" dirty="0" smtClean="0"/>
          </a:p>
          <a:p>
            <a:r>
              <a:rPr lang="en-US" dirty="0" smtClean="0"/>
              <a:t>Simulink as a synthesis/simulation tool</a:t>
            </a:r>
            <a:endParaRPr lang="en-US" dirty="0" smtClean="0"/>
          </a:p>
          <a:p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Design choices (hardware and software) for a next generation robotic vacuum</a:t>
            </a:r>
          </a:p>
          <a:p>
            <a:r>
              <a:rPr lang="en-US" dirty="0" smtClean="0"/>
              <a:t>Lab revision</a:t>
            </a:r>
          </a:p>
          <a:p>
            <a:pPr lvl="1"/>
            <a:r>
              <a:rPr lang="en-US" dirty="0" smtClean="0"/>
              <a:t>Revise a specific lab report based on feedback received</a:t>
            </a:r>
          </a:p>
          <a:p>
            <a:r>
              <a:rPr lang="en-US" dirty="0" smtClean="0"/>
              <a:t>Design your own lab experiment 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661248"/>
            <a:ext cx="1595670" cy="119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53" y="5733255"/>
            <a:ext cx="1354556" cy="116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5" y="5661248"/>
            <a:ext cx="1233763" cy="1195884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64626"/>
            <a:ext cx="1080120" cy="8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4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– Enabling Robotics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63216"/>
            <a:ext cx="8496944" cy="41540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/>
              <a:t>Students should understand the basics of combinational and sequential logic design</a:t>
            </a:r>
          </a:p>
          <a:p>
            <a:pPr lvl="1"/>
            <a:r>
              <a:rPr lang="en-US" dirty="0" smtClean="0"/>
              <a:t>Students should have an appreciation for algorithm design</a:t>
            </a:r>
          </a:p>
          <a:p>
            <a:pPr lvl="1"/>
            <a:r>
              <a:rPr lang="en-US" dirty="0" smtClean="0"/>
              <a:t>Students should develop strong skills in C/C++ programming</a:t>
            </a:r>
          </a:p>
          <a:p>
            <a:pPr lvl="1"/>
            <a:r>
              <a:rPr lang="en-US" dirty="0"/>
              <a:t>Students should understand how wireless devices </a:t>
            </a:r>
            <a:r>
              <a:rPr lang="en-US" dirty="0" smtClean="0"/>
              <a:t>communicate</a:t>
            </a:r>
          </a:p>
          <a:p>
            <a:pPr lvl="1"/>
            <a:r>
              <a:rPr lang="en-US" dirty="0" smtClean="0"/>
              <a:t>Students should gain an appreciation for simulation, debugging and documentation</a:t>
            </a:r>
            <a:endParaRPr lang="en-US" dirty="0"/>
          </a:p>
        </p:txBody>
      </p:sp>
      <p:pic>
        <p:nvPicPr>
          <p:cNvPr id="4098" name="Picture 2" descr="https://encrypted-tbn2.gstatic.com/images?q=tbn:ANd9GcSM7sSqu5XD0ZA1CoeECaZ16-HlrXjnMWwxwfKqOuVfsagi_fVc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200" y="5517232"/>
            <a:ext cx="2583280" cy="123582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5463560"/>
            <a:ext cx="2051720" cy="13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The Drawing Arm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Sign and Morse Interpretation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Project Snake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The </a:t>
            </a:r>
            <a:r>
              <a:rPr lang="en-US" dirty="0" err="1" smtClean="0">
                <a:hlinkClick r:id="rId6"/>
              </a:rPr>
              <a:t>Wiibot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5746652"/>
            <a:ext cx="1800200" cy="11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/>
              <a:t>How do we connect concepts?</a:t>
            </a:r>
            <a:endParaRPr lang="en-US" sz="39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7091" y="1155163"/>
            <a:ext cx="8534400" cy="1121709"/>
          </a:xfrm>
          <a:prstGeom prst="rect">
            <a:avLst/>
          </a:prstGeom>
        </p:spPr>
        <p:txBody>
          <a:bodyPr vert="horz" lIns="90264" tIns="45132" rIns="90264" bIns="45132" rtlCol="0">
            <a:normAutofit/>
          </a:bodyPr>
          <a:lstStyle/>
          <a:p>
            <a:pPr marL="338490" indent="-338490" defTabSz="90264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A systematic sequence of transformations between layers of abstraction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43115" y="2021659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/>
              <a:t>Problem</a:t>
            </a:r>
            <a:endParaRPr lang="en-US" sz="1600" b="1" i="1">
              <a:latin typeface="Franklin Gothic Book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43115" y="3205000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/>
              <a:t>Algorithm</a:t>
            </a:r>
            <a:endParaRPr lang="en-US" sz="1600" b="1" i="1">
              <a:latin typeface="Franklin Gothic Book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43115" y="4388341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 dirty="0"/>
              <a:t>Program</a:t>
            </a:r>
            <a:endParaRPr lang="en-US" sz="1600" b="1" i="1" dirty="0">
              <a:latin typeface="Franklin Gothic Book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57716" y="2613330"/>
            <a:ext cx="3655216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/>
            <a:r>
              <a:rPr lang="en-US" sz="1600" b="1" i="1" dirty="0">
                <a:solidFill>
                  <a:srgbClr val="0033CC"/>
                </a:solidFill>
              </a:rPr>
              <a:t>Software Design:</a:t>
            </a:r>
          </a:p>
          <a:p>
            <a:pPr algn="l"/>
            <a:r>
              <a:rPr lang="en-US" sz="1600" dirty="0">
                <a:solidFill>
                  <a:srgbClr val="0033CC"/>
                </a:solidFill>
              </a:rPr>
              <a:t>choose algorithms and data structures</a:t>
            </a:r>
            <a:endParaRPr lang="en-US" sz="1600" dirty="0">
              <a:solidFill>
                <a:srgbClr val="0033CC"/>
              </a:solidFill>
              <a:latin typeface="Franklin Gothic Book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57715" y="3796671"/>
            <a:ext cx="3074027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/>
            <a:r>
              <a:rPr lang="en-US" sz="1600" b="1" i="1" dirty="0">
                <a:solidFill>
                  <a:srgbClr val="0033CC"/>
                </a:solidFill>
              </a:rPr>
              <a:t>Programming:</a:t>
            </a:r>
          </a:p>
          <a:p>
            <a:pPr algn="l"/>
            <a:r>
              <a:rPr lang="en-US" sz="1600" dirty="0">
                <a:solidFill>
                  <a:srgbClr val="0033CC"/>
                </a:solidFill>
              </a:rPr>
              <a:t>use language to express design</a:t>
            </a:r>
            <a:endParaRPr lang="en-US" sz="1600" dirty="0">
              <a:solidFill>
                <a:srgbClr val="0033CC"/>
              </a:solidFill>
              <a:latin typeface="Franklin Gothic Book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43115" y="5571683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 dirty="0"/>
              <a:t>Instruction Set</a:t>
            </a:r>
          </a:p>
          <a:p>
            <a:pPr algn="ctr"/>
            <a:r>
              <a:rPr lang="en-US" sz="1600" b="1" i="1" dirty="0"/>
              <a:t>Architecture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471915" y="4610218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71915" y="3426877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471915" y="2243535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277816" y="4980012"/>
            <a:ext cx="40386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/>
            <a:r>
              <a:rPr lang="en-US" sz="1600" b="1" i="1" dirty="0">
                <a:solidFill>
                  <a:srgbClr val="0033CC"/>
                </a:solidFill>
              </a:rPr>
              <a:t>Compiling/Interpreting:</a:t>
            </a:r>
          </a:p>
          <a:p>
            <a:pPr algn="l"/>
            <a:r>
              <a:rPr lang="en-US" sz="1600" dirty="0">
                <a:solidFill>
                  <a:srgbClr val="0033CC"/>
                </a:solidFill>
              </a:rPr>
              <a:t>convert language to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machine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2873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“I learned so much in this course. I came in knowing a small amount of C, and I came out experienced in C, C++, the Unix operating system, and Simulink.  I also learned a good deal about the basics of computer architecture, PWM signals, and </a:t>
            </a:r>
            <a:r>
              <a:rPr lang="en-US" dirty="0"/>
              <a:t>B</a:t>
            </a:r>
            <a:r>
              <a:rPr lang="en-US" dirty="0" smtClean="0"/>
              <a:t>luetooth.”</a:t>
            </a:r>
          </a:p>
          <a:p>
            <a:r>
              <a:rPr lang="en-US" dirty="0" smtClean="0"/>
              <a:t>“Embedded Design packs an incredible amount of information into one semester. It is a lot of work, but it’s definitely manageable.”</a:t>
            </a:r>
          </a:p>
          <a:p>
            <a:r>
              <a:rPr lang="en-US" dirty="0" smtClean="0"/>
              <a:t>“The course is really successful in its ability to provide the basic idea of what it is that a Computer Engineering student does and I am now ready to take the computer fundamentals classes.”</a:t>
            </a:r>
          </a:p>
          <a:p>
            <a:r>
              <a:rPr lang="en-US" dirty="0" smtClean="0"/>
              <a:t>“…. Also, we programmed robots, that was cool!”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746652"/>
            <a:ext cx="1800200" cy="11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to the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1256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Wiimote</a:t>
            </a:r>
            <a:r>
              <a:rPr lang="en-US" dirty="0" smtClean="0"/>
              <a:t> vs. </a:t>
            </a:r>
            <a:r>
              <a:rPr lang="en-US" dirty="0" err="1" smtClean="0"/>
              <a:t>Dataglove</a:t>
            </a:r>
            <a:endParaRPr lang="en-US" dirty="0" smtClean="0"/>
          </a:p>
          <a:p>
            <a:r>
              <a:rPr lang="en-US" dirty="0" smtClean="0"/>
              <a:t>Simulink tutorial</a:t>
            </a:r>
          </a:p>
          <a:p>
            <a:r>
              <a:rPr lang="en-US" dirty="0" smtClean="0"/>
              <a:t>More open lab time</a:t>
            </a:r>
          </a:p>
          <a:p>
            <a:r>
              <a:rPr lang="en-US" dirty="0" smtClean="0"/>
              <a:t>Leverage </a:t>
            </a:r>
            <a:r>
              <a:rPr lang="en-US" dirty="0" err="1" smtClean="0"/>
              <a:t>Zedboard</a:t>
            </a:r>
            <a:r>
              <a:rPr lang="en-US" dirty="0" smtClean="0"/>
              <a:t> in future classes</a:t>
            </a:r>
          </a:p>
          <a:p>
            <a:r>
              <a:rPr lang="en-US" dirty="0" smtClean="0"/>
              <a:t>All ECE and CCIS majors are required to take the class</a:t>
            </a:r>
          </a:p>
          <a:p>
            <a:r>
              <a:rPr lang="en-US" dirty="0" smtClean="0"/>
              <a:t>Nicely supports the new CE/CS combined major </a:t>
            </a:r>
          </a:p>
          <a:p>
            <a:r>
              <a:rPr lang="en-US" dirty="0" smtClean="0"/>
              <a:t>An increasing number of first-year students are taking this class – great attracter to CE!</a:t>
            </a:r>
            <a:endParaRPr lang="en-US" dirty="0"/>
          </a:p>
        </p:txBody>
      </p:sp>
      <p:pic>
        <p:nvPicPr>
          <p:cNvPr id="2050" name="Picture 2" descr="https://encrypted-tbn0.gstatic.com/images?q=tbn:ANd9GcSvKYPU73v7LX5ebjIxKElZ5-qOJFxsTZlfp4rabUdsKEZV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96752"/>
            <a:ext cx="1907704" cy="1481276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R1KSac_x74ci6YVR4fGBmeLROT0nh82PC-F90lbE12AeDaxaOD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638799"/>
            <a:ext cx="3762375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78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closing thought!</a:t>
            </a:r>
            <a:endParaRPr lang="en-US" b="1" dirty="0"/>
          </a:p>
        </p:txBody>
      </p:sp>
      <p:pic>
        <p:nvPicPr>
          <p:cNvPr id="2050" name="Picture 2" descr="http://www2.engr.arizona.edu/~ece369/cartoon1.bm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981200"/>
            <a:ext cx="379095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21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44" y="5526500"/>
            <a:ext cx="2201168" cy="1358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2808312" cy="727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59" y="1196752"/>
            <a:ext cx="3073405" cy="60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4221088"/>
            <a:ext cx="39644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Thanks to our sponsors:</a:t>
            </a:r>
          </a:p>
          <a:p>
            <a:pPr algn="ctr"/>
            <a:endParaRPr lang="en-US" sz="2000" i="1" dirty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David House Foundation</a:t>
            </a: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Mathworks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Xilinx</a:t>
            </a:r>
          </a:p>
        </p:txBody>
      </p:sp>
    </p:spTree>
    <p:extLst>
      <p:ext uri="{BB962C8B-B14F-4D97-AF65-F5344CB8AC3E}">
        <p14:creationId xmlns:p14="http://schemas.microsoft.com/office/powerpoint/2010/main" val="169444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/>
              <a:t>How do we connect concepts?</a:t>
            </a:r>
            <a:endParaRPr lang="en-US" sz="39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7091" y="1227171"/>
            <a:ext cx="8534400" cy="1121709"/>
          </a:xfrm>
          <a:prstGeom prst="rect">
            <a:avLst/>
          </a:prstGeom>
        </p:spPr>
        <p:txBody>
          <a:bodyPr vert="horz" lIns="90264" tIns="45132" rIns="90264" bIns="45132" rtlCol="0">
            <a:normAutofit/>
          </a:bodyPr>
          <a:lstStyle/>
          <a:p>
            <a:pPr marL="338490" indent="-338490" defTabSz="90264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A systematic sequence of transformations between layers of abstraction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893594" y="2021659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b="1" i="1" dirty="0"/>
              <a:t>Instruction Set</a:t>
            </a:r>
          </a:p>
          <a:p>
            <a:pPr algn="ctr"/>
            <a:r>
              <a:rPr lang="en-US" b="1" i="1" dirty="0"/>
              <a:t>Architecture</a:t>
            </a:r>
            <a:endParaRPr lang="en-US" b="1" i="1" dirty="0">
              <a:latin typeface="Franklin Gothic Book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893594" y="3205000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/>
              <a:t>Microarch</a:t>
            </a:r>
            <a:endParaRPr lang="en-US" sz="1600" b="1" i="1">
              <a:latin typeface="Franklin Gothic Book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893594" y="4388341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/>
              <a:t>Circuits</a:t>
            </a:r>
            <a:endParaRPr lang="en-US" sz="1600" b="1" i="1">
              <a:latin typeface="Franklin Gothic Book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408194" y="2613330"/>
            <a:ext cx="3415367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/>
            <a:r>
              <a:rPr lang="en-US" sz="1600" b="1" i="1">
                <a:solidFill>
                  <a:srgbClr val="0033CC"/>
                </a:solidFill>
              </a:rPr>
              <a:t>Processor Design:</a:t>
            </a:r>
          </a:p>
          <a:p>
            <a:pPr algn="l"/>
            <a:r>
              <a:rPr lang="en-US" sz="1600">
                <a:solidFill>
                  <a:srgbClr val="0033CC"/>
                </a:solidFill>
              </a:rPr>
              <a:t>choose structures to implement ISA</a:t>
            </a:r>
            <a:endParaRPr lang="en-US" sz="1600">
              <a:solidFill>
                <a:srgbClr val="0033CC"/>
              </a:solidFill>
              <a:latin typeface="Franklin Gothic Book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408194" y="3648754"/>
            <a:ext cx="2913627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/>
            <a:r>
              <a:rPr lang="en-US" sz="1600" b="1" i="1">
                <a:solidFill>
                  <a:srgbClr val="0033CC"/>
                </a:solidFill>
              </a:rPr>
              <a:t>Logic/Circuit Design:</a:t>
            </a:r>
          </a:p>
          <a:p>
            <a:pPr algn="l"/>
            <a:r>
              <a:rPr lang="en-US" sz="1600">
                <a:solidFill>
                  <a:srgbClr val="0033CC"/>
                </a:solidFill>
              </a:rPr>
              <a:t>gates  and low-level circuits to</a:t>
            </a:r>
            <a:br>
              <a:rPr lang="en-US" sz="1600">
                <a:solidFill>
                  <a:srgbClr val="0033CC"/>
                </a:solidFill>
              </a:rPr>
            </a:br>
            <a:r>
              <a:rPr lang="en-US" sz="1600">
                <a:solidFill>
                  <a:srgbClr val="0033CC"/>
                </a:solidFill>
              </a:rPr>
              <a:t>implement components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893594" y="5571683"/>
            <a:ext cx="1828800" cy="66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 anchor="ctr"/>
          <a:lstStyle/>
          <a:p>
            <a:pPr algn="ctr"/>
            <a:r>
              <a:rPr lang="en-US" sz="1600" b="1" i="1"/>
              <a:t>Devices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722394" y="4610218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3722394" y="3426877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3722394" y="2243535"/>
            <a:ext cx="685800" cy="1627094"/>
          </a:xfrm>
          <a:prstGeom prst="curvedLeft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 sz="160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08194" y="4980013"/>
            <a:ext cx="3692198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/>
            <a:r>
              <a:rPr lang="en-US" sz="1600" b="1" i="1">
                <a:solidFill>
                  <a:srgbClr val="0033CC"/>
                </a:solidFill>
              </a:rPr>
              <a:t>Process Engineering &amp; Fabrication:</a:t>
            </a:r>
          </a:p>
          <a:p>
            <a:pPr algn="l"/>
            <a:r>
              <a:rPr lang="en-US" sz="1600">
                <a:solidFill>
                  <a:srgbClr val="0033CC"/>
                </a:solidFill>
              </a:rPr>
              <a:t>develop and manufacture</a:t>
            </a:r>
            <a:br>
              <a:rPr lang="en-US" sz="1600">
                <a:solidFill>
                  <a:srgbClr val="0033CC"/>
                </a:solidFill>
              </a:rPr>
            </a:br>
            <a:r>
              <a:rPr lang="en-US" sz="1600">
                <a:solidFill>
                  <a:srgbClr val="0033CC"/>
                </a:solidFill>
              </a:rPr>
              <a:t>lowest-level components</a:t>
            </a:r>
          </a:p>
        </p:txBody>
      </p:sp>
    </p:spTree>
    <p:extLst>
      <p:ext uri="{BB962C8B-B14F-4D97-AF65-F5344CB8AC3E}">
        <p14:creationId xmlns:p14="http://schemas.microsoft.com/office/powerpoint/2010/main" val="50172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62000"/>
          </a:xfrm>
        </p:spPr>
        <p:txBody>
          <a:bodyPr/>
          <a:lstStyle/>
          <a:p>
            <a:r>
              <a:rPr lang="en-US" b="1" dirty="0">
                <a:latin typeface="Calibri" charset="0"/>
              </a:rPr>
              <a:t>Best Practices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87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Active Learning</a:t>
            </a:r>
          </a:p>
          <a:p>
            <a:pPr lvl="1"/>
            <a:r>
              <a:rPr lang="en-US" sz="2400" dirty="0">
                <a:latin typeface="Calibri" charset="0"/>
              </a:rPr>
              <a:t>Labs</a:t>
            </a:r>
          </a:p>
          <a:p>
            <a:pPr lvl="1"/>
            <a:r>
              <a:rPr lang="en-US" sz="2400" dirty="0">
                <a:latin typeface="Calibri" charset="0"/>
              </a:rPr>
              <a:t>Move traditional labs toward research-based discovery</a:t>
            </a:r>
          </a:p>
          <a:p>
            <a:pPr lvl="1"/>
            <a:r>
              <a:rPr lang="en-US" sz="2400" dirty="0">
                <a:latin typeface="Calibri" charset="0"/>
              </a:rPr>
              <a:t>Classroom settings</a:t>
            </a:r>
          </a:p>
          <a:p>
            <a:pPr lvl="1"/>
            <a:r>
              <a:rPr lang="en-US" sz="2400" dirty="0">
                <a:latin typeface="Calibri" charset="0"/>
              </a:rPr>
              <a:t>Alternative course structures</a:t>
            </a:r>
          </a:p>
          <a:p>
            <a:pPr lvl="1"/>
            <a:r>
              <a:rPr lang="en-US" sz="2400" dirty="0">
                <a:latin typeface="Calibri" charset="0"/>
              </a:rPr>
              <a:t>Introduce the </a:t>
            </a:r>
            <a:r>
              <a:rPr lang="ja-JP" altLang="en-US" sz="2400" dirty="0">
                <a:latin typeface="Calibri" charset="0"/>
              </a:rPr>
              <a:t>“</a:t>
            </a:r>
            <a:r>
              <a:rPr lang="en-US" sz="2400" dirty="0">
                <a:latin typeface="Calibri" charset="0"/>
              </a:rPr>
              <a:t>essence of engineering</a:t>
            </a:r>
            <a:r>
              <a:rPr lang="ja-JP" altLang="en-US" sz="2400" dirty="0">
                <a:latin typeface="Calibri" charset="0"/>
              </a:rPr>
              <a:t>”</a:t>
            </a:r>
            <a:r>
              <a:rPr lang="en-US" sz="2400" dirty="0">
                <a:latin typeface="Calibri" charset="0"/>
              </a:rPr>
              <a:t> early</a:t>
            </a:r>
          </a:p>
          <a:p>
            <a:r>
              <a:rPr lang="en-US" sz="1800" dirty="0">
                <a:latin typeface="Calibri" charset="0"/>
              </a:rPr>
              <a:t>Presidents Council of Advisors on Science and </a:t>
            </a:r>
            <a:r>
              <a:rPr lang="en-US" sz="1800" dirty="0" smtClean="0">
                <a:latin typeface="Calibri" charset="0"/>
              </a:rPr>
              <a:t>Technology </a:t>
            </a:r>
            <a:r>
              <a:rPr lang="en-US" sz="1800" dirty="0">
                <a:latin typeface="Calibri" charset="0"/>
              </a:rPr>
              <a:t>(PCAST): Engage to Excel (2012)</a:t>
            </a:r>
          </a:p>
          <a:p>
            <a:r>
              <a:rPr lang="en-US" sz="1800" dirty="0">
                <a:latin typeface="Calibri" charset="0"/>
              </a:rPr>
              <a:t>Discipline-Based Education Research: Understanding and Improving Learning in Undergraduate Science and Engineering, National Research Council, (2012)</a:t>
            </a:r>
          </a:p>
          <a:p>
            <a:r>
              <a:rPr lang="en-US" sz="1800" dirty="0">
                <a:latin typeface="Calibri" charset="0"/>
              </a:rPr>
              <a:t>National </a:t>
            </a:r>
            <a:r>
              <a:rPr lang="en-US" sz="1800" dirty="0" smtClean="0">
                <a:latin typeface="Calibri" charset="0"/>
              </a:rPr>
              <a:t>Academy </a:t>
            </a:r>
            <a:r>
              <a:rPr lang="en-US" sz="1800" dirty="0">
                <a:latin typeface="Calibri" charset="0"/>
              </a:rPr>
              <a:t>of Engineering Reports, Educating the Engineer of 2020: Adapting Engineering Education to the New Century (2005)</a:t>
            </a:r>
          </a:p>
          <a:p>
            <a:r>
              <a:rPr lang="en-US" sz="1800" dirty="0">
                <a:latin typeface="Calibri" charset="0"/>
              </a:rPr>
              <a:t>Transformation Is Possible If a University Really Cares. Science, April 19, 2013</a:t>
            </a:r>
          </a:p>
        </p:txBody>
      </p:sp>
      <p:pic>
        <p:nvPicPr>
          <p:cNvPr id="4" name="Picture 10" descr="westvillag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0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>
          <a:xfrm>
            <a:off x="304800" y="1470992"/>
            <a:ext cx="86868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</a:rPr>
              <a:t>Sophomore students understand connections among a broad range of Electrical and Computer Engineering </a:t>
            </a:r>
            <a:r>
              <a:rPr lang="en-US" sz="2400" dirty="0" smtClean="0">
                <a:latin typeface="Calibri" charset="0"/>
              </a:rPr>
              <a:t>concepts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Provide early, integrated courses with labs to motivate students, make connections within ECE, help students choose area of focus, and improve coop </a:t>
            </a:r>
            <a:r>
              <a:rPr lang="en-US" sz="2000" dirty="0" smtClean="0">
                <a:latin typeface="Calibri" charset="0"/>
              </a:rPr>
              <a:t>preparation</a:t>
            </a:r>
            <a:endParaRPr lang="en-US" sz="20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Not survey courses, strong ECE content, </a:t>
            </a:r>
            <a:r>
              <a:rPr lang="en-US" sz="2000" dirty="0" smtClean="0">
                <a:latin typeface="Calibri" charset="0"/>
              </a:rPr>
              <a:t>sophomore year</a:t>
            </a:r>
            <a:endParaRPr lang="en-US" sz="20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Provide breadth to the EE and CE </a:t>
            </a:r>
            <a:r>
              <a:rPr lang="en-US" sz="2000" dirty="0" smtClean="0">
                <a:latin typeface="Calibri" charset="0"/>
              </a:rPr>
              <a:t>curricula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Offer  flexibility, including options for alternative semester or summer experiences.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Students can tailor program to interests more </a:t>
            </a:r>
            <a:r>
              <a:rPr lang="en-US" sz="2000" dirty="0" smtClean="0">
                <a:latin typeface="Calibri" charset="0"/>
              </a:rPr>
              <a:t>easily</a:t>
            </a:r>
            <a:endParaRPr lang="en-US" sz="20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Semester abroad or Dialogue or research or </a:t>
            </a:r>
            <a:r>
              <a:rPr lang="en-US" sz="2000" dirty="0" smtClean="0">
                <a:latin typeface="Calibri" charset="0"/>
              </a:rPr>
              <a:t>other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Build a curriculum that can be modified easily in the </a:t>
            </a:r>
            <a:r>
              <a:rPr lang="en-US" sz="2400" dirty="0" smtClean="0">
                <a:latin typeface="Calibri" charset="0"/>
              </a:rPr>
              <a:t>future</a:t>
            </a:r>
            <a:endParaRPr lang="en-US" sz="2400" dirty="0">
              <a:latin typeface="Calibri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alibri" charset="0"/>
              </a:rPr>
              <a:t>A </a:t>
            </a:r>
            <a:r>
              <a:rPr lang="en-US" sz="3600" b="1" dirty="0" err="1" smtClean="0">
                <a:latin typeface="Calibri" charset="0"/>
              </a:rPr>
              <a:t>Sucessful</a:t>
            </a:r>
            <a:r>
              <a:rPr lang="en-US" sz="3600" b="1" dirty="0" smtClean="0">
                <a:latin typeface="Calibri" charset="0"/>
              </a:rPr>
              <a:t> Attempt at Connecting Topics</a:t>
            </a:r>
            <a:endParaRPr lang="en-US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0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2014 ECE Curriculum </a:t>
            </a:r>
            <a:br>
              <a:rPr lang="en-US" sz="4000" b="1" dirty="0" smtClean="0"/>
            </a:br>
            <a:r>
              <a:rPr lang="en-US" sz="4000" b="1" dirty="0" smtClean="0"/>
              <a:t>Redesign @ NU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9328"/>
            <a:ext cx="835292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Common first-year engineering program</a:t>
            </a:r>
          </a:p>
          <a:p>
            <a:r>
              <a:rPr lang="en-US" dirty="0" smtClean="0"/>
              <a:t>Need to help sophomores explore Computer Engineering early on</a:t>
            </a:r>
          </a:p>
          <a:p>
            <a:r>
              <a:rPr lang="en-US" dirty="0" smtClean="0"/>
              <a:t>Need to prepare sophomores for their first cooperative work experience</a:t>
            </a:r>
          </a:p>
          <a:p>
            <a:r>
              <a:rPr lang="en-US" dirty="0" smtClean="0"/>
              <a:t>Concerned about sophomore retention – freshman year was too easy, and sophomore year too challenging</a:t>
            </a:r>
          </a:p>
          <a:p>
            <a:r>
              <a:rPr lang="en-US" dirty="0" smtClean="0"/>
              <a:t> Wanted a compelling theme to attract more students to NU and ECE</a:t>
            </a:r>
          </a:p>
          <a:p>
            <a:r>
              <a:rPr lang="en-US" dirty="0" smtClean="0"/>
              <a:t>Build off lessons learned at other programs to understand </a:t>
            </a:r>
            <a:r>
              <a:rPr lang="en-US" dirty="0" err="1" smtClean="0"/>
              <a:t>succesful</a:t>
            </a:r>
            <a:r>
              <a:rPr lang="en-US" dirty="0" smtClean="0"/>
              <a:t> </a:t>
            </a:r>
            <a:r>
              <a:rPr lang="en-US" i="1" dirty="0" smtClean="0"/>
              <a:t>“Active Learning”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MIT EECS</a:t>
            </a:r>
          </a:p>
          <a:p>
            <a:pPr lvl="1"/>
            <a:r>
              <a:rPr lang="en-US" dirty="0" smtClean="0"/>
              <a:t>CMU ECE</a:t>
            </a:r>
          </a:p>
        </p:txBody>
      </p:sp>
      <p:pic>
        <p:nvPicPr>
          <p:cNvPr id="5" name="Picture 4" descr="https://encrypted-tbn2.gstatic.com/images?q=tbn:ANd9GcR1KSac_x74ci6YVR4fGBmeLROT0nh82PC-F90lbE12AeDaxaOD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636343"/>
            <a:ext cx="3762375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23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8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Calibri" charset="0"/>
              </a:rPr>
              <a:t>BS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</a:rPr>
              <a:t>in EE/CE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24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Freshman Engineering 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Freshman Engineering II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ECE Broad Intro. 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Biomedical Circuits and Signals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ECE </a:t>
            </a:r>
            <a:r>
              <a:rPr lang="en-US" sz="1200" dirty="0" smtClean="0">
                <a:solidFill>
                  <a:schemeClr val="tx1"/>
                </a:solidFill>
              </a:rPr>
              <a:t>Broad Intro II Embedded Design: Enabling Robotics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Electromagnetics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 of Electronics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Linear Systems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 Dig. Logic  Comp. Organization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008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Networks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5053013"/>
            <a:ext cx="12954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Engineering Algorithms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152400" y="6396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2 Freshman Engineering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" y="56784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2 Broad Introductory Sophomore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76200" y="50196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3EE + 1CE or</a:t>
            </a:r>
          </a:p>
          <a:p>
            <a:pPr eaLnBrk="1" hangingPunct="1"/>
            <a:r>
              <a:rPr lang="en-US" sz="1200" b="1">
                <a:latin typeface="Calibri" charset="0"/>
              </a:rPr>
              <a:t>3CE + 1EE Fundamentals</a:t>
            </a:r>
          </a:p>
        </p:txBody>
      </p:sp>
      <p:sp>
        <p:nvSpPr>
          <p:cNvPr id="11280" name="TextBox 17"/>
          <p:cNvSpPr txBox="1">
            <a:spLocks noChangeArrowheads="1"/>
          </p:cNvSpPr>
          <p:nvPr/>
        </p:nvSpPr>
        <p:spPr bwMode="auto">
          <a:xfrm>
            <a:off x="134938" y="3124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4 Technical Electives</a:t>
            </a:r>
          </a:p>
        </p:txBody>
      </p: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152400" y="633413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2 Capstone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192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Capstone 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Capstone II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192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Optics for Engineers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4600" y="3886200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 Design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054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Digital Signal Processing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Optimization Methods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Software Engineering I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Computer Architecture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8862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Microprocessor Based Design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054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Image Processing and Pattern Recognition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00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Wireless Communications Circuits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100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Communications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5146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Electronics II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19200" y="38877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 Materials</a:t>
            </a:r>
          </a:p>
        </p:txBody>
      </p:sp>
      <p:sp>
        <p:nvSpPr>
          <p:cNvPr id="11296" name="TextBox 17"/>
          <p:cNvSpPr txBox="1">
            <a:spLocks noChangeArrowheads="1"/>
          </p:cNvSpPr>
          <p:nvPr/>
        </p:nvSpPr>
        <p:spPr bwMode="auto">
          <a:xfrm>
            <a:off x="152400" y="11382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libri" charset="0"/>
              </a:rPr>
              <a:t>5 General Electives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18350" y="5710238"/>
            <a:ext cx="1797050" cy="10715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EEs must have a programming course (AP, Freshman, CE Fundamentals, or other).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192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46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100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07025" y="685800"/>
            <a:ext cx="3206750" cy="842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EEs take at least 2 EE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CEs take at least 2 CE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ECEs take at least 2 CE and 2 EE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ECEs take all 6 fundamentals courses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46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Power Electronics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054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Classical Control Systems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3351213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4008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High-Speed Digital Design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100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</a:rPr>
              <a:t>Wireless Personal Communications Systems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19200" y="33528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Microwave Circuits and Networks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5146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Electronics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054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Digital Control Systems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VLSI Design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008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Hardware Description Lang. Synthesis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100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Power Systems Analysis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219200" y="28209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Antennas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5146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Semiconductor Device Theory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054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Signal Processing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Parallel and Distributed Computing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400800" y="2284413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Embedded System Design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8100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Electric Drives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19200" y="22860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Subsurface Sensing and Imaging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146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 and Nano-Fabrication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1054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Optics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CAD for Deign and Test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4008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Computer and Telecommunication Networks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8100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Electrical Machines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9200" y="1752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Numerical Methods and Comp. App.</a:t>
            </a:r>
          </a:p>
        </p:txBody>
      </p:sp>
    </p:spTree>
    <p:extLst>
      <p:ext uri="{BB962C8B-B14F-4D97-AF65-F5344CB8AC3E}">
        <p14:creationId xmlns:p14="http://schemas.microsoft.com/office/powerpoint/2010/main" val="263769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506760"/>
            <a:ext cx="8229600" cy="762000"/>
          </a:xfrm>
        </p:spPr>
        <p:txBody>
          <a:bodyPr/>
          <a:lstStyle/>
          <a:p>
            <a:r>
              <a:rPr lang="en-US" sz="4000" b="1" dirty="0">
                <a:latin typeface="Calibri" charset="0"/>
              </a:rPr>
              <a:t>Biomedical </a:t>
            </a:r>
            <a:r>
              <a:rPr lang="en-US" sz="3600" b="1" dirty="0">
                <a:latin typeface="Calibri" charset="0"/>
              </a:rPr>
              <a:t>Circuits</a:t>
            </a:r>
            <a:r>
              <a:rPr lang="en-US" sz="4000" b="1" dirty="0">
                <a:latin typeface="Calibri" charset="0"/>
              </a:rPr>
              <a:t> and Signals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245765"/>
            <a:ext cx="8229600" cy="51355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 smtClean="0">
                <a:solidFill>
                  <a:srgbClr val="408000"/>
                </a:solidFill>
                <a:latin typeface="Calibri" charset="0"/>
              </a:rPr>
              <a:t>Build a working EKG – process signals in </a:t>
            </a:r>
            <a:r>
              <a:rPr lang="en-US" sz="2800" b="1" dirty="0" err="1" smtClean="0">
                <a:solidFill>
                  <a:srgbClr val="408000"/>
                </a:solidFill>
                <a:latin typeface="Calibri" charset="0"/>
              </a:rPr>
              <a:t>Matlab</a:t>
            </a:r>
            <a:endParaRPr lang="en-US" sz="2800" b="1" dirty="0" smtClean="0">
              <a:solidFill>
                <a:srgbClr val="408000"/>
              </a:solidFill>
              <a:latin typeface="Calibri" charset="0"/>
            </a:endParaRPr>
          </a:p>
          <a:p>
            <a:pPr>
              <a:spcBef>
                <a:spcPts val="200"/>
              </a:spcBef>
            </a:pPr>
            <a:r>
              <a:rPr lang="en-US" sz="2800" dirty="0" smtClean="0">
                <a:latin typeface="Calibri" charset="0"/>
              </a:rPr>
              <a:t>Covers </a:t>
            </a:r>
            <a:r>
              <a:rPr lang="en-US" sz="2800" dirty="0">
                <a:latin typeface="Calibri" charset="0"/>
              </a:rPr>
              <a:t>a little more than half of circuits (some signals material is covered in circuits)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R, L, C, sources, </a:t>
            </a:r>
            <a:r>
              <a:rPr lang="en-US" sz="2400" dirty="0" err="1">
                <a:latin typeface="Calibri" charset="0"/>
              </a:rPr>
              <a:t>Kirchoff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sz="2400" dirty="0">
                <a:latin typeface="Calibri" charset="0"/>
              </a:rPr>
              <a:t>s Laws</a:t>
            </a:r>
          </a:p>
          <a:p>
            <a:pPr lvl="1">
              <a:spcBef>
                <a:spcPts val="200"/>
              </a:spcBef>
            </a:pPr>
            <a:r>
              <a:rPr lang="en-US" sz="2400" dirty="0" err="1">
                <a:latin typeface="Calibri" charset="0"/>
              </a:rPr>
              <a:t>Thevenin</a:t>
            </a:r>
            <a:r>
              <a:rPr lang="en-US" sz="2400" dirty="0">
                <a:latin typeface="Calibri" charset="0"/>
              </a:rPr>
              <a:t> and Norton equivalent circuits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Op-Amp Circuits</a:t>
            </a:r>
          </a:p>
          <a:p>
            <a:pPr lvl="1">
              <a:spcBef>
                <a:spcPts val="200"/>
              </a:spcBef>
            </a:pPr>
            <a:r>
              <a:rPr lang="en-US" sz="2400" dirty="0" err="1">
                <a:latin typeface="Calibri" charset="0"/>
              </a:rPr>
              <a:t>Phasor</a:t>
            </a:r>
            <a:r>
              <a:rPr lang="en-US" sz="2400" dirty="0">
                <a:latin typeface="Calibri" charset="0"/>
              </a:rPr>
              <a:t> Analysis, Filters, Transfer Function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alibri" charset="0"/>
              </a:rPr>
              <a:t>Covers </a:t>
            </a:r>
            <a:r>
              <a:rPr lang="en-US" sz="2800" dirty="0" smtClean="0">
                <a:latin typeface="Calibri" charset="0"/>
              </a:rPr>
              <a:t>portions </a:t>
            </a:r>
            <a:r>
              <a:rPr lang="en-US" sz="2800" dirty="0">
                <a:latin typeface="Calibri" charset="0"/>
              </a:rPr>
              <a:t>of Linear Systems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LTI Systems, Convolution and Impulse Response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CT and DT Fourier Transform</a:t>
            </a:r>
          </a:p>
          <a:p>
            <a:pPr lvl="1">
              <a:spcBef>
                <a:spcPts val="200"/>
              </a:spcBef>
            </a:pPr>
            <a:r>
              <a:rPr lang="en-US" sz="2400" dirty="0">
                <a:latin typeface="Calibri" charset="0"/>
              </a:rPr>
              <a:t>Transfer Functions and Filters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latin typeface="Calibri" charset="0"/>
              </a:rPr>
              <a:t>A-2-D Conversion</a:t>
            </a:r>
            <a:endParaRPr lang="en-US" sz="2400" dirty="0">
              <a:latin typeface="Calibri" charset="0"/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latin typeface="Calibri" charset="0"/>
              </a:rPr>
              <a:t>Biological Component (2 classes)</a:t>
            </a:r>
          </a:p>
          <a:p>
            <a:pPr>
              <a:spcBef>
                <a:spcPts val="20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9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ukidave_thesis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10773</TotalTime>
  <Words>2413</Words>
  <Application>Microsoft Macintosh PowerPoint</Application>
  <PresentationFormat>On-screen Show (4:3)</PresentationFormat>
  <Paragraphs>403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yukidave_thesis_presentation</vt:lpstr>
      <vt:lpstr>Connecting Computing Education Threads in a Coherent Active Learning Environment</vt:lpstr>
      <vt:lpstr>What are some of the challenges?</vt:lpstr>
      <vt:lpstr>How do we connect concepts?</vt:lpstr>
      <vt:lpstr>How do we connect concepts?</vt:lpstr>
      <vt:lpstr>Best Practices</vt:lpstr>
      <vt:lpstr>A Sucessful Attempt at Connecting Topics</vt:lpstr>
      <vt:lpstr>2014 ECE Curriculum  Redesign @ NU</vt:lpstr>
      <vt:lpstr>BS in EE/CE</vt:lpstr>
      <vt:lpstr>Biomedical Circuits and Signals</vt:lpstr>
      <vt:lpstr>Embedded Design: Enabling Robotics </vt:lpstr>
      <vt:lpstr>CE Fundamentals Courses</vt:lpstr>
      <vt:lpstr>ENABLING ROBOTICS: Class Objectives</vt:lpstr>
      <vt:lpstr>Course Format</vt:lpstr>
      <vt:lpstr>The NU Claboratory</vt:lpstr>
      <vt:lpstr>Key concepts in this course</vt:lpstr>
      <vt:lpstr>Key concepts in this course</vt:lpstr>
      <vt:lpstr>Layers of Abstraction</vt:lpstr>
      <vt:lpstr>Curricular Coverage</vt:lpstr>
      <vt:lpstr>The Textbook</vt:lpstr>
      <vt:lpstr>Course – Enabling Robotics</vt:lpstr>
      <vt:lpstr>ZedBoard</vt:lpstr>
      <vt:lpstr>ZedBoard</vt:lpstr>
      <vt:lpstr>PowerPoint Presentation</vt:lpstr>
      <vt:lpstr>ZedBoard Software</vt:lpstr>
      <vt:lpstr>Laboratory - Enabling Robotics</vt:lpstr>
      <vt:lpstr>Laboratory - Enabling Robotics</vt:lpstr>
      <vt:lpstr>Other elements - Enabling Robotics</vt:lpstr>
      <vt:lpstr>Course – Enabling Robotics</vt:lpstr>
      <vt:lpstr>Student Projects</vt:lpstr>
      <vt:lpstr>Student Feedback</vt:lpstr>
      <vt:lpstr>Changes to the course</vt:lpstr>
      <vt:lpstr>A closing thought!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Kaeli</dc:creator>
  <cp:lastModifiedBy>David Kaeli</cp:lastModifiedBy>
  <cp:revision>336</cp:revision>
  <dcterms:created xsi:type="dcterms:W3CDTF">2012-11-24T23:33:22Z</dcterms:created>
  <dcterms:modified xsi:type="dcterms:W3CDTF">2016-02-04T16:41:47Z</dcterms:modified>
</cp:coreProperties>
</file>