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4" r:id="rId4"/>
    <p:sldId id="275" r:id="rId5"/>
    <p:sldId id="276" r:id="rId6"/>
    <p:sldId id="277" r:id="rId7"/>
    <p:sldId id="273" r:id="rId8"/>
    <p:sldId id="257" r:id="rId9"/>
    <p:sldId id="259" r:id="rId10"/>
    <p:sldId id="258" r:id="rId11"/>
    <p:sldId id="263" r:id="rId12"/>
    <p:sldId id="261" r:id="rId13"/>
    <p:sldId id="262" r:id="rId14"/>
    <p:sldId id="265" r:id="rId15"/>
    <p:sldId id="260" r:id="rId16"/>
    <p:sldId id="266" r:id="rId17"/>
    <p:sldId id="267" r:id="rId18"/>
    <p:sldId id="268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71" r:id="rId27"/>
    <p:sldId id="292" r:id="rId28"/>
    <p:sldId id="293" r:id="rId29"/>
    <p:sldId id="272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94" r:id="rId38"/>
    <p:sldId id="295" r:id="rId39"/>
    <p:sldId id="296" r:id="rId40"/>
    <p:sldId id="297" r:id="rId41"/>
    <p:sldId id="298" r:id="rId42"/>
    <p:sldId id="300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C09A-11C7-4CEC-9C56-7A06B835ECC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B596-2E14-43EC-8672-42FE89FEEA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C09A-11C7-4CEC-9C56-7A06B835ECC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B596-2E14-43EC-8672-42FE89FEE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C09A-11C7-4CEC-9C56-7A06B835ECC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B596-2E14-43EC-8672-42FE89FEE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C09A-11C7-4CEC-9C56-7A06B835ECC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B596-2E14-43EC-8672-42FE89FEE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C09A-11C7-4CEC-9C56-7A06B835ECC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B596-2E14-43EC-8672-42FE89FEEA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C09A-11C7-4CEC-9C56-7A06B835ECC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B596-2E14-43EC-8672-42FE89FEE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C09A-11C7-4CEC-9C56-7A06B835ECC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B596-2E14-43EC-8672-42FE89FEE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C09A-11C7-4CEC-9C56-7A06B835ECC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B596-2E14-43EC-8672-42FE89FEE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C09A-11C7-4CEC-9C56-7A06B835ECC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B596-2E14-43EC-8672-42FE89FEE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C09A-11C7-4CEC-9C56-7A06B835ECC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B596-2E14-43EC-8672-42FE89FEE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C09A-11C7-4CEC-9C56-7A06B835ECC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6FB596-2E14-43EC-8672-42FE89FEEA2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5AC09A-11C7-4CEC-9C56-7A06B835ECC2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6FB596-2E14-43EC-8672-42FE89FEEA2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066800"/>
          </a:xfrm>
        </p:spPr>
        <p:txBody>
          <a:bodyPr/>
          <a:lstStyle/>
          <a:p>
            <a:r>
              <a:rPr lang="en-US" dirty="0" smtClean="0"/>
              <a:t>Indoor Positioning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Wade</a:t>
            </a:r>
            <a:r>
              <a:rPr lang="en-US" dirty="0" smtClean="0"/>
              <a:t> </a:t>
            </a:r>
            <a:r>
              <a:rPr lang="en-US" dirty="0" smtClean="0"/>
              <a:t>Jarvis</a:t>
            </a:r>
          </a:p>
          <a:p>
            <a:r>
              <a:rPr lang="en-US" dirty="0" smtClean="0"/>
              <a:t>Arthur Mason</a:t>
            </a:r>
          </a:p>
          <a:p>
            <a:r>
              <a:rPr lang="en-US" dirty="0" smtClean="0"/>
              <a:t>Kevin </a:t>
            </a:r>
            <a:r>
              <a:rPr lang="en-US" dirty="0" err="1" smtClean="0"/>
              <a:t>Thornhill</a:t>
            </a:r>
            <a:endParaRPr lang="en-US" dirty="0" smtClean="0"/>
          </a:p>
          <a:p>
            <a:r>
              <a:rPr lang="en-US" dirty="0" smtClean="0"/>
              <a:t>Bobby Zhang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953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Mentor: Dr. </a:t>
            </a:r>
            <a:r>
              <a:rPr lang="en-US" sz="2400" dirty="0" err="1" smtClean="0"/>
              <a:t>Kemin</a:t>
            </a:r>
            <a:r>
              <a:rPr lang="en-US" sz="2400" dirty="0" smtClean="0"/>
              <a:t> Zhou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01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Trilateration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Trilateration is used to estimate the location of the unknown node</a:t>
            </a:r>
          </a:p>
          <a:p>
            <a:r>
              <a:rPr lang="en-US" dirty="0" smtClean="0"/>
              <a:t>2D Trilateration</a:t>
            </a:r>
          </a:p>
          <a:p>
            <a:r>
              <a:rPr lang="en-US" dirty="0" smtClean="0"/>
              <a:t>3D Trilateration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9000"/>
            <a:ext cx="3352800" cy="23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Trilateration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Distances (d1,d2,d3) are measured by an RSSI signal.</a:t>
            </a:r>
          </a:p>
          <a:p>
            <a:r>
              <a:rPr lang="en-US" dirty="0" smtClean="0"/>
              <a:t>Therefore, there is a small unknown error for every distance calculated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886200"/>
            <a:ext cx="27432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1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trilateration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location for the unknown tag can be found by solving the following system of quadratic equations: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sz="2000" dirty="0" smtClean="0"/>
                  <a:t>After substation in the 3</a:t>
                </a:r>
                <a:r>
                  <a:rPr lang="en-US" sz="2000" baseline="30000" dirty="0" smtClean="0"/>
                  <a:t>rd</a:t>
                </a:r>
                <a:r>
                  <a:rPr lang="en-US" sz="2000" dirty="0" smtClean="0"/>
                  <a:t> equation we have two linear equations: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/>
                        </a:rPr>
                        <m:t>𝑥</m:t>
                      </m:r>
                      <m:r>
                        <a:rPr lang="en-US" sz="1800" i="1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/>
                        </a:rPr>
                        <m:t>𝑦</m:t>
                      </m:r>
                      <m:r>
                        <a:rPr lang="en-US" sz="1800" i="1">
                          <a:latin typeface="Cambria Math"/>
                        </a:rPr>
                        <m:t>= 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          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/>
                        </a:rPr>
                        <m:t>𝑥</m:t>
                      </m:r>
                      <m:r>
                        <a:rPr lang="en-US" sz="1800" i="1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/>
                        </a:rPr>
                        <m:t>𝑦</m:t>
                      </m:r>
                      <m:r>
                        <a:rPr lang="en-US" sz="1800" i="1">
                          <a:latin typeface="Cambria Math"/>
                        </a:rPr>
                        <m:t>= 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latin typeface="Cambria Math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/>
                        </a:rPr>
                        <m:t>         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8400" y="2971800"/>
                <a:ext cx="4953000" cy="1212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          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          </m:t>
                    </m:r>
                    <m:r>
                      <m:rPr>
                        <m:nor/>
                      </m:rPr>
                      <a:rPr lang="en-US" dirty="0"/>
                      <m:t>       </m:t>
                    </m:r>
                  </m:oMath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         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71800"/>
                <a:ext cx="4953000" cy="12123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5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Trilateration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05000"/>
                <a:ext cx="8229600" cy="4389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     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     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     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     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05000"/>
                <a:ext cx="8229600" cy="43891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89529" y="4038600"/>
                <a:ext cx="6096000" cy="1575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     </m:t>
                                    </m:r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     </m:t>
                                    </m:r>
                                  </m: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     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     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 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29" y="4038600"/>
                <a:ext cx="6096000" cy="15756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Simulation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2624975"/>
            <a:ext cx="2844800" cy="2743200"/>
          </a:xfrm>
          <a:prstGeom prst="rect">
            <a:avLst/>
          </a:prstGeom>
        </p:spPr>
      </p:pic>
      <p:pic>
        <p:nvPicPr>
          <p:cNvPr id="1026" name="Picture 2" descr="C:\Users\azhang2\Desktop\3-D Simul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3128664" cy="27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zhang2\Desktop\COLA Trilater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1"/>
            <a:ext cx="3004996" cy="27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Detection Device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Innovation ID-12 chip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Arduino</a:t>
            </a:r>
            <a:r>
              <a:rPr lang="en-US" dirty="0" smtClean="0"/>
              <a:t> Uno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RFID Cards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05" y="3048000"/>
            <a:ext cx="230119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11430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24400"/>
            <a:ext cx="2133600" cy="17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RF card has a 12 digit unique ID</a:t>
            </a:r>
          </a:p>
          <a:p>
            <a:pPr lvl="1"/>
            <a:r>
              <a:rPr lang="en-US" dirty="0" smtClean="0"/>
              <a:t>Linked to an object in the field</a:t>
            </a:r>
          </a:p>
          <a:p>
            <a:pPr marL="393192" lvl="1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Sending the ID to </a:t>
            </a:r>
            <a:r>
              <a:rPr lang="en-US" dirty="0" err="1" smtClean="0"/>
              <a:t>Matlab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Arduino</a:t>
            </a:r>
            <a:r>
              <a:rPr lang="en-US" dirty="0" smtClean="0"/>
              <a:t> Code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Code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Both codes have to be interfaced with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Each unique ID is stored in the MATLAB database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Incoming ID will be compared to the IDs stored in MATLAB</a:t>
            </a:r>
          </a:p>
          <a:p>
            <a:endParaRPr lang="en-US" dirty="0"/>
          </a:p>
          <a:p>
            <a:r>
              <a:rPr lang="en-US" dirty="0" smtClean="0"/>
              <a:t>After comparison, location of the object will be displayed on a graphical user interface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IPS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/>
              <a:t>Design a safe, user friendly system that will be able to accurately locate and track multiple objects within a given area. </a:t>
            </a:r>
            <a:endParaRPr lang="en-US" sz="2400" dirty="0" smtClean="0"/>
          </a:p>
          <a:p>
            <a:r>
              <a:rPr lang="en-US" sz="2400" dirty="0" smtClean="0"/>
              <a:t>Ideally </a:t>
            </a:r>
            <a:r>
              <a:rPr lang="en-US" sz="2400" dirty="0"/>
              <a:t>provide real time location and direction between the readers and the </a:t>
            </a:r>
            <a:r>
              <a:rPr lang="en-US" sz="2400" dirty="0" smtClean="0"/>
              <a:t>tags.</a:t>
            </a:r>
          </a:p>
          <a:p>
            <a:r>
              <a:rPr lang="en-US" sz="2400" dirty="0"/>
              <a:t>L</a:t>
            </a:r>
            <a:r>
              <a:rPr lang="en-US" sz="2400" dirty="0" smtClean="0"/>
              <a:t>ast </a:t>
            </a:r>
            <a:r>
              <a:rPr lang="en-US" sz="2400" dirty="0"/>
              <a:t>at least 1 year from battery power. </a:t>
            </a:r>
            <a:endParaRPr lang="en-US" sz="2400" dirty="0" smtClean="0"/>
          </a:p>
          <a:p>
            <a:r>
              <a:rPr lang="en-US" sz="2400" dirty="0" smtClean="0"/>
              <a:t>Overall</a:t>
            </a:r>
            <a:r>
              <a:rPr lang="en-US" sz="2400" dirty="0"/>
              <a:t>, the system should operate at an estimated cost of $2000 for an area of 10,000 square feet.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19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153400" cy="3093720"/>
          </a:xfrm>
        </p:spPr>
        <p:txBody>
          <a:bodyPr>
            <a:normAutofit/>
          </a:bodyPr>
          <a:lstStyle/>
          <a:p>
            <a:endParaRPr lang="en-US" sz="3000" dirty="0" smtClean="0"/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Long Battery Life</a:t>
            </a:r>
          </a:p>
          <a:p>
            <a:r>
              <a:rPr lang="en-US" dirty="0" smtClean="0"/>
              <a:t>User-Friendly</a:t>
            </a:r>
          </a:p>
          <a:p>
            <a:r>
              <a:rPr lang="en-US" dirty="0" smtClean="0"/>
              <a:t>Safe</a:t>
            </a:r>
          </a:p>
          <a:p>
            <a:r>
              <a:rPr lang="en-US" dirty="0" smtClean="0"/>
              <a:t>Rechargeable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tags lithium-ion polymer batteries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RF readers USB or DC power source</a:t>
            </a:r>
          </a:p>
          <a:p>
            <a:endParaRPr lang="en-US" dirty="0"/>
          </a:p>
        </p:txBody>
      </p:sp>
      <p:pic>
        <p:nvPicPr>
          <p:cNvPr id="4" name="Picture 3" descr="Description: C:\Users\Bobby\Desktop\Arduino Uno Read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399"/>
            <a:ext cx="249301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scription: C:\Users\Bobby\Desktop\Arduino Battery Connecti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29400"/>
            <a:ext cx="458533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Bobby\Desktop\arduino_battery_adapter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3988177" cy="17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&amp; Battery Life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763000" cy="438912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Lithium-ion polymer battery </a:t>
                </a:r>
              </a:p>
              <a:p>
                <a:r>
                  <a:rPr lang="en-US" dirty="0" smtClean="0"/>
                  <a:t>Compact size 0.25x2.1x2.1</a:t>
                </a:r>
                <a:r>
                  <a:rPr lang="en-US" dirty="0"/>
                  <a:t>" (5.8x54x54mm)</a:t>
                </a:r>
                <a:endParaRPr lang="en-US" dirty="0" smtClean="0"/>
              </a:p>
              <a:p>
                <a:r>
                  <a:rPr lang="en-US" dirty="0" smtClean="0"/>
                  <a:t>Resistant against high temperatures and pressure</a:t>
                </a:r>
              </a:p>
              <a:p>
                <a:r>
                  <a:rPr lang="en-US" dirty="0" smtClean="0"/>
                  <a:t>Max charge of 4v</a:t>
                </a:r>
              </a:p>
              <a:p>
                <a:r>
                  <a:rPr lang="en-US" dirty="0" smtClean="0"/>
                  <a:t>Battery life</a:t>
                </a:r>
              </a:p>
              <a:p>
                <a:pPr marL="0" indent="0">
                  <a:buNone/>
                </a:pPr>
                <a:r>
                  <a:rPr lang="en-US" sz="1500" dirty="0" smtClean="0"/>
                  <a:t>Current</a:t>
                </a:r>
                <a:r>
                  <a:rPr lang="en-US" sz="15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500">
                            <a:latin typeface="Cambria Math"/>
                          </a:rPr>
                          <m:t>52.1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mA</m:t>
                        </m:r>
                      </m:e>
                    </m:d>
                    <m:r>
                      <a:rPr lang="en-US" sz="1500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1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500">
                            <a:latin typeface="Cambria Math"/>
                          </a:rPr>
                          <m:t>1.932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Total</m:t>
                        </m:r>
                        <m:r>
                          <a:rPr lang="en-US" sz="15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Cycle</m:t>
                        </m:r>
                        <m:r>
                          <a:rPr lang="en-US" sz="15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Time</m:t>
                        </m:r>
                        <m:r>
                          <a:rPr lang="en-US" sz="150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15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500">
                                <a:latin typeface="Cambria Math"/>
                              </a:rPr>
                              <m:t>s</m:t>
                            </m:r>
                          </m:e>
                        </m:d>
                      </m:den>
                    </m:f>
                    <m:r>
                      <a:rPr lang="en-US" sz="1500" b="0" i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15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500">
                            <a:latin typeface="Cambria Math"/>
                          </a:rPr>
                          <m:t>.0511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mA</m:t>
                        </m:r>
                      </m:e>
                    </m:d>
                    <m:r>
                      <a:rPr lang="en-US" sz="1500" i="1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15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Total</m:t>
                        </m:r>
                        <m:r>
                          <a:rPr lang="en-US" sz="15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Cycle</m:t>
                        </m:r>
                        <m:r>
                          <a:rPr lang="en-US" sz="15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Time</m:t>
                        </m:r>
                        <m:r>
                          <a:rPr lang="en-US" sz="150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15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500">
                                <a:latin typeface="Cambria Math"/>
                              </a:rPr>
                              <m:t>s</m:t>
                            </m:r>
                          </m:e>
                        </m:d>
                        <m:r>
                          <a:rPr lang="en-US" sz="1500" i="1">
                            <a:latin typeface="Cambria Math"/>
                          </a:rPr>
                          <m:t>+ 2.364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Total</m:t>
                        </m:r>
                        <m:r>
                          <a:rPr lang="en-US" sz="15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Cycle</m:t>
                        </m:r>
                        <m:r>
                          <a:rPr lang="en-US" sz="15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Time</m:t>
                        </m:r>
                        <m:r>
                          <a:rPr lang="en-US" sz="1500">
                            <a:latin typeface="Cambria Math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s</m:t>
                        </m:r>
                        <m:r>
                          <a:rPr lang="en-US" sz="150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1500">
                        <a:latin typeface="Cambria Math"/>
                      </a:rPr>
                      <m:t>  </m:t>
                    </m:r>
                  </m:oMath>
                </a14:m>
                <a:r>
                  <a:rPr lang="en-US" sz="1500" dirty="0" smtClean="0"/>
                  <a:t>+( </a:t>
                </a:r>
                <a:r>
                  <a:rPr lang="en-US" sz="1500" dirty="0"/>
                  <a:t>50mA) *</a:t>
                </a:r>
                <a:r>
                  <a:rPr lang="en-US" sz="15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/>
                          </a:rPr>
                          <m:t>.432</m:t>
                        </m:r>
                        <m:r>
                          <a:rPr lang="en-US" sz="1500" i="1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Total</m:t>
                        </m:r>
                        <m:r>
                          <a:rPr lang="en-US" sz="15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Cycle</m:t>
                        </m:r>
                        <m:r>
                          <a:rPr lang="en-US" sz="150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Time</m:t>
                        </m:r>
                        <m:r>
                          <a:rPr lang="en-US" sz="1500">
                            <a:latin typeface="Cambria Math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1500">
                            <a:latin typeface="Cambria Math"/>
                          </a:rPr>
                          <m:t>s</m:t>
                        </m:r>
                        <m:r>
                          <a:rPr lang="en-US" sz="150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500" dirty="0" smtClean="0"/>
                  <a:t> </a:t>
                </a:r>
                <a:endParaRPr lang="en-US" sz="1500" dirty="0"/>
              </a:p>
              <a:p>
                <a:pPr marL="0" indent="0" algn="ctr">
                  <a:buNone/>
                </a:pPr>
                <a:r>
                  <a:rPr lang="en-US" sz="1200" dirty="0" smtClean="0"/>
                  <a:t>Hours </a:t>
                </a:r>
                <a:r>
                  <a:rPr lang="en-US" sz="1200" dirty="0"/>
                  <a:t>of battery life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>
                            <a:latin typeface="Cambria Math"/>
                          </a:rPr>
                          <m:t>2000</m:t>
                        </m:r>
                        <m:r>
                          <m:rPr>
                            <m:sty m:val="p"/>
                          </m:rPr>
                          <a:rPr lang="en-US" sz="1200">
                            <a:latin typeface="Cambria Math"/>
                          </a:rPr>
                          <m:t>mAh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200">
                            <a:latin typeface="Cambria Math"/>
                          </a:rPr>
                          <m:t>Current</m:t>
                        </m:r>
                      </m:den>
                    </m:f>
                  </m:oMath>
                </a14:m>
                <a:endParaRPr lang="en-US" sz="1200" dirty="0" smtClean="0"/>
              </a:p>
              <a:p>
                <a:r>
                  <a:rPr lang="en-US" dirty="0" smtClean="0"/>
                  <a:t>Constantly scanned battery Life=798 hours</a:t>
                </a:r>
              </a:p>
              <a:p>
                <a:r>
                  <a:rPr lang="en-US" dirty="0" smtClean="0"/>
                  <a:t>Scanned every minute=3192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763000" cy="4389120"/>
              </a:xfrm>
              <a:blipFill rotWithShape="1">
                <a:blip r:embed="rId2"/>
                <a:stretch>
                  <a:fillRect l="-834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9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Indicator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into our RF tags</a:t>
            </a:r>
          </a:p>
          <a:p>
            <a:r>
              <a:rPr lang="en-US" dirty="0" smtClean="0"/>
              <a:t>Cut-off voltage of 3.2v</a:t>
            </a:r>
          </a:p>
          <a:p>
            <a:r>
              <a:rPr lang="en-US" dirty="0" smtClean="0"/>
              <a:t>Hysteresis of .05-.07v</a:t>
            </a:r>
          </a:p>
          <a:p>
            <a:r>
              <a:rPr lang="en-US" dirty="0" smtClean="0"/>
              <a:t>Drop from high to low will cause a signal to be sent from the tag to the host computer to alert the user to charge the battery.</a:t>
            </a:r>
          </a:p>
          <a:p>
            <a:endParaRPr lang="en-US" dirty="0" smtClean="0"/>
          </a:p>
        </p:txBody>
      </p:sp>
      <p:pic>
        <p:nvPicPr>
          <p:cNvPr id="3074" name="Picture 2" descr="C:\Users\Bobby\Desktop\Battery Indic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48958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Battery Indicator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Video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Distance Testing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Distance Testing: Old Antennas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236720"/>
          </a:xfrm>
        </p:spPr>
        <p:txBody>
          <a:bodyPr/>
          <a:lstStyle/>
          <a:p>
            <a:r>
              <a:rPr lang="en-US" dirty="0" smtClean="0"/>
              <a:t>Tested the system using 1 reader and 1 tag</a:t>
            </a:r>
          </a:p>
          <a:p>
            <a:pPr lvl="1"/>
            <a:r>
              <a:rPr lang="en-US" dirty="0" smtClean="0"/>
              <a:t>Received mixed results based on the orientation of the devices</a:t>
            </a:r>
          </a:p>
          <a:p>
            <a:pPr lvl="1"/>
            <a:r>
              <a:rPr lang="en-US" dirty="0" smtClean="0"/>
              <a:t>Works accurately when facing away from each other</a:t>
            </a:r>
          </a:p>
          <a:p>
            <a:pPr lvl="1"/>
            <a:r>
              <a:rPr lang="en-US" dirty="0" smtClean="0"/>
              <a:t>Results varied when devices were facing towards each other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70118"/>
              </p:ext>
            </p:extLst>
          </p:nvPr>
        </p:nvGraphicFramePr>
        <p:xfrm>
          <a:off x="1295400" y="3886200"/>
          <a:ext cx="6553199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9"/>
                <a:gridCol w="1981200"/>
                <a:gridCol w="2438400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 Distance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Calculated</a:t>
                      </a:r>
                      <a:r>
                        <a:rPr lang="en-US" baseline="0" dirty="0" smtClean="0"/>
                        <a:t> Distance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Away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Orientations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10-13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44" y="5333999"/>
            <a:ext cx="1392355" cy="1252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5722" y="5333998"/>
            <a:ext cx="1392355" cy="12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XBee</a:t>
            </a:r>
            <a:r>
              <a:rPr lang="en-US" dirty="0" smtClean="0"/>
              <a:t> Antenna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 antenna</a:t>
            </a:r>
          </a:p>
          <a:p>
            <a:r>
              <a:rPr lang="en-US" dirty="0" smtClean="0"/>
              <a:t>Non-uniform radiation pattern</a:t>
            </a:r>
          </a:p>
          <a:p>
            <a:endParaRPr lang="en-US" dirty="0"/>
          </a:p>
        </p:txBody>
      </p:sp>
      <p:pic>
        <p:nvPicPr>
          <p:cNvPr id="4" name="Picture 3" descr="H:\New folder\XBee Anten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98542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:\New folder\Xbee Radiati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3191"/>
            <a:ext cx="3199765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9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Antenova</a:t>
            </a:r>
            <a:r>
              <a:rPr lang="en-US" dirty="0" smtClean="0"/>
              <a:t> </a:t>
            </a:r>
            <a:r>
              <a:rPr lang="en-US" dirty="0" err="1" smtClean="0"/>
              <a:t>Titanis</a:t>
            </a:r>
            <a:r>
              <a:rPr lang="en-US" dirty="0" smtClean="0"/>
              <a:t> Antenna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by Cameron group</a:t>
            </a:r>
          </a:p>
          <a:p>
            <a:r>
              <a:rPr lang="en-US" dirty="0" smtClean="0"/>
              <a:t>Much better radiation pattern</a:t>
            </a:r>
          </a:p>
          <a:p>
            <a:r>
              <a:rPr lang="en-US" dirty="0" smtClean="0"/>
              <a:t>Dead zone above</a:t>
            </a:r>
          </a:p>
          <a:p>
            <a:r>
              <a:rPr lang="en-US" dirty="0" smtClean="0"/>
              <a:t>Sometimes too sensitive</a:t>
            </a:r>
          </a:p>
        </p:txBody>
      </p:sp>
      <p:pic>
        <p:nvPicPr>
          <p:cNvPr id="4" name="Picture 3" descr="H:\New folder\Titani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2142"/>
            <a:ext cx="3657600" cy="231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:\New folder\Titanis Radiati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5943600" cy="21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7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smtClean="0"/>
              <a:t>Distance Testing: New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r>
              <a:rPr lang="en-US" dirty="0" smtClean="0"/>
              <a:t>Tested the system using 3 readers and 1 tag</a:t>
            </a:r>
          </a:p>
          <a:p>
            <a:pPr lvl="1"/>
            <a:r>
              <a:rPr lang="en-US" dirty="0" smtClean="0"/>
              <a:t>Received mixed results due to the environment</a:t>
            </a:r>
          </a:p>
          <a:p>
            <a:pPr lvl="1"/>
            <a:r>
              <a:rPr lang="en-US" dirty="0" smtClean="0"/>
              <a:t>Ground testing: Inconsistent – varied results</a:t>
            </a:r>
          </a:p>
          <a:p>
            <a:pPr lvl="1"/>
            <a:r>
              <a:rPr lang="en-US" dirty="0" smtClean="0"/>
              <a:t>Held up testing: Consistent – accurate results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12548"/>
              </p:ext>
            </p:extLst>
          </p:nvPr>
        </p:nvGraphicFramePr>
        <p:xfrm>
          <a:off x="2209800" y="3429000"/>
          <a:ext cx="44196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438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Actual Distance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Calculated</a:t>
                      </a:r>
                      <a:r>
                        <a:rPr lang="en-US" baseline="0" dirty="0" smtClean="0"/>
                        <a:t> Distance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10.5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19.1 m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XBee</a:t>
            </a:r>
            <a:r>
              <a:rPr lang="en-US" dirty="0" smtClean="0"/>
              <a:t> API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2-D Trilateration Tests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Parade 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feet above ground (using stands)</a:t>
            </a:r>
          </a:p>
          <a:p>
            <a:r>
              <a:rPr lang="en-US" dirty="0" smtClean="0"/>
              <a:t>Tag location: [0,4]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3461039"/>
            <a:ext cx="3761809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61039"/>
            <a:ext cx="3853366" cy="342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 Parking 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feet above ground</a:t>
            </a:r>
          </a:p>
          <a:p>
            <a:r>
              <a:rPr lang="en-US" dirty="0" smtClean="0"/>
              <a:t>Tag location: [0,0]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29000"/>
            <a:ext cx="387803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97" y="3429000"/>
            <a:ext cx="3886118" cy="344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3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 Parking 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feet above ground</a:t>
            </a:r>
          </a:p>
          <a:p>
            <a:r>
              <a:rPr lang="en-US" dirty="0" smtClean="0"/>
              <a:t>Tag location [0, 0]</a:t>
            </a:r>
          </a:p>
          <a:p>
            <a:r>
              <a:rPr lang="en-US" dirty="0" smtClean="0"/>
              <a:t>Results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3520632"/>
            <a:ext cx="3753844" cy="333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97" y="3481744"/>
            <a:ext cx="3826703" cy="33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2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 Parking 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feet above ground</a:t>
            </a:r>
          </a:p>
          <a:p>
            <a:r>
              <a:rPr lang="en-US" dirty="0" smtClean="0"/>
              <a:t>Tag location: [2,4]</a:t>
            </a:r>
          </a:p>
          <a:p>
            <a:r>
              <a:rPr lang="en-US" dirty="0" smtClean="0"/>
              <a:t>Results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429001"/>
            <a:ext cx="3896528" cy="345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83" y="3429001"/>
            <a:ext cx="3882866" cy="342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Gymnasium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feet above grounds</a:t>
            </a:r>
          </a:p>
          <a:p>
            <a:r>
              <a:rPr lang="en-US" dirty="0" smtClean="0"/>
              <a:t>Tag location: [0, 5]</a:t>
            </a:r>
          </a:p>
          <a:p>
            <a:r>
              <a:rPr lang="en-US" dirty="0" smtClean="0"/>
              <a:t>Results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49984"/>
            <a:ext cx="3733800" cy="330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12165"/>
            <a:ext cx="3733799" cy="332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</a:t>
            </a:r>
            <a:r>
              <a:rPr lang="en-US" dirty="0" err="1" smtClean="0"/>
              <a:t>Matlab</a:t>
            </a:r>
            <a:r>
              <a:rPr lang="en-US" dirty="0" smtClean="0"/>
              <a:t>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36801"/>
            <a:ext cx="6324600" cy="48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6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569263"/>
              </p:ext>
            </p:extLst>
          </p:nvPr>
        </p:nvGraphicFramePr>
        <p:xfrm>
          <a:off x="1308735" y="2131917"/>
          <a:ext cx="6526530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5960"/>
                <a:gridCol w="1520190"/>
                <a:gridCol w="1520190"/>
                <a:gridCol w="152019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Product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Individual Price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Number Ordered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Total Price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Lithium Ion Polymer Batteries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$16.95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$33.90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Arduino</a:t>
                      </a:r>
                      <a:r>
                        <a:rPr lang="en-US" sz="1200" dirty="0">
                          <a:effectLst/>
                        </a:rPr>
                        <a:t> Uno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$29.95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$89.85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Arduino Fio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$25.00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$25.00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Arduino Fio Cable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$20.00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$20.00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Maxim 8212 Chip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$3.75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$7.50 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ID-12 Chip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$29.95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$29.95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RFID Card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$1.95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$3.90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DC Power Supplies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$1.90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$11.40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Project Enclosure Box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$5.95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$5.95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Digimesh XBee 2.4 GHz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$21.00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$84.00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Xbee Shield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$24.95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$99.80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802.15.4 Xbee 2.4 GHz(RPSMA)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$21.00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$168.00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Titanis Antenna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$30.00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$240.00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RPSMA to SMA Adapter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$6.99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$55.92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Total: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$872.17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8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track multiple tags</a:t>
            </a:r>
          </a:p>
          <a:p>
            <a:r>
              <a:rPr lang="en-US" dirty="0" smtClean="0"/>
              <a:t>Error of no more than 1 meter</a:t>
            </a:r>
          </a:p>
          <a:p>
            <a:r>
              <a:rPr lang="en-US" dirty="0" smtClean="0"/>
              <a:t>User friendly</a:t>
            </a:r>
          </a:p>
          <a:p>
            <a:r>
              <a:rPr lang="en-US" dirty="0" smtClean="0"/>
              <a:t>Mobile</a:t>
            </a:r>
          </a:p>
          <a:p>
            <a:r>
              <a:rPr lang="en-US" dirty="0" smtClean="0"/>
              <a:t>Tag life of at least 1 year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Real time tracking</a:t>
            </a:r>
          </a:p>
        </p:txBody>
      </p:sp>
    </p:spTree>
    <p:extLst>
      <p:ext uri="{BB962C8B-B14F-4D97-AF65-F5344CB8AC3E}">
        <p14:creationId xmlns:p14="http://schemas.microsoft.com/office/powerpoint/2010/main" val="33038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XBee</a:t>
            </a:r>
            <a:r>
              <a:rPr lang="en-US" dirty="0" smtClean="0"/>
              <a:t> Transparent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Serial.print</a:t>
            </a:r>
            <a:r>
              <a:rPr lang="en-US" dirty="0" smtClean="0"/>
              <a:t>(“Hello World”);</a:t>
            </a:r>
          </a:p>
          <a:p>
            <a:pPr lvl="1"/>
            <a:r>
              <a:rPr lang="en-US" dirty="0" smtClean="0"/>
              <a:t>Broadcast to all nearby nodes</a:t>
            </a:r>
          </a:p>
          <a:p>
            <a:r>
              <a:rPr lang="en-US" dirty="0" err="1" smtClean="0"/>
              <a:t>incomingByte</a:t>
            </a:r>
            <a:r>
              <a:rPr lang="en-US" dirty="0" smtClean="0"/>
              <a:t> = </a:t>
            </a:r>
            <a:r>
              <a:rPr lang="en-US" dirty="0" err="1" smtClean="0"/>
              <a:t>Serial.read</a:t>
            </a:r>
            <a:r>
              <a:rPr lang="en-US" dirty="0" smtClean="0"/>
              <a:t>();</a:t>
            </a:r>
          </a:p>
          <a:p>
            <a:pPr lvl="1"/>
            <a:r>
              <a:rPr lang="en-US" dirty="0" smtClean="0"/>
              <a:t>Reads 1 byte of data from Serial buffer</a:t>
            </a:r>
          </a:p>
          <a:p>
            <a:pPr lvl="1"/>
            <a:r>
              <a:rPr lang="en-US" dirty="0" err="1" smtClean="0"/>
              <a:t>XBee</a:t>
            </a:r>
            <a:r>
              <a:rPr lang="en-US" dirty="0" smtClean="0"/>
              <a:t> sends any incoming bytes through UART to </a:t>
            </a:r>
            <a:r>
              <a:rPr lang="en-US" dirty="0" err="1" smtClean="0"/>
              <a:t>Arduino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Titanis</a:t>
            </a:r>
            <a:r>
              <a:rPr lang="en-US" dirty="0" smtClean="0"/>
              <a:t> antennas were too sensitive</a:t>
            </a:r>
          </a:p>
          <a:p>
            <a:pPr lvl="1"/>
            <a:r>
              <a:rPr lang="en-US" dirty="0" smtClean="0"/>
              <a:t>Metal interference</a:t>
            </a:r>
          </a:p>
          <a:p>
            <a:pPr lvl="1"/>
            <a:r>
              <a:rPr lang="en-US" dirty="0" smtClean="0"/>
              <a:t>Humidity and temperature</a:t>
            </a:r>
          </a:p>
          <a:p>
            <a:pPr lvl="1"/>
            <a:r>
              <a:rPr lang="en-US" dirty="0" smtClean="0"/>
              <a:t>Moved outdoors</a:t>
            </a:r>
          </a:p>
          <a:p>
            <a:r>
              <a:rPr lang="en-US" dirty="0" smtClean="0"/>
              <a:t>Radiation patterns were not uniform</a:t>
            </a:r>
          </a:p>
          <a:p>
            <a:r>
              <a:rPr lang="en-US" dirty="0" smtClean="0"/>
              <a:t>Change </a:t>
            </a:r>
            <a:r>
              <a:rPr lang="en-US" dirty="0" err="1" smtClean="0"/>
              <a:t>XBee</a:t>
            </a:r>
            <a:r>
              <a:rPr lang="en-US" dirty="0" smtClean="0"/>
              <a:t> modules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a wake-up circuit</a:t>
            </a:r>
          </a:p>
          <a:p>
            <a:r>
              <a:rPr lang="en-US" dirty="0" smtClean="0"/>
              <a:t>Auto-tune for environmental effects</a:t>
            </a:r>
          </a:p>
          <a:p>
            <a:r>
              <a:rPr lang="en-US" dirty="0" smtClean="0"/>
              <a:t>Better antennas for situation</a:t>
            </a:r>
          </a:p>
          <a:p>
            <a:r>
              <a:rPr lang="en-US" dirty="0" smtClean="0"/>
              <a:t>3D trilateration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Demonstration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57400"/>
            <a:ext cx="8991600" cy="407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6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Acknowledgements</a:t>
            </a:r>
          </a:p>
          <a:p>
            <a:pPr algn="ctr"/>
            <a:r>
              <a:rPr lang="en-US" dirty="0" smtClean="0"/>
              <a:t>Mr. </a:t>
            </a:r>
            <a:r>
              <a:rPr lang="en-US" dirty="0" err="1" smtClean="0"/>
              <a:t>Scalzo</a:t>
            </a:r>
            <a:r>
              <a:rPr lang="en-US" dirty="0" smtClean="0"/>
              <a:t>, Dr. </a:t>
            </a:r>
            <a:r>
              <a:rPr lang="en-US" dirty="0" err="1" smtClean="0"/>
              <a:t>Kemin</a:t>
            </a:r>
            <a:r>
              <a:rPr lang="en-US" dirty="0" smtClean="0"/>
              <a:t> Zhou, Cameron Group, and Electrical and Computer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XBee</a:t>
            </a:r>
            <a:r>
              <a:rPr lang="en-US" dirty="0" smtClean="0"/>
              <a:t> API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362200"/>
            <a:ext cx="9123218" cy="304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4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XBee</a:t>
            </a:r>
            <a:r>
              <a:rPr lang="en-US" dirty="0" smtClean="0"/>
              <a:t> API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" y="2438400"/>
            <a:ext cx="8756073" cy="328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9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RSSI Signal/Distance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RSSI/Distance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 for Distance: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err="1" smtClean="0"/>
              <a:t>Fm</a:t>
            </a:r>
            <a:r>
              <a:rPr lang="en-US" sz="1800" dirty="0" smtClean="0"/>
              <a:t> = Fade Margin</a:t>
            </a:r>
          </a:p>
          <a:p>
            <a:pPr marL="0" indent="0">
              <a:buNone/>
            </a:pPr>
            <a:r>
              <a:rPr lang="en-US" sz="1800" dirty="0" smtClean="0"/>
              <a:t>N = Path-Loss Exponent, ranges from 2.7 to 4.3</a:t>
            </a:r>
          </a:p>
          <a:p>
            <a:pPr marL="0" indent="0">
              <a:buNone/>
            </a:pPr>
            <a:r>
              <a:rPr lang="en-US" sz="1800" dirty="0" smtClean="0"/>
              <a:t>Po = Signal power (</a:t>
            </a:r>
            <a:r>
              <a:rPr lang="en-US" sz="1800" dirty="0" err="1" smtClean="0"/>
              <a:t>dBm</a:t>
            </a:r>
            <a:r>
              <a:rPr lang="en-US" sz="1800" dirty="0" smtClean="0"/>
              <a:t>) at zero distance</a:t>
            </a:r>
          </a:p>
          <a:p>
            <a:pPr marL="0" indent="0">
              <a:buNone/>
            </a:pPr>
            <a:r>
              <a:rPr lang="en-US" sz="1800" dirty="0" err="1" smtClean="0"/>
              <a:t>Pr</a:t>
            </a:r>
            <a:r>
              <a:rPr lang="en-US" sz="1800" dirty="0" smtClean="0"/>
              <a:t> = Signal power (</a:t>
            </a:r>
            <a:r>
              <a:rPr lang="en-US" sz="1800" dirty="0" err="1" smtClean="0"/>
              <a:t>dBm</a:t>
            </a:r>
            <a:r>
              <a:rPr lang="en-US" sz="1800" dirty="0" smtClean="0"/>
              <a:t>) at distance</a:t>
            </a:r>
          </a:p>
          <a:p>
            <a:pPr marL="0" indent="0">
              <a:buNone/>
            </a:pPr>
            <a:r>
              <a:rPr lang="en-US" sz="1800" dirty="0" smtClean="0"/>
              <a:t>F = signal frequency in MHz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7467600" cy="81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3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Trilateration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1452</Words>
  <Application>Microsoft Office PowerPoint</Application>
  <PresentationFormat>On-screen Show (4:3)</PresentationFormat>
  <Paragraphs>267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Indoor Positioning System</vt:lpstr>
      <vt:lpstr>IPS Requirements</vt:lpstr>
      <vt:lpstr>XBee API Programming</vt:lpstr>
      <vt:lpstr>XBee Transparent Programming</vt:lpstr>
      <vt:lpstr>XBee API Programming</vt:lpstr>
      <vt:lpstr>XBee API Programming</vt:lpstr>
      <vt:lpstr>RSSI Signal/Distance</vt:lpstr>
      <vt:lpstr>RSSI/Distance</vt:lpstr>
      <vt:lpstr>Trilateration </vt:lpstr>
      <vt:lpstr>Trilateration</vt:lpstr>
      <vt:lpstr>2D Trilateration</vt:lpstr>
      <vt:lpstr>2D trilateration</vt:lpstr>
      <vt:lpstr>2D Trilateration</vt:lpstr>
      <vt:lpstr>MATLAB Simulation</vt:lpstr>
      <vt:lpstr>Detection Device </vt:lpstr>
      <vt:lpstr>Detection Device</vt:lpstr>
      <vt:lpstr>Detection Device</vt:lpstr>
      <vt:lpstr>Database</vt:lpstr>
      <vt:lpstr>Power Requirements</vt:lpstr>
      <vt:lpstr>Power Requirements</vt:lpstr>
      <vt:lpstr>Powering Devices</vt:lpstr>
      <vt:lpstr>Battery &amp; Battery Life</vt:lpstr>
      <vt:lpstr>Power Indicator Circuit</vt:lpstr>
      <vt:lpstr>Battery Indicator Demonstration</vt:lpstr>
      <vt:lpstr>Distance Testing</vt:lpstr>
      <vt:lpstr>Distance Testing: Old Antennas </vt:lpstr>
      <vt:lpstr>XBee Antenna </vt:lpstr>
      <vt:lpstr>Antenova Titanis Antenna</vt:lpstr>
      <vt:lpstr>Distance Testing: New Antennas</vt:lpstr>
      <vt:lpstr>2-D Trilateration Tests</vt:lpstr>
      <vt:lpstr>Parade Grounds</vt:lpstr>
      <vt:lpstr>EE Parking Lot</vt:lpstr>
      <vt:lpstr>EE Parking Lot</vt:lpstr>
      <vt:lpstr>EE Parking Lot</vt:lpstr>
      <vt:lpstr>Gymnasium</vt:lpstr>
      <vt:lpstr>Implementation of Matlab GUI</vt:lpstr>
      <vt:lpstr>Conclusion</vt:lpstr>
      <vt:lpstr>Budget</vt:lpstr>
      <vt:lpstr>Performance Outcomes</vt:lpstr>
      <vt:lpstr>Problems </vt:lpstr>
      <vt:lpstr>Future Designs</vt:lpstr>
      <vt:lpstr>System Demonstration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RSSI Signal/Distance</dc:title>
  <dc:creator>Wade</dc:creator>
  <cp:lastModifiedBy>Wade</cp:lastModifiedBy>
  <cp:revision>29</cp:revision>
  <dcterms:created xsi:type="dcterms:W3CDTF">2011-11-30T20:41:04Z</dcterms:created>
  <dcterms:modified xsi:type="dcterms:W3CDTF">2011-12-01T23:15:15Z</dcterms:modified>
</cp:coreProperties>
</file>