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1"/>
  </p:sldMasterIdLst>
  <p:notesMasterIdLst>
    <p:notesMasterId r:id="rId28"/>
  </p:notesMasterIdLst>
  <p:sldIdLst>
    <p:sldId id="257" r:id="rId2"/>
    <p:sldId id="280" r:id="rId3"/>
    <p:sldId id="294" r:id="rId4"/>
    <p:sldId id="281" r:id="rId5"/>
    <p:sldId id="282" r:id="rId6"/>
    <p:sldId id="283" r:id="rId7"/>
    <p:sldId id="284" r:id="rId8"/>
    <p:sldId id="289" r:id="rId9"/>
    <p:sldId id="290" r:id="rId10"/>
    <p:sldId id="291" r:id="rId11"/>
    <p:sldId id="292" r:id="rId12"/>
    <p:sldId id="258" r:id="rId13"/>
    <p:sldId id="259" r:id="rId14"/>
    <p:sldId id="260" r:id="rId15"/>
    <p:sldId id="261" r:id="rId16"/>
    <p:sldId id="262" r:id="rId17"/>
    <p:sldId id="263" r:id="rId18"/>
    <p:sldId id="264" r:id="rId19"/>
    <p:sldId id="295" r:id="rId20"/>
    <p:sldId id="296" r:id="rId21"/>
    <p:sldId id="297" r:id="rId22"/>
    <p:sldId id="298" r:id="rId23"/>
    <p:sldId id="279" r:id="rId24"/>
    <p:sldId id="278" r:id="rId25"/>
    <p:sldId id="285" r:id="rId26"/>
    <p:sldId id="299"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9" autoAdjust="0"/>
    <p:restoredTop sz="94668" autoAdjust="0"/>
  </p:normalViewPr>
  <p:slideViewPr>
    <p:cSldViewPr snapToGrid="0" snapToObjects="1">
      <p:cViewPr varScale="1">
        <p:scale>
          <a:sx n="88" d="100"/>
          <a:sy n="88" d="100"/>
        </p:scale>
        <p:origin x="-96" y="-4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Spring </a:t>
            </a:r>
            <a:r>
              <a:rPr lang="en-US" dirty="0" smtClean="0"/>
              <a:t>2012</a:t>
            </a:r>
            <a:endParaRPr lang="en-US" dirty="0"/>
          </a:p>
        </c:rich>
      </c:tx>
      <c:layout>
        <c:manualLayout>
          <c:xMode val="edge"/>
          <c:yMode val="edge"/>
          <c:x val="0.39805681369474832"/>
          <c:y val="7.1428571428571425E-2"/>
        </c:manualLayout>
      </c:layout>
      <c:overlay val="0"/>
    </c:title>
    <c:autoTitleDeleted val="0"/>
    <c:plotArea>
      <c:layout>
        <c:manualLayout>
          <c:layoutTarget val="inner"/>
          <c:xMode val="edge"/>
          <c:yMode val="edge"/>
          <c:x val="0.1604804543237405"/>
          <c:y val="4.7666304642954113E-2"/>
          <c:w val="0.81592072561726248"/>
          <c:h val="0.56686532717893023"/>
        </c:manualLayout>
      </c:layout>
      <c:barChart>
        <c:barDir val="col"/>
        <c:grouping val="clustered"/>
        <c:varyColors val="0"/>
        <c:ser>
          <c:idx val="0"/>
          <c:order val="0"/>
          <c:tx>
            <c:strRef>
              <c:f>Sheet1!$B$1</c:f>
              <c:strCache>
                <c:ptCount val="1"/>
                <c:pt idx="0">
                  <c:v> Fall 2010 </c:v>
                </c:pt>
              </c:strCache>
            </c:strRef>
          </c:tx>
          <c:spPr>
            <a:solidFill>
              <a:srgbClr val="FFC000"/>
            </a:solidFill>
            <a:effectLst>
              <a:outerShdw blurRad="50800" dist="38100" dir="2700000" algn="tl" rotWithShape="0">
                <a:prstClr val="black">
                  <a:alpha val="40000"/>
                </a:prstClr>
              </a:outerShdw>
            </a:effectLst>
          </c:spPr>
          <c:invertIfNegative val="0"/>
          <c:cat>
            <c:strRef>
              <c:f>Sheet1!$A$2:$A$15</c:f>
              <c:strCache>
                <c:ptCount val="14"/>
                <c:pt idx="0">
                  <c:v>Computer Eng</c:v>
                </c:pt>
                <c:pt idx="1">
                  <c:v>Comp. Sc.</c:v>
                </c:pt>
                <c:pt idx="2">
                  <c:v>ChE</c:v>
                </c:pt>
                <c:pt idx="3">
                  <c:v>ME</c:v>
                </c:pt>
                <c:pt idx="4">
                  <c:v>EE</c:v>
                </c:pt>
                <c:pt idx="5">
                  <c:v>Civil</c:v>
                </c:pt>
                <c:pt idx="6">
                  <c:v>BADM</c:v>
                </c:pt>
                <c:pt idx="7">
                  <c:v>Health Sciences</c:v>
                </c:pt>
                <c:pt idx="8">
                  <c:v>Bio Eng</c:v>
                </c:pt>
                <c:pt idx="9">
                  <c:v>Math and Science</c:v>
                </c:pt>
                <c:pt idx="10">
                  <c:v>Mass Comm</c:v>
                </c:pt>
                <c:pt idx="11">
                  <c:v>Education</c:v>
                </c:pt>
                <c:pt idx="12">
                  <c:v>Humm/Soc. Sci.</c:v>
                </c:pt>
                <c:pt idx="13">
                  <c:v>Visual/Perform Arts</c:v>
                </c:pt>
              </c:strCache>
            </c:strRef>
          </c:cat>
          <c:val>
            <c:numRef>
              <c:f>Sheet1!$B$2:$B$15</c:f>
              <c:numCache>
                <c:formatCode>"$"#,##0.00_);[Red]\("$"#,##0.00\)</c:formatCode>
                <c:ptCount val="14"/>
                <c:pt idx="0" formatCode="_(&quot;$&quot;* #,##0.00_);_(&quot;$&quot;* \(#,##0.00\);_(&quot;$&quot;* &quot;-&quot;??_);_(@_)">
                  <c:v>67800</c:v>
                </c:pt>
                <c:pt idx="1">
                  <c:v>64000</c:v>
                </c:pt>
                <c:pt idx="2" formatCode="_(&quot;$&quot;* #,##0.00_);_(&quot;$&quot;* \(#,##0.00\);_(&quot;$&quot;* &quot;-&quot;??_);_(@_)">
                  <c:v>63000</c:v>
                </c:pt>
                <c:pt idx="3">
                  <c:v>58600</c:v>
                </c:pt>
                <c:pt idx="4">
                  <c:v>57300</c:v>
                </c:pt>
                <c:pt idx="5" formatCode="_(&quot;$&quot;* #,##0.00_);_(&quot;$&quot;* \(#,##0.00\);_(&quot;$&quot;* &quot;-&quot;??_);_(@_)">
                  <c:v>55300</c:v>
                </c:pt>
                <c:pt idx="6" formatCode="_(&quot;$&quot;* #,##0.00_);_(&quot;$&quot;* \(#,##0.00\);_(&quot;$&quot;* &quot;-&quot;??_);_(@_)">
                  <c:v>48000</c:v>
                </c:pt>
                <c:pt idx="7" formatCode="_(&quot;$&quot;* #,##0.00_);_(&quot;$&quot;* \(#,##0.00\);_(&quot;$&quot;* &quot;-&quot;??_);_(@_)">
                  <c:v>43000</c:v>
                </c:pt>
                <c:pt idx="8" formatCode="_(&quot;$&quot;* #,##0.00_);_(&quot;$&quot;* \(#,##0.00\);_(&quot;$&quot;* &quot;-&quot;??_);_(@_)">
                  <c:v>41800</c:v>
                </c:pt>
                <c:pt idx="9" formatCode="_(&quot;$&quot;* #,##0.00_);_(&quot;$&quot;* \(#,##0.00\);_(&quot;$&quot;* &quot;-&quot;??_);_(@_)">
                  <c:v>41000</c:v>
                </c:pt>
                <c:pt idx="10" formatCode="_(&quot;$&quot;* #,##0.00_);_(&quot;$&quot;* \(#,##0.00\);_(&quot;$&quot;* &quot;-&quot;??_);_(@_)">
                  <c:v>40000</c:v>
                </c:pt>
                <c:pt idx="11" formatCode="_(&quot;$&quot;* #,##0.00_);_(&quot;$&quot;* \(#,##0.00\);_(&quot;$&quot;* &quot;-&quot;??_);_(@_)">
                  <c:v>37000</c:v>
                </c:pt>
                <c:pt idx="12" formatCode="_(&quot;$&quot;* #,##0.00_);_(&quot;$&quot;* \(#,##0.00\);_(&quot;$&quot;* &quot;-&quot;??_);_(@_)">
                  <c:v>35000</c:v>
                </c:pt>
                <c:pt idx="13" formatCode="_(&quot;$&quot;* #,##0.00_);_(&quot;$&quot;* \(#,##0.00\);_(&quot;$&quot;* &quot;-&quot;??_);_(@_)">
                  <c:v>26000</c:v>
                </c:pt>
              </c:numCache>
            </c:numRef>
          </c:val>
        </c:ser>
        <c:dLbls>
          <c:showLegendKey val="0"/>
          <c:showVal val="0"/>
          <c:showCatName val="0"/>
          <c:showSerName val="0"/>
          <c:showPercent val="0"/>
          <c:showBubbleSize val="0"/>
        </c:dLbls>
        <c:gapWidth val="150"/>
        <c:axId val="34604544"/>
        <c:axId val="105149504"/>
      </c:barChart>
      <c:catAx>
        <c:axId val="34604544"/>
        <c:scaling>
          <c:orientation val="minMax"/>
        </c:scaling>
        <c:delete val="0"/>
        <c:axPos val="b"/>
        <c:majorTickMark val="out"/>
        <c:minorTickMark val="none"/>
        <c:tickLblPos val="nextTo"/>
        <c:crossAx val="105149504"/>
        <c:crosses val="autoZero"/>
        <c:auto val="1"/>
        <c:lblAlgn val="ctr"/>
        <c:lblOffset val="100"/>
        <c:noMultiLvlLbl val="0"/>
      </c:catAx>
      <c:valAx>
        <c:axId val="105149504"/>
        <c:scaling>
          <c:orientation val="minMax"/>
          <c:min val="30000"/>
        </c:scaling>
        <c:delete val="0"/>
        <c:axPos val="l"/>
        <c:majorGridlines/>
        <c:numFmt formatCode="_(&quot;$&quot;* #,##0.00_);_(&quot;$&quot;* \(#,##0.00\);_(&quot;$&quot;* &quot;-&quot;??_);_(@_)" sourceLinked="1"/>
        <c:majorTickMark val="out"/>
        <c:minorTickMark val="none"/>
        <c:tickLblPos val="nextTo"/>
        <c:crossAx val="34604544"/>
        <c:crosses val="autoZero"/>
        <c:crossBetween val="between"/>
        <c:majorUnit val="10000"/>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670275590551167"/>
          <c:y val="3.4725883195081832E-2"/>
          <c:w val="0.68368356299212596"/>
          <c:h val="0.82442966019621877"/>
        </c:manualLayout>
      </c:layout>
      <c:barChart>
        <c:barDir val="col"/>
        <c:grouping val="clustered"/>
        <c:varyColors val="0"/>
        <c:ser>
          <c:idx val="0"/>
          <c:order val="0"/>
          <c:tx>
            <c:strRef>
              <c:f>Sheet1!$B$1</c:f>
              <c:strCache>
                <c:ptCount val="1"/>
                <c:pt idx="0">
                  <c:v>LSU EE</c:v>
                </c:pt>
              </c:strCache>
            </c:strRef>
          </c:tx>
          <c:invertIfNegative val="0"/>
          <c:cat>
            <c:numRef>
              <c:f>Sheet1!$A$2:$A$7</c:f>
              <c:numCache>
                <c:formatCode>General</c:formatCode>
                <c:ptCount val="6"/>
                <c:pt idx="0">
                  <c:v>2007</c:v>
                </c:pt>
                <c:pt idx="1">
                  <c:v>2008</c:v>
                </c:pt>
                <c:pt idx="2">
                  <c:v>2009</c:v>
                </c:pt>
                <c:pt idx="3">
                  <c:v>2010</c:v>
                </c:pt>
                <c:pt idx="4">
                  <c:v>2011</c:v>
                </c:pt>
                <c:pt idx="5">
                  <c:v>2012</c:v>
                </c:pt>
              </c:numCache>
            </c:numRef>
          </c:cat>
          <c:val>
            <c:numRef>
              <c:f>Sheet1!$B$2:$B$7</c:f>
              <c:numCache>
                <c:formatCode>General</c:formatCode>
                <c:ptCount val="6"/>
                <c:pt idx="0">
                  <c:v>56000</c:v>
                </c:pt>
                <c:pt idx="1">
                  <c:v>62300</c:v>
                </c:pt>
                <c:pt idx="2">
                  <c:v>66000</c:v>
                </c:pt>
                <c:pt idx="3">
                  <c:v>60273.684210526313</c:v>
                </c:pt>
                <c:pt idx="4">
                  <c:v>62000</c:v>
                </c:pt>
                <c:pt idx="5">
                  <c:v>60000</c:v>
                </c:pt>
              </c:numCache>
            </c:numRef>
          </c:val>
        </c:ser>
        <c:ser>
          <c:idx val="1"/>
          <c:order val="1"/>
          <c:tx>
            <c:strRef>
              <c:f>Sheet1!$C$1</c:f>
              <c:strCache>
                <c:ptCount val="1"/>
                <c:pt idx="0">
                  <c:v>Nat EE</c:v>
                </c:pt>
              </c:strCache>
            </c:strRef>
          </c:tx>
          <c:invertIfNegative val="0"/>
          <c:cat>
            <c:numRef>
              <c:f>Sheet1!$A$2:$A$7</c:f>
              <c:numCache>
                <c:formatCode>General</c:formatCode>
                <c:ptCount val="6"/>
                <c:pt idx="0">
                  <c:v>2007</c:v>
                </c:pt>
                <c:pt idx="1">
                  <c:v>2008</c:v>
                </c:pt>
                <c:pt idx="2">
                  <c:v>2009</c:v>
                </c:pt>
                <c:pt idx="3">
                  <c:v>2010</c:v>
                </c:pt>
                <c:pt idx="4">
                  <c:v>2011</c:v>
                </c:pt>
                <c:pt idx="5">
                  <c:v>2012</c:v>
                </c:pt>
              </c:numCache>
            </c:numRef>
          </c:cat>
          <c:val>
            <c:numRef>
              <c:f>Sheet1!$C$2:$C$7</c:f>
              <c:numCache>
                <c:formatCode>General</c:formatCode>
                <c:ptCount val="6"/>
                <c:pt idx="0">
                  <c:v>53000</c:v>
                </c:pt>
                <c:pt idx="1">
                  <c:v>54900</c:v>
                </c:pt>
                <c:pt idx="2">
                  <c:v>57500</c:v>
                </c:pt>
                <c:pt idx="3">
                  <c:v>60085</c:v>
                </c:pt>
                <c:pt idx="4">
                  <c:v>55800</c:v>
                </c:pt>
                <c:pt idx="5">
                  <c:v>57300</c:v>
                </c:pt>
              </c:numCache>
            </c:numRef>
          </c:val>
        </c:ser>
        <c:ser>
          <c:idx val="2"/>
          <c:order val="2"/>
          <c:tx>
            <c:strRef>
              <c:f>Sheet1!$D$1</c:f>
              <c:strCache>
                <c:ptCount val="1"/>
                <c:pt idx="0">
                  <c:v>LSU EEC</c:v>
                </c:pt>
              </c:strCache>
            </c:strRef>
          </c:tx>
          <c:spPr>
            <a:solidFill>
              <a:schemeClr val="tx2"/>
            </a:solidFill>
          </c:spPr>
          <c:invertIfNegative val="0"/>
          <c:cat>
            <c:numRef>
              <c:f>Sheet1!$A$2:$A$7</c:f>
              <c:numCache>
                <c:formatCode>General</c:formatCode>
                <c:ptCount val="6"/>
                <c:pt idx="0">
                  <c:v>2007</c:v>
                </c:pt>
                <c:pt idx="1">
                  <c:v>2008</c:v>
                </c:pt>
                <c:pt idx="2">
                  <c:v>2009</c:v>
                </c:pt>
                <c:pt idx="3">
                  <c:v>2010</c:v>
                </c:pt>
                <c:pt idx="4">
                  <c:v>2011</c:v>
                </c:pt>
                <c:pt idx="5">
                  <c:v>2012</c:v>
                </c:pt>
              </c:numCache>
            </c:numRef>
          </c:cat>
          <c:val>
            <c:numRef>
              <c:f>Sheet1!$D$2:$D$7</c:f>
              <c:numCache>
                <c:formatCode>General</c:formatCode>
                <c:ptCount val="6"/>
                <c:pt idx="0">
                  <c:v>56000</c:v>
                </c:pt>
                <c:pt idx="1">
                  <c:v>67500</c:v>
                </c:pt>
                <c:pt idx="2">
                  <c:v>55400</c:v>
                </c:pt>
                <c:pt idx="3">
                  <c:v>63625</c:v>
                </c:pt>
                <c:pt idx="4">
                  <c:v>66000</c:v>
                </c:pt>
                <c:pt idx="5">
                  <c:v>58750</c:v>
                </c:pt>
              </c:numCache>
            </c:numRef>
          </c:val>
        </c:ser>
        <c:ser>
          <c:idx val="3"/>
          <c:order val="3"/>
          <c:tx>
            <c:strRef>
              <c:f>Sheet1!$E$1</c:f>
              <c:strCache>
                <c:ptCount val="1"/>
                <c:pt idx="0">
                  <c:v>Nat EEC</c:v>
                </c:pt>
              </c:strCache>
            </c:strRef>
          </c:tx>
          <c:spPr>
            <a:solidFill>
              <a:schemeClr val="accent3">
                <a:lumMod val="60000"/>
                <a:lumOff val="40000"/>
              </a:schemeClr>
            </a:solidFill>
          </c:spPr>
          <c:invertIfNegative val="0"/>
          <c:cat>
            <c:numRef>
              <c:f>Sheet1!$A$2:$A$7</c:f>
              <c:numCache>
                <c:formatCode>General</c:formatCode>
                <c:ptCount val="6"/>
                <c:pt idx="0">
                  <c:v>2007</c:v>
                </c:pt>
                <c:pt idx="1">
                  <c:v>2008</c:v>
                </c:pt>
                <c:pt idx="2">
                  <c:v>2009</c:v>
                </c:pt>
                <c:pt idx="3">
                  <c:v>2010</c:v>
                </c:pt>
                <c:pt idx="4">
                  <c:v>2011</c:v>
                </c:pt>
                <c:pt idx="5">
                  <c:v>2012</c:v>
                </c:pt>
              </c:numCache>
            </c:numRef>
          </c:cat>
          <c:val>
            <c:numRef>
              <c:f>Sheet1!$E$2:$E$7</c:f>
              <c:numCache>
                <c:formatCode>General</c:formatCode>
                <c:ptCount val="6"/>
                <c:pt idx="0">
                  <c:v>55946</c:v>
                </c:pt>
                <c:pt idx="1">
                  <c:v>60076</c:v>
                </c:pt>
                <c:pt idx="2">
                  <c:v>60844</c:v>
                </c:pt>
                <c:pt idx="3">
                  <c:v>60982.5</c:v>
                </c:pt>
                <c:pt idx="4">
                  <c:v>62849</c:v>
                </c:pt>
                <c:pt idx="5">
                  <c:v>67800</c:v>
                </c:pt>
              </c:numCache>
            </c:numRef>
          </c:val>
        </c:ser>
        <c:dLbls>
          <c:showLegendKey val="0"/>
          <c:showVal val="0"/>
          <c:showCatName val="0"/>
          <c:showSerName val="0"/>
          <c:showPercent val="0"/>
          <c:showBubbleSize val="0"/>
        </c:dLbls>
        <c:gapWidth val="150"/>
        <c:axId val="90451456"/>
        <c:axId val="105151232"/>
      </c:barChart>
      <c:catAx>
        <c:axId val="90451456"/>
        <c:scaling>
          <c:orientation val="minMax"/>
        </c:scaling>
        <c:delete val="0"/>
        <c:axPos val="b"/>
        <c:numFmt formatCode="General" sourceLinked="1"/>
        <c:majorTickMark val="out"/>
        <c:minorTickMark val="none"/>
        <c:tickLblPos val="nextTo"/>
        <c:crossAx val="105151232"/>
        <c:crosses val="autoZero"/>
        <c:auto val="1"/>
        <c:lblAlgn val="ctr"/>
        <c:lblOffset val="100"/>
        <c:noMultiLvlLbl val="0"/>
      </c:catAx>
      <c:valAx>
        <c:axId val="105151232"/>
        <c:scaling>
          <c:orientation val="minMax"/>
          <c:max val="70000"/>
          <c:min val="50000"/>
        </c:scaling>
        <c:delete val="0"/>
        <c:axPos val="l"/>
        <c:majorGridlines/>
        <c:numFmt formatCode="General" sourceLinked="1"/>
        <c:majorTickMark val="out"/>
        <c:minorTickMark val="none"/>
        <c:tickLblPos val="nextTo"/>
        <c:crossAx val="90451456"/>
        <c:crosses val="autoZero"/>
        <c:crossBetween val="between"/>
      </c:valAx>
    </c:plotArea>
    <c:legend>
      <c:legendPos val="r"/>
      <c:layout/>
      <c:overlay val="0"/>
      <c:spPr>
        <a:noFill/>
      </c:sp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354024921642073E-2"/>
          <c:y val="2.5792207312114155E-2"/>
          <c:w val="0.71427464770787141"/>
          <c:h val="0.8458607814868212"/>
        </c:manualLayout>
      </c:layout>
      <c:barChart>
        <c:barDir val="col"/>
        <c:grouping val="stacked"/>
        <c:varyColors val="0"/>
        <c:ser>
          <c:idx val="0"/>
          <c:order val="0"/>
          <c:tx>
            <c:strRef>
              <c:f>Sheet1!$B$1</c:f>
              <c:strCache>
                <c:ptCount val="1"/>
                <c:pt idx="0">
                  <c:v>Employed</c:v>
                </c:pt>
              </c:strCache>
            </c:strRef>
          </c:tx>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numRef>
              <c:f>Sheet1!$A$2:$A$8</c:f>
              <c:numCache>
                <c:formatCode>General</c:formatCode>
                <c:ptCount val="7"/>
                <c:pt idx="0">
                  <c:v>2006</c:v>
                </c:pt>
                <c:pt idx="1">
                  <c:v>2007</c:v>
                </c:pt>
                <c:pt idx="2">
                  <c:v>2008</c:v>
                </c:pt>
                <c:pt idx="3">
                  <c:v>2009</c:v>
                </c:pt>
                <c:pt idx="4">
                  <c:v>2010</c:v>
                </c:pt>
                <c:pt idx="5">
                  <c:v>2011</c:v>
                </c:pt>
                <c:pt idx="6">
                  <c:v>2012</c:v>
                </c:pt>
              </c:numCache>
            </c:numRef>
          </c:cat>
          <c:val>
            <c:numRef>
              <c:f>Sheet1!$B$2:$B$8</c:f>
              <c:numCache>
                <c:formatCode>General</c:formatCode>
                <c:ptCount val="7"/>
                <c:pt idx="0">
                  <c:v>10</c:v>
                </c:pt>
                <c:pt idx="1">
                  <c:v>4</c:v>
                </c:pt>
                <c:pt idx="2">
                  <c:v>6</c:v>
                </c:pt>
                <c:pt idx="3">
                  <c:v>3</c:v>
                </c:pt>
                <c:pt idx="4">
                  <c:v>6</c:v>
                </c:pt>
                <c:pt idx="5">
                  <c:v>4</c:v>
                </c:pt>
                <c:pt idx="6">
                  <c:v>3</c:v>
                </c:pt>
              </c:numCache>
            </c:numRef>
          </c:val>
        </c:ser>
        <c:ser>
          <c:idx val="1"/>
          <c:order val="1"/>
          <c:tx>
            <c:strRef>
              <c:f>Sheet1!$C$1</c:f>
              <c:strCache>
                <c:ptCount val="1"/>
                <c:pt idx="0">
                  <c:v>Grad School</c:v>
                </c:pt>
              </c:strCache>
            </c:strRef>
          </c:tx>
          <c:invertIfNegative val="0"/>
          <c:dLbls>
            <c:txPr>
              <a:bodyPr/>
              <a:lstStyle/>
              <a:p>
                <a:pPr>
                  <a:defRPr>
                    <a:solidFill>
                      <a:schemeClr val="tx2">
                        <a:lumMod val="40000"/>
                        <a:lumOff val="60000"/>
                      </a:schemeClr>
                    </a:solidFill>
                  </a:defRPr>
                </a:pPr>
                <a:endParaRPr lang="en-US"/>
              </a:p>
            </c:txPr>
            <c:showLegendKey val="0"/>
            <c:showVal val="1"/>
            <c:showCatName val="0"/>
            <c:showSerName val="0"/>
            <c:showPercent val="0"/>
            <c:showBubbleSize val="0"/>
            <c:showLeaderLines val="0"/>
          </c:dLbls>
          <c:cat>
            <c:numRef>
              <c:f>Sheet1!$A$2:$A$8</c:f>
              <c:numCache>
                <c:formatCode>General</c:formatCode>
                <c:ptCount val="7"/>
                <c:pt idx="0">
                  <c:v>2006</c:v>
                </c:pt>
                <c:pt idx="1">
                  <c:v>2007</c:v>
                </c:pt>
                <c:pt idx="2">
                  <c:v>2008</c:v>
                </c:pt>
                <c:pt idx="3">
                  <c:v>2009</c:v>
                </c:pt>
                <c:pt idx="4">
                  <c:v>2010</c:v>
                </c:pt>
                <c:pt idx="5">
                  <c:v>2011</c:v>
                </c:pt>
                <c:pt idx="6">
                  <c:v>2012</c:v>
                </c:pt>
              </c:numCache>
            </c:numRef>
          </c:cat>
          <c:val>
            <c:numRef>
              <c:f>Sheet1!$C$2:$C$8</c:f>
              <c:numCache>
                <c:formatCode>General</c:formatCode>
                <c:ptCount val="7"/>
                <c:pt idx="0">
                  <c:v>1</c:v>
                </c:pt>
                <c:pt idx="1">
                  <c:v>0</c:v>
                </c:pt>
                <c:pt idx="2">
                  <c:v>4</c:v>
                </c:pt>
                <c:pt idx="3">
                  <c:v>3</c:v>
                </c:pt>
                <c:pt idx="4">
                  <c:v>1</c:v>
                </c:pt>
                <c:pt idx="5">
                  <c:v>3</c:v>
                </c:pt>
                <c:pt idx="6">
                  <c:v>2</c:v>
                </c:pt>
              </c:numCache>
            </c:numRef>
          </c:val>
        </c:ser>
        <c:ser>
          <c:idx val="2"/>
          <c:order val="2"/>
          <c:tx>
            <c:strRef>
              <c:f>Sheet1!$D$1</c:f>
              <c:strCache>
                <c:ptCount val="1"/>
                <c:pt idx="0">
                  <c:v>Seeking</c:v>
                </c:pt>
              </c:strCache>
            </c:strRef>
          </c:tx>
          <c:invertIfNegative val="0"/>
          <c:dLbls>
            <c:showLegendKey val="0"/>
            <c:showVal val="1"/>
            <c:showCatName val="0"/>
            <c:showSerName val="0"/>
            <c:showPercent val="0"/>
            <c:showBubbleSize val="0"/>
            <c:showLeaderLines val="0"/>
          </c:dLbls>
          <c:cat>
            <c:numRef>
              <c:f>Sheet1!$A$2:$A$8</c:f>
              <c:numCache>
                <c:formatCode>General</c:formatCode>
                <c:ptCount val="7"/>
                <c:pt idx="0">
                  <c:v>2006</c:v>
                </c:pt>
                <c:pt idx="1">
                  <c:v>2007</c:v>
                </c:pt>
                <c:pt idx="2">
                  <c:v>2008</c:v>
                </c:pt>
                <c:pt idx="3">
                  <c:v>2009</c:v>
                </c:pt>
                <c:pt idx="4">
                  <c:v>2010</c:v>
                </c:pt>
                <c:pt idx="5">
                  <c:v>2011</c:v>
                </c:pt>
                <c:pt idx="6">
                  <c:v>2012</c:v>
                </c:pt>
              </c:numCache>
            </c:numRef>
          </c:cat>
          <c:val>
            <c:numRef>
              <c:f>Sheet1!$D$2:$D$8</c:f>
              <c:numCache>
                <c:formatCode>General</c:formatCode>
                <c:ptCount val="7"/>
                <c:pt idx="0">
                  <c:v>1</c:v>
                </c:pt>
                <c:pt idx="1">
                  <c:v>3</c:v>
                </c:pt>
                <c:pt idx="2">
                  <c:v>4</c:v>
                </c:pt>
                <c:pt idx="3">
                  <c:v>10</c:v>
                </c:pt>
                <c:pt idx="4">
                  <c:v>4</c:v>
                </c:pt>
                <c:pt idx="5">
                  <c:v>2</c:v>
                </c:pt>
                <c:pt idx="6">
                  <c:v>3</c:v>
                </c:pt>
              </c:numCache>
            </c:numRef>
          </c:val>
        </c:ser>
        <c:ser>
          <c:idx val="3"/>
          <c:order val="3"/>
          <c:tx>
            <c:strRef>
              <c:f>Sheet1!$E$1</c:f>
              <c:strCache>
                <c:ptCount val="1"/>
                <c:pt idx="0">
                  <c:v>No Reply</c:v>
                </c:pt>
              </c:strCache>
            </c:strRef>
          </c:tx>
          <c:invertIfNegative val="0"/>
          <c:dLbls>
            <c:showLegendKey val="0"/>
            <c:showVal val="1"/>
            <c:showCatName val="0"/>
            <c:showSerName val="0"/>
            <c:showPercent val="0"/>
            <c:showBubbleSize val="0"/>
            <c:showLeaderLines val="0"/>
          </c:dLbls>
          <c:cat>
            <c:numRef>
              <c:f>Sheet1!$A$2:$A$8</c:f>
              <c:numCache>
                <c:formatCode>General</c:formatCode>
                <c:ptCount val="7"/>
                <c:pt idx="0">
                  <c:v>2006</c:v>
                </c:pt>
                <c:pt idx="1">
                  <c:v>2007</c:v>
                </c:pt>
                <c:pt idx="2">
                  <c:v>2008</c:v>
                </c:pt>
                <c:pt idx="3">
                  <c:v>2009</c:v>
                </c:pt>
                <c:pt idx="4">
                  <c:v>2010</c:v>
                </c:pt>
                <c:pt idx="5">
                  <c:v>2011</c:v>
                </c:pt>
                <c:pt idx="6">
                  <c:v>2012</c:v>
                </c:pt>
              </c:numCache>
            </c:numRef>
          </c:cat>
          <c:val>
            <c:numRef>
              <c:f>Sheet1!$E$2:$E$8</c:f>
              <c:numCache>
                <c:formatCode>General</c:formatCode>
                <c:ptCount val="7"/>
                <c:pt idx="0">
                  <c:v>2</c:v>
                </c:pt>
                <c:pt idx="1">
                  <c:v>3</c:v>
                </c:pt>
                <c:pt idx="2">
                  <c:v>2</c:v>
                </c:pt>
                <c:pt idx="3">
                  <c:v>2</c:v>
                </c:pt>
                <c:pt idx="4">
                  <c:v>2</c:v>
                </c:pt>
                <c:pt idx="5">
                  <c:v>3</c:v>
                </c:pt>
                <c:pt idx="6">
                  <c:v>1</c:v>
                </c:pt>
              </c:numCache>
            </c:numRef>
          </c:val>
        </c:ser>
        <c:dLbls>
          <c:showLegendKey val="0"/>
          <c:showVal val="0"/>
          <c:showCatName val="0"/>
          <c:showSerName val="0"/>
          <c:showPercent val="0"/>
          <c:showBubbleSize val="0"/>
        </c:dLbls>
        <c:gapWidth val="150"/>
        <c:overlap val="100"/>
        <c:axId val="81783296"/>
        <c:axId val="105178240"/>
      </c:barChart>
      <c:catAx>
        <c:axId val="81783296"/>
        <c:scaling>
          <c:orientation val="minMax"/>
        </c:scaling>
        <c:delete val="0"/>
        <c:axPos val="b"/>
        <c:numFmt formatCode="General" sourceLinked="1"/>
        <c:majorTickMark val="out"/>
        <c:minorTickMark val="none"/>
        <c:tickLblPos val="nextTo"/>
        <c:crossAx val="105178240"/>
        <c:crosses val="autoZero"/>
        <c:auto val="1"/>
        <c:lblAlgn val="ctr"/>
        <c:lblOffset val="100"/>
        <c:noMultiLvlLbl val="0"/>
      </c:catAx>
      <c:valAx>
        <c:axId val="105178240"/>
        <c:scaling>
          <c:orientation val="minMax"/>
        </c:scaling>
        <c:delete val="0"/>
        <c:axPos val="l"/>
        <c:majorGridlines/>
        <c:numFmt formatCode="General" sourceLinked="1"/>
        <c:majorTickMark val="out"/>
        <c:minorTickMark val="none"/>
        <c:tickLblPos val="nextTo"/>
        <c:crossAx val="81783296"/>
        <c:crosses val="autoZero"/>
        <c:crossBetween val="between"/>
      </c:valAx>
    </c:plotArea>
    <c:legend>
      <c:legendPos val="r"/>
      <c:layout>
        <c:manualLayout>
          <c:xMode val="edge"/>
          <c:yMode val="edge"/>
          <c:x val="0.80097469612414951"/>
          <c:y val="2.2276071124912197E-2"/>
          <c:w val="0.18446219707973396"/>
          <c:h val="0.26061217699900191"/>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Employed</c:v>
                </c:pt>
              </c:strCache>
            </c:strRef>
          </c:tx>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numRef>
              <c:f>Sheet1!$A$2:$A$7</c:f>
              <c:numCache>
                <c:formatCode>General</c:formatCode>
                <c:ptCount val="6"/>
                <c:pt idx="0">
                  <c:v>2007</c:v>
                </c:pt>
                <c:pt idx="1">
                  <c:v>2008</c:v>
                </c:pt>
                <c:pt idx="2">
                  <c:v>2009</c:v>
                </c:pt>
                <c:pt idx="3">
                  <c:v>2010</c:v>
                </c:pt>
                <c:pt idx="4">
                  <c:v>2011</c:v>
                </c:pt>
                <c:pt idx="5">
                  <c:v>2012</c:v>
                </c:pt>
              </c:numCache>
            </c:numRef>
          </c:cat>
          <c:val>
            <c:numRef>
              <c:f>Sheet1!$B$2:$B$7</c:f>
              <c:numCache>
                <c:formatCode>General</c:formatCode>
                <c:ptCount val="6"/>
                <c:pt idx="0">
                  <c:v>27</c:v>
                </c:pt>
                <c:pt idx="1">
                  <c:v>35</c:v>
                </c:pt>
                <c:pt idx="2">
                  <c:v>17</c:v>
                </c:pt>
                <c:pt idx="3">
                  <c:v>19</c:v>
                </c:pt>
                <c:pt idx="4">
                  <c:v>35</c:v>
                </c:pt>
                <c:pt idx="5">
                  <c:v>19</c:v>
                </c:pt>
              </c:numCache>
            </c:numRef>
          </c:val>
        </c:ser>
        <c:ser>
          <c:idx val="1"/>
          <c:order val="1"/>
          <c:tx>
            <c:strRef>
              <c:f>Sheet1!$C$1</c:f>
              <c:strCache>
                <c:ptCount val="1"/>
                <c:pt idx="0">
                  <c:v>Grad School</c:v>
                </c:pt>
              </c:strCache>
            </c:strRef>
          </c:tx>
          <c:invertIfNegative val="0"/>
          <c:dLbls>
            <c:txPr>
              <a:bodyPr/>
              <a:lstStyle/>
              <a:p>
                <a:pPr>
                  <a:defRPr>
                    <a:solidFill>
                      <a:schemeClr val="tx2">
                        <a:lumMod val="40000"/>
                        <a:lumOff val="60000"/>
                      </a:schemeClr>
                    </a:solidFill>
                  </a:defRPr>
                </a:pPr>
                <a:endParaRPr lang="en-US"/>
              </a:p>
            </c:txPr>
            <c:showLegendKey val="0"/>
            <c:showVal val="1"/>
            <c:showCatName val="0"/>
            <c:showSerName val="0"/>
            <c:showPercent val="0"/>
            <c:showBubbleSize val="0"/>
            <c:showLeaderLines val="0"/>
          </c:dLbls>
          <c:cat>
            <c:numRef>
              <c:f>Sheet1!$A$2:$A$7</c:f>
              <c:numCache>
                <c:formatCode>General</c:formatCode>
                <c:ptCount val="6"/>
                <c:pt idx="0">
                  <c:v>2007</c:v>
                </c:pt>
                <c:pt idx="1">
                  <c:v>2008</c:v>
                </c:pt>
                <c:pt idx="2">
                  <c:v>2009</c:v>
                </c:pt>
                <c:pt idx="3">
                  <c:v>2010</c:v>
                </c:pt>
                <c:pt idx="4">
                  <c:v>2011</c:v>
                </c:pt>
                <c:pt idx="5">
                  <c:v>2012</c:v>
                </c:pt>
              </c:numCache>
            </c:numRef>
          </c:cat>
          <c:val>
            <c:numRef>
              <c:f>Sheet1!$C$2:$C$7</c:f>
              <c:numCache>
                <c:formatCode>General</c:formatCode>
                <c:ptCount val="6"/>
                <c:pt idx="0">
                  <c:v>5</c:v>
                </c:pt>
                <c:pt idx="1">
                  <c:v>5</c:v>
                </c:pt>
                <c:pt idx="2">
                  <c:v>1</c:v>
                </c:pt>
                <c:pt idx="3">
                  <c:v>10</c:v>
                </c:pt>
                <c:pt idx="4">
                  <c:v>1</c:v>
                </c:pt>
                <c:pt idx="5">
                  <c:v>1</c:v>
                </c:pt>
              </c:numCache>
            </c:numRef>
          </c:val>
        </c:ser>
        <c:ser>
          <c:idx val="2"/>
          <c:order val="2"/>
          <c:tx>
            <c:strRef>
              <c:f>Sheet1!$D$1</c:f>
              <c:strCache>
                <c:ptCount val="1"/>
                <c:pt idx="0">
                  <c:v>Seeking</c:v>
                </c:pt>
              </c:strCache>
            </c:strRef>
          </c:tx>
          <c:invertIfNegative val="0"/>
          <c:dLbls>
            <c:showLegendKey val="0"/>
            <c:showVal val="1"/>
            <c:showCatName val="0"/>
            <c:showSerName val="0"/>
            <c:showPercent val="0"/>
            <c:showBubbleSize val="0"/>
            <c:showLeaderLines val="0"/>
          </c:dLbls>
          <c:cat>
            <c:numRef>
              <c:f>Sheet1!$A$2:$A$7</c:f>
              <c:numCache>
                <c:formatCode>General</c:formatCode>
                <c:ptCount val="6"/>
                <c:pt idx="0">
                  <c:v>2007</c:v>
                </c:pt>
                <c:pt idx="1">
                  <c:v>2008</c:v>
                </c:pt>
                <c:pt idx="2">
                  <c:v>2009</c:v>
                </c:pt>
                <c:pt idx="3">
                  <c:v>2010</c:v>
                </c:pt>
                <c:pt idx="4">
                  <c:v>2011</c:v>
                </c:pt>
                <c:pt idx="5">
                  <c:v>2012</c:v>
                </c:pt>
              </c:numCache>
            </c:numRef>
          </c:cat>
          <c:val>
            <c:numRef>
              <c:f>Sheet1!$D$2:$D$7</c:f>
              <c:numCache>
                <c:formatCode>General</c:formatCode>
                <c:ptCount val="6"/>
                <c:pt idx="0">
                  <c:v>11</c:v>
                </c:pt>
                <c:pt idx="1">
                  <c:v>6</c:v>
                </c:pt>
                <c:pt idx="2">
                  <c:v>13</c:v>
                </c:pt>
                <c:pt idx="3">
                  <c:v>16</c:v>
                </c:pt>
                <c:pt idx="4">
                  <c:v>12</c:v>
                </c:pt>
                <c:pt idx="5">
                  <c:v>3</c:v>
                </c:pt>
              </c:numCache>
            </c:numRef>
          </c:val>
        </c:ser>
        <c:ser>
          <c:idx val="3"/>
          <c:order val="3"/>
          <c:tx>
            <c:strRef>
              <c:f>Sheet1!$E$1</c:f>
              <c:strCache>
                <c:ptCount val="1"/>
                <c:pt idx="0">
                  <c:v>No Reply</c:v>
                </c:pt>
              </c:strCache>
            </c:strRef>
          </c:tx>
          <c:invertIfNegative val="0"/>
          <c:dLbls>
            <c:showLegendKey val="0"/>
            <c:showVal val="1"/>
            <c:showCatName val="0"/>
            <c:showSerName val="0"/>
            <c:showPercent val="0"/>
            <c:showBubbleSize val="0"/>
            <c:showLeaderLines val="0"/>
          </c:dLbls>
          <c:cat>
            <c:numRef>
              <c:f>Sheet1!$A$2:$A$7</c:f>
              <c:numCache>
                <c:formatCode>General</c:formatCode>
                <c:ptCount val="6"/>
                <c:pt idx="0">
                  <c:v>2007</c:v>
                </c:pt>
                <c:pt idx="1">
                  <c:v>2008</c:v>
                </c:pt>
                <c:pt idx="2">
                  <c:v>2009</c:v>
                </c:pt>
                <c:pt idx="3">
                  <c:v>2010</c:v>
                </c:pt>
                <c:pt idx="4">
                  <c:v>2011</c:v>
                </c:pt>
                <c:pt idx="5">
                  <c:v>2012</c:v>
                </c:pt>
              </c:numCache>
            </c:numRef>
          </c:cat>
          <c:val>
            <c:numRef>
              <c:f>Sheet1!$E$2:$E$7</c:f>
              <c:numCache>
                <c:formatCode>General</c:formatCode>
                <c:ptCount val="6"/>
                <c:pt idx="0">
                  <c:v>6</c:v>
                </c:pt>
                <c:pt idx="1">
                  <c:v>4</c:v>
                </c:pt>
                <c:pt idx="2">
                  <c:v>8</c:v>
                </c:pt>
                <c:pt idx="3">
                  <c:v>11</c:v>
                </c:pt>
                <c:pt idx="4">
                  <c:v>4</c:v>
                </c:pt>
                <c:pt idx="5">
                  <c:v>1</c:v>
                </c:pt>
              </c:numCache>
            </c:numRef>
          </c:val>
        </c:ser>
        <c:dLbls>
          <c:showLegendKey val="0"/>
          <c:showVal val="0"/>
          <c:showCatName val="0"/>
          <c:showSerName val="0"/>
          <c:showPercent val="0"/>
          <c:showBubbleSize val="0"/>
        </c:dLbls>
        <c:gapWidth val="150"/>
        <c:overlap val="100"/>
        <c:axId val="90489856"/>
        <c:axId val="105147776"/>
      </c:barChart>
      <c:catAx>
        <c:axId val="90489856"/>
        <c:scaling>
          <c:orientation val="minMax"/>
        </c:scaling>
        <c:delete val="0"/>
        <c:axPos val="b"/>
        <c:numFmt formatCode="General" sourceLinked="1"/>
        <c:majorTickMark val="out"/>
        <c:minorTickMark val="none"/>
        <c:tickLblPos val="nextTo"/>
        <c:crossAx val="105147776"/>
        <c:crosses val="autoZero"/>
        <c:auto val="1"/>
        <c:lblAlgn val="ctr"/>
        <c:lblOffset val="100"/>
        <c:noMultiLvlLbl val="0"/>
      </c:catAx>
      <c:valAx>
        <c:axId val="105147776"/>
        <c:scaling>
          <c:orientation val="minMax"/>
        </c:scaling>
        <c:delete val="0"/>
        <c:axPos val="l"/>
        <c:majorGridlines/>
        <c:numFmt formatCode="General" sourceLinked="1"/>
        <c:majorTickMark val="out"/>
        <c:minorTickMark val="none"/>
        <c:tickLblPos val="nextTo"/>
        <c:crossAx val="9048985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0.68886</cdr:x>
      <cdr:y>0.38364</cdr:y>
    </cdr:from>
    <cdr:to>
      <cdr:x>0.86223</cdr:x>
      <cdr:y>0.44199</cdr:y>
    </cdr:to>
    <cdr:sp macro="" textlink="">
      <cdr:nvSpPr>
        <cdr:cNvPr id="2" name="TextBox 1"/>
        <cdr:cNvSpPr txBox="1"/>
      </cdr:nvSpPr>
      <cdr:spPr>
        <a:xfrm xmlns:a="http://schemas.openxmlformats.org/drawingml/2006/main">
          <a:off x="5406571" y="2075543"/>
          <a:ext cx="1360714" cy="31568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smtClean="0"/>
            <a:t>2012 Spring Only</a:t>
          </a:r>
        </a:p>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0.6511</cdr:x>
      <cdr:y>0.49143</cdr:y>
    </cdr:from>
    <cdr:to>
      <cdr:x>0.8228</cdr:x>
      <cdr:y>0.54667</cdr:y>
    </cdr:to>
    <cdr:sp macro="" textlink="">
      <cdr:nvSpPr>
        <cdr:cNvPr id="2" name="TextBox 1"/>
        <cdr:cNvSpPr txBox="1"/>
      </cdr:nvSpPr>
      <cdr:spPr>
        <a:xfrm xmlns:a="http://schemas.openxmlformats.org/drawingml/2006/main">
          <a:off x="5159829" y="2808515"/>
          <a:ext cx="1360714" cy="31568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smtClean="0"/>
            <a:t>2012 Spring Only</a:t>
          </a:r>
        </a:p>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29EE99-EFDA-4C40-86A9-DA95A68BC5CB}" type="datetimeFigureOut">
              <a:rPr lang="en-US" smtClean="0"/>
              <a:t>8/14/2012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F500D4-A664-48DF-96BD-A9BA1AC38638}" type="slidenum">
              <a:rPr lang="en-US" smtClean="0"/>
              <a:t>‹#›</a:t>
            </a:fld>
            <a:endParaRPr lang="en-US"/>
          </a:p>
        </p:txBody>
      </p:sp>
    </p:spTree>
    <p:extLst>
      <p:ext uri="{BB962C8B-B14F-4D97-AF65-F5344CB8AC3E}">
        <p14:creationId xmlns:p14="http://schemas.microsoft.com/office/powerpoint/2010/main" val="523513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B2BB437-53A4-48CB-9923-4FD3417A16A1}" type="slidenum">
              <a:rPr lang="en-US" smtClean="0">
                <a:latin typeface="Arial" pitchFamily="34" charset="0"/>
              </a:rPr>
              <a:pPr/>
              <a:t>1</a:t>
            </a:fld>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2FCD8D-2DFB-474E-9D9B-ED03D372E0C8}" type="slidenum">
              <a:rPr lang="en-US" smtClean="0">
                <a:latin typeface="Arial" pitchFamily="34" charset="0"/>
              </a:rPr>
              <a:pPr/>
              <a:t>18</a:t>
            </a:fld>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First project for LSU EWB chapter. Joint with Dartmouth College to put in drinking water system for village of </a:t>
            </a:r>
            <a:r>
              <a:rPr lang="en-US" dirty="0" err="1" smtClean="0"/>
              <a:t>Nyamilu</a:t>
            </a:r>
            <a:r>
              <a:rPr lang="en-US" dirty="0" smtClean="0"/>
              <a:t> Kenya. Dartmouth went beginning of summer 2005 and put in well with pump and small temporary storage tank. LSU was supposed to go late summer 2005 to put in distribution system and permanent storage tank. Trip delayed until summer 2006 causing many of the LSU EWB students that worked on the fund raising and design to not be able to make it; graduations, summer jobs etc. James Dupree and I went this summer and supervised the installation of a new pump, to get deeper water, basic distribution piping and construction of 30,000 liter brick storage tank (~12ft </a:t>
            </a:r>
            <a:r>
              <a:rPr lang="en-US" dirty="0" err="1" smtClean="0"/>
              <a:t>diam</a:t>
            </a:r>
            <a:r>
              <a:rPr lang="en-US" dirty="0" smtClean="0"/>
              <a:t> by 10ft high). Work/project was big success. Lots done in short (~15 day) time period. LSU EWB chapter hopes to be able to raise funds for expanding the system in the future. I believe the experience was an invaluable piece of education in what engineering is all about i.e. building/construction.</a:t>
            </a:r>
          </a:p>
          <a:p>
            <a:endParaRPr lang="en-US" dirty="0" smtClean="0"/>
          </a:p>
          <a:p>
            <a:r>
              <a:rPr lang="en-US" dirty="0" smtClean="0"/>
              <a:t>Students belonging to LSU Engineers Without Borders and working on the project at one time or another during the last two years.</a:t>
            </a:r>
          </a:p>
          <a:p>
            <a:endParaRPr lang="en-US" dirty="0" smtClean="0"/>
          </a:p>
          <a:p>
            <a:r>
              <a:rPr lang="en-US" dirty="0" smtClean="0"/>
              <a:t>Andrew </a:t>
            </a:r>
            <a:r>
              <a:rPr lang="en-US" dirty="0" err="1" smtClean="0"/>
              <a:t>Bankston</a:t>
            </a:r>
            <a:r>
              <a:rPr lang="en-US" dirty="0" smtClean="0"/>
              <a:t> - CEE	Chris Bergeron - ARCHI	James Dupree - ME</a:t>
            </a:r>
          </a:p>
          <a:p>
            <a:r>
              <a:rPr lang="en-US" dirty="0" smtClean="0"/>
              <a:t>Blake Lemoine - EE	Leah Lemoine - CEE	Rachel </a:t>
            </a:r>
            <a:r>
              <a:rPr lang="en-US" dirty="0" err="1" smtClean="0"/>
              <a:t>Stich</a:t>
            </a:r>
            <a:r>
              <a:rPr lang="en-US" dirty="0" smtClean="0"/>
              <a:t> - CEE</a:t>
            </a:r>
          </a:p>
          <a:p>
            <a:r>
              <a:rPr lang="en-US" dirty="0" smtClean="0"/>
              <a:t>Elaine Tate - CEE	David Hawley - CEE	Steven Cook - CEE</a:t>
            </a:r>
          </a:p>
          <a:p>
            <a:r>
              <a:rPr lang="en-US" dirty="0" smtClean="0"/>
              <a:t>Nathan </a:t>
            </a:r>
            <a:r>
              <a:rPr lang="en-US" dirty="0" err="1" smtClean="0"/>
              <a:t>Carse</a:t>
            </a:r>
            <a:r>
              <a:rPr lang="en-US" dirty="0" smtClean="0"/>
              <a:t> - CEE	Meghan Grant - CEE	Michael Griffith - CM</a:t>
            </a:r>
          </a:p>
          <a:p>
            <a:r>
              <a:rPr lang="en-US" dirty="0" smtClean="0"/>
              <a:t>William Lopez - CHE	Jenifer </a:t>
            </a:r>
            <a:r>
              <a:rPr lang="en-US" dirty="0" err="1" smtClean="0"/>
              <a:t>Placide</a:t>
            </a:r>
            <a:r>
              <a:rPr lang="en-US" dirty="0" smtClean="0"/>
              <a:t> - BE	Justin Pugh - EE</a:t>
            </a:r>
          </a:p>
          <a:p>
            <a:endParaRPr lang="en-US" dirty="0" smtClean="0"/>
          </a:p>
        </p:txBody>
      </p:sp>
      <p:sp>
        <p:nvSpPr>
          <p:cNvPr id="4" name="Slide Number Placeholder 3"/>
          <p:cNvSpPr>
            <a:spLocks noGrp="1"/>
          </p:cNvSpPr>
          <p:nvPr>
            <p:ph type="sldNum" sz="quarter" idx="10"/>
          </p:nvPr>
        </p:nvSpPr>
        <p:spPr/>
        <p:txBody>
          <a:bodyPr/>
          <a:lstStyle/>
          <a:p>
            <a:pPr>
              <a:defRPr/>
            </a:pPr>
            <a:fld id="{15285DD7-65B5-409D-94F4-82F18BBE5270}" type="slidenum">
              <a:rPr lang="en-US" smtClean="0"/>
              <a:pPr>
                <a:defRPr/>
              </a:pPr>
              <a:t>21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A69A92-63FC-4C21-BAF1-999DA17DBD22}" type="slidenum">
              <a:rPr lang="en-US" smtClean="0">
                <a:latin typeface="Arial" pitchFamily="34" charset="0"/>
              </a:rPr>
              <a:pPr/>
              <a:t>23</a:t>
            </a:fld>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CHARLI is the first </a:t>
            </a:r>
            <a:r>
              <a:rPr lang="en-US" dirty="0" err="1" smtClean="0"/>
              <a:t>untethered</a:t>
            </a:r>
            <a:r>
              <a:rPr lang="en-US" dirty="0" smtClean="0"/>
              <a:t>, autonomous, full-sized, walking, humanoid robot with four moving limbs and a head, built in the United States. His two long legs and arms can move and gesture. </a:t>
            </a:r>
            <a:endParaRPr lang="en-US" dirty="0" smtClean="0"/>
          </a:p>
          <a:p>
            <a:r>
              <a:rPr lang="en-US" dirty="0" smtClean="0"/>
              <a:t>Proteus-</a:t>
            </a:r>
            <a:r>
              <a:rPr lang="en-US" baseline="0" dirty="0" smtClean="0"/>
              <a:t> maker of pills with microchips that transmits data to a patch worn on the skin, which communicates with a smartphone app.</a:t>
            </a:r>
            <a:endParaRPr lang="en-US" dirty="0"/>
          </a:p>
        </p:txBody>
      </p:sp>
      <p:sp>
        <p:nvSpPr>
          <p:cNvPr id="4" name="Slide Number Placeholder 3"/>
          <p:cNvSpPr>
            <a:spLocks noGrp="1"/>
          </p:cNvSpPr>
          <p:nvPr>
            <p:ph type="sldNum" sz="quarter" idx="10"/>
          </p:nvPr>
        </p:nvSpPr>
        <p:spPr/>
        <p:txBody>
          <a:bodyPr/>
          <a:lstStyle/>
          <a:p>
            <a:pPr>
              <a:defRPr/>
            </a:pPr>
            <a:fld id="{15285DD7-65B5-409D-94F4-82F18BBE5270}" type="slidenum">
              <a:rPr lang="en-US" smtClean="0"/>
              <a:pPr>
                <a:defRPr/>
              </a:pPr>
              <a:t>24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766D030-C7AE-4915-9933-E4AFCBF79274}" type="slidenum">
              <a:rPr lang="en-US" smtClean="0">
                <a:latin typeface="Arial" pitchFamily="34" charset="0"/>
              </a:rPr>
              <a:pPr/>
              <a:t>25</a:t>
            </a:fld>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120E10-5204-4872-825E-E1A26828AF44}" type="slidenum">
              <a:rPr lang="en-US" smtClean="0">
                <a:latin typeface="Arial" pitchFamily="34" charset="0"/>
              </a:rPr>
              <a:pPr/>
              <a:t>2</a:t>
            </a:fld>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79DEADA-1E49-47E0-BE1F-590DDBE04E41}" type="slidenum">
              <a:rPr lang="en-US" smtClean="0">
                <a:latin typeface="Arial" pitchFamily="34" charset="0"/>
              </a:rPr>
              <a:pPr/>
              <a:t>4</a:t>
            </a:fld>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2A0A073-F5BB-46E1-928E-555A309142FB}" type="slidenum">
              <a:rPr lang="en-US" smtClean="0">
                <a:latin typeface="Arial" pitchFamily="34" charset="0"/>
              </a:rPr>
              <a:pPr/>
              <a:t>11</a:t>
            </a:fld>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7A6C411-601D-4A0A-97E1-DA6F6A7DA6A9}" type="slidenum">
              <a:rPr lang="en-US" smtClean="0">
                <a:latin typeface="Arial" pitchFamily="34" charset="0"/>
              </a:rPr>
              <a:pPr/>
              <a:t>13</a:t>
            </a:fld>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AE46F4-C208-440B-87A4-1E7680AD600B}" type="slidenum">
              <a:rPr lang="en-US" smtClean="0">
                <a:latin typeface="Arial" pitchFamily="34" charset="0"/>
              </a:rPr>
              <a:pPr/>
              <a:t>14</a:t>
            </a:fld>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0BFB69-130F-4191-9674-B7906E11857E}" type="slidenum">
              <a:rPr lang="en-US" smtClean="0">
                <a:latin typeface="Arial" pitchFamily="34" charset="0"/>
              </a:rPr>
              <a:pPr/>
              <a:t>15</a:t>
            </a:fld>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6D8A95E-0A06-4974-8BD8-79C562A224E3}" type="slidenum">
              <a:rPr lang="en-US" smtClean="0">
                <a:latin typeface="Arial" pitchFamily="34" charset="0"/>
              </a:rPr>
              <a:pPr/>
              <a:t>16</a:t>
            </a:fld>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18AF93-D272-41F4-BB3D-96987FDDE3E3}" type="slidenum">
              <a:rPr lang="en-US" smtClean="0">
                <a:latin typeface="Arial" pitchFamily="34" charset="0"/>
              </a:rPr>
              <a:pPr/>
              <a:t>17</a:t>
            </a:fld>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6879"/>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B438F5E-8C0C-1242-B9B5-48165EEEEC4C}" type="datetimeFigureOut">
              <a:rPr lang="en-US" smtClean="0"/>
              <a:pPr/>
              <a:t>8/14/2012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39B88-C109-FA44-85AC-5C1E9E9CD8D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438F5E-8C0C-1242-B9B5-48165EEEEC4C}" type="datetimeFigureOut">
              <a:rPr lang="en-US" smtClean="0"/>
              <a:pPr/>
              <a:t>8/14/2012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1C400-6044-F845-B517-6247D10DA21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9400"/>
            <a:ext cx="2057400" cy="563182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9400"/>
            <a:ext cx="6019800" cy="56318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438F5E-8C0C-1242-B9B5-48165EEEEC4C}" type="datetimeFigureOut">
              <a:rPr lang="en-US" smtClean="0"/>
              <a:pPr/>
              <a:t>8/14/2012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1C400-6044-F845-B517-6247D10DA21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99860"/>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449372"/>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438F5E-8C0C-1242-B9B5-48165EEEEC4C}" type="datetimeFigureOut">
              <a:rPr lang="en-US" smtClean="0"/>
              <a:pPr/>
              <a:t>8/14/2012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1C400-6044-F845-B517-6247D10DA21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58999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3740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438F5E-8C0C-1242-B9B5-48165EEEEC4C}" type="datetimeFigureOut">
              <a:rPr lang="en-US" smtClean="0"/>
              <a:pPr/>
              <a:t>8/14/2012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1C400-6044-F845-B517-6247D10DA21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3086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3086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438F5E-8C0C-1242-B9B5-48165EEEEC4C}" type="datetimeFigureOut">
              <a:rPr lang="en-US" smtClean="0"/>
              <a:pPr/>
              <a:t>8/14/2012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31C400-6044-F845-B517-6247D10DA21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6577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4787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36577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4787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438F5E-8C0C-1242-B9B5-48165EEEEC4C}" type="datetimeFigureOut">
              <a:rPr lang="en-US" smtClean="0"/>
              <a:pPr/>
              <a:t>8/14/2012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31C400-6044-F845-B517-6247D10DA21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438F5E-8C0C-1242-B9B5-48165EEEEC4C}" type="datetimeFigureOut">
              <a:rPr lang="en-US" smtClean="0"/>
              <a:pPr/>
              <a:t>8/14/2012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31C400-6044-F845-B517-6247D10DA21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438F5E-8C0C-1242-B9B5-48165EEEEC4C}" type="datetimeFigureOut">
              <a:rPr lang="en-US" smtClean="0"/>
              <a:pPr/>
              <a:t>8/14/2012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31C400-6044-F845-B517-6247D10DA21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46"/>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7144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333496"/>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438F5E-8C0C-1242-B9B5-48165EEEEC4C}" type="datetimeFigureOut">
              <a:rPr lang="en-US" smtClean="0"/>
              <a:pPr/>
              <a:t>8/14/2012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39B88-C109-FA44-85AC-5C1E9E9CD8D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51273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324906"/>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130271"/>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438F5E-8C0C-1242-B9B5-48165EEEEC4C}" type="datetimeFigureOut">
              <a:rPr lang="en-US" smtClean="0"/>
              <a:pPr/>
              <a:t>8/14/2012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31C400-6044-F845-B517-6247D10DA21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6526473"/>
            <a:ext cx="9144000" cy="347132"/>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69322"/>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5285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068472"/>
            <a:ext cx="2133600" cy="365125"/>
          </a:xfrm>
          <a:prstGeom prst="rect">
            <a:avLst/>
          </a:prstGeom>
        </p:spPr>
        <p:txBody>
          <a:bodyPr vert="horz" lIns="91440" tIns="45720" rIns="91440" bIns="45720" rtlCol="0" anchor="ctr"/>
          <a:lstStyle>
            <a:lvl1pPr algn="l">
              <a:defRPr sz="1200">
                <a:solidFill>
                  <a:schemeClr val="bg1">
                    <a:lumMod val="75000"/>
                  </a:schemeClr>
                </a:solidFill>
              </a:defRPr>
            </a:lvl1pPr>
          </a:lstStyle>
          <a:p>
            <a:fld id="{EB438F5E-8C0C-1242-B9B5-48165EEEEC4C}" type="datetimeFigureOut">
              <a:rPr lang="en-US" smtClean="0"/>
              <a:pPr/>
              <a:t>8/14/2012</a:t>
            </a:fld>
            <a:endParaRPr lang="en-US" dirty="0"/>
          </a:p>
        </p:txBody>
      </p:sp>
      <p:sp>
        <p:nvSpPr>
          <p:cNvPr id="5" name="Footer Placeholder 4"/>
          <p:cNvSpPr>
            <a:spLocks noGrp="1"/>
          </p:cNvSpPr>
          <p:nvPr>
            <p:ph type="ftr" sz="quarter" idx="3"/>
          </p:nvPr>
        </p:nvSpPr>
        <p:spPr>
          <a:xfrm>
            <a:off x="3124200" y="6068472"/>
            <a:ext cx="2895600" cy="365125"/>
          </a:xfrm>
          <a:prstGeom prst="rect">
            <a:avLst/>
          </a:prstGeom>
        </p:spPr>
        <p:txBody>
          <a:bodyPr vert="horz" lIns="91440" tIns="45720" rIns="91440" bIns="45720" rtlCol="0" anchor="ctr"/>
          <a:lstStyle>
            <a:lvl1pPr algn="ctr">
              <a:defRPr sz="1200">
                <a:solidFill>
                  <a:schemeClr val="bg1">
                    <a:lumMod val="75000"/>
                  </a:schemeClr>
                </a:solidFill>
              </a:defRPr>
            </a:lvl1pPr>
          </a:lstStyle>
          <a:p>
            <a:endParaRPr lang="en-US"/>
          </a:p>
        </p:txBody>
      </p:sp>
      <p:sp>
        <p:nvSpPr>
          <p:cNvPr id="6" name="Slide Number Placeholder 5"/>
          <p:cNvSpPr>
            <a:spLocks noGrp="1"/>
          </p:cNvSpPr>
          <p:nvPr>
            <p:ph type="sldNum" sz="quarter" idx="4"/>
          </p:nvPr>
        </p:nvSpPr>
        <p:spPr>
          <a:xfrm>
            <a:off x="6553200" y="6068472"/>
            <a:ext cx="2133600" cy="365125"/>
          </a:xfrm>
          <a:prstGeom prst="rect">
            <a:avLst/>
          </a:prstGeom>
        </p:spPr>
        <p:txBody>
          <a:bodyPr vert="horz" lIns="91440" tIns="45720" rIns="91440" bIns="45720" rtlCol="0" anchor="ctr"/>
          <a:lstStyle>
            <a:lvl1pPr algn="r">
              <a:defRPr sz="1200">
                <a:solidFill>
                  <a:schemeClr val="bg1">
                    <a:lumMod val="75000"/>
                  </a:schemeClr>
                </a:solidFill>
              </a:defRPr>
            </a:lvl1pPr>
          </a:lstStyle>
          <a:p>
            <a:fld id="{7631C400-6044-F845-B517-6247D10DA21C}" type="slidenum">
              <a:rPr lang="en-US" smtClean="0"/>
              <a:pPr/>
              <a:t>‹#›</a:t>
            </a:fld>
            <a:endParaRPr lang="en-US"/>
          </a:p>
        </p:txBody>
      </p:sp>
      <p:pic>
        <p:nvPicPr>
          <p:cNvPr id="9" name="Picture 8" descr="LPLG.wmf"/>
          <p:cNvPicPr>
            <a:picLocks noChangeAspect="1"/>
          </p:cNvPicPr>
          <p:nvPr/>
        </p:nvPicPr>
        <p:blipFill>
          <a:blip r:embed="rId13"/>
          <a:stretch>
            <a:fillRect/>
          </a:stretch>
        </p:blipFill>
        <p:spPr>
          <a:xfrm>
            <a:off x="457200" y="6593413"/>
            <a:ext cx="2667000" cy="186794"/>
          </a:xfrm>
          <a:prstGeom prst="rect">
            <a:avLst/>
          </a:prstGeom>
        </p:spPr>
      </p:pic>
      <p:pic>
        <p:nvPicPr>
          <p:cNvPr id="11" name="Picture 10" descr="LSUGeauxGold.emf"/>
          <p:cNvPicPr>
            <a:picLocks noChangeAspect="1"/>
          </p:cNvPicPr>
          <p:nvPr/>
        </p:nvPicPr>
        <p:blipFill>
          <a:blip r:embed="rId14"/>
          <a:stretch>
            <a:fillRect/>
          </a:stretch>
        </p:blipFill>
        <p:spPr>
          <a:xfrm>
            <a:off x="8006577" y="6592094"/>
            <a:ext cx="680223" cy="213514"/>
          </a:xfrm>
          <a:prstGeom prst="rect">
            <a:avLst/>
          </a:prstGeom>
        </p:spPr>
      </p:pic>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ce.lsu.edu/"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hyperlink" Target="http://www.ece.lsu.edu/wp/wp-content/uploads/2009/08/M-LAB-001.jpg" TargetMode="Externa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hyperlink" Target="http://www.ece.lsu.edu/"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hyperlink" Target="http://www.ece.lsu.edu/" TargetMode="External"/><Relationship Id="rId7"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4.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www.youtube.com/watch?v=xQObuxnfFe8" TargetMode="External"/><Relationship Id="rId5" Type="http://schemas.openxmlformats.org/officeDocument/2006/relationships/image" Target="../media/image43.pn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k1Dz5mFpVxA" TargetMode="External"/><Relationship Id="rId2" Type="http://schemas.openxmlformats.org/officeDocument/2006/relationships/hyperlink" Target="http://www.youtube.com/watch?v=pBi0oDZ8p64" TargetMode="External"/><Relationship Id="rId1" Type="http://schemas.openxmlformats.org/officeDocument/2006/relationships/slideLayout" Target="../slideLayouts/slideLayout7.xml"/><Relationship Id="rId5" Type="http://schemas.openxmlformats.org/officeDocument/2006/relationships/hyperlink" Target="http://www.youtube.com/watch?v=1erPar_PiLY" TargetMode="External"/><Relationship Id="rId4" Type="http://schemas.openxmlformats.org/officeDocument/2006/relationships/hyperlink" Target="http://www.youtube.com/watch?v=x_l7ddt9S-8"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education.yahoo.net/articles/top_5_in-demand_degrees.htm?kid=1H68V" TargetMode="Externa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9"/>
          <p:cNvSpPr>
            <a:spLocks noGrp="1"/>
          </p:cNvSpPr>
          <p:nvPr>
            <p:ph type="title"/>
          </p:nvPr>
        </p:nvSpPr>
        <p:spPr>
          <a:xfrm>
            <a:off x="0" y="5029200"/>
            <a:ext cx="9144000" cy="914400"/>
          </a:xfrm>
        </p:spPr>
        <p:txBody>
          <a:bodyPr>
            <a:normAutofit fontScale="90000"/>
          </a:bodyPr>
          <a:lstStyle/>
          <a:p>
            <a:pPr algn="ctr">
              <a:defRPr/>
            </a:pPr>
            <a:r>
              <a:rPr lang="en-US" dirty="0" smtClean="0">
                <a:solidFill>
                  <a:srgbClr val="FFFF00"/>
                </a:solidFill>
                <a:hlinkClick r:id="rId3"/>
              </a:rPr>
              <a:t>www.ece.lsu.edu</a:t>
            </a:r>
            <a:r>
              <a:rPr lang="en-US" dirty="0" smtClean="0"/>
              <a:t/>
            </a:r>
            <a:br>
              <a:rPr lang="en-US" dirty="0" smtClean="0"/>
            </a:br>
            <a:endParaRPr lang="en-US" dirty="0"/>
          </a:p>
        </p:txBody>
      </p:sp>
      <p:sp>
        <p:nvSpPr>
          <p:cNvPr id="4" name="TextBox 3"/>
          <p:cNvSpPr txBox="1"/>
          <p:nvPr/>
        </p:nvSpPr>
        <p:spPr>
          <a:xfrm>
            <a:off x="3279923" y="239696"/>
            <a:ext cx="4092575" cy="461963"/>
          </a:xfrm>
          <a:prstGeom prst="rect">
            <a:avLst/>
          </a:prstGeom>
          <a:noFill/>
        </p:spPr>
        <p:txBody>
          <a:bodyPr wrap="none">
            <a:spAutoFit/>
          </a:bodyPr>
          <a:lstStyle/>
          <a:p>
            <a:pPr>
              <a:defRPr/>
            </a:pPr>
            <a:r>
              <a:rPr lang="en-US" sz="2400" dirty="0">
                <a:solidFill>
                  <a:srgbClr val="7030A0"/>
                </a:solidFill>
                <a:latin typeface="+mj-lt"/>
              </a:rPr>
              <a:t>Electrical Engineering </a:t>
            </a:r>
          </a:p>
        </p:txBody>
      </p:sp>
      <p:sp>
        <p:nvSpPr>
          <p:cNvPr id="8" name="TextBox 7"/>
          <p:cNvSpPr txBox="1"/>
          <p:nvPr/>
        </p:nvSpPr>
        <p:spPr>
          <a:xfrm>
            <a:off x="4876800" y="914400"/>
            <a:ext cx="3752850" cy="461963"/>
          </a:xfrm>
          <a:prstGeom prst="rect">
            <a:avLst/>
          </a:prstGeom>
          <a:noFill/>
        </p:spPr>
        <p:txBody>
          <a:bodyPr wrap="none">
            <a:spAutoFit/>
          </a:bodyPr>
          <a:lstStyle/>
          <a:p>
            <a:pPr>
              <a:defRPr/>
            </a:pPr>
            <a:r>
              <a:rPr lang="en-US" sz="2400" dirty="0">
                <a:solidFill>
                  <a:srgbClr val="7030A0"/>
                </a:solidFill>
                <a:latin typeface="+mj-lt"/>
              </a:rPr>
              <a:t>Computer Engineering </a:t>
            </a:r>
          </a:p>
        </p:txBody>
      </p:sp>
      <p:sp>
        <p:nvSpPr>
          <p:cNvPr id="8198" name="TextBox 12"/>
          <p:cNvSpPr txBox="1">
            <a:spLocks noChangeArrowheads="1"/>
          </p:cNvSpPr>
          <p:nvPr/>
        </p:nvSpPr>
        <p:spPr bwMode="auto">
          <a:xfrm>
            <a:off x="0" y="5557837"/>
            <a:ext cx="5638800" cy="923925"/>
          </a:xfrm>
          <a:prstGeom prst="rect">
            <a:avLst/>
          </a:prstGeom>
          <a:noFill/>
          <a:ln w="9525">
            <a:noFill/>
            <a:miter lim="800000"/>
            <a:headEnd/>
            <a:tailEnd/>
          </a:ln>
        </p:spPr>
        <p:txBody>
          <a:bodyPr>
            <a:spAutoFit/>
          </a:bodyPr>
          <a:lstStyle/>
          <a:p>
            <a:r>
              <a:rPr lang="en-US" dirty="0"/>
              <a:t>Presented by:</a:t>
            </a:r>
          </a:p>
          <a:p>
            <a:r>
              <a:rPr lang="en-US" dirty="0"/>
              <a:t>John Scalzo, Undergraduate Adviser and Instructor</a:t>
            </a:r>
          </a:p>
          <a:p>
            <a:r>
              <a:rPr lang="en-US" dirty="0" smtClean="0"/>
              <a:t>School of Electrical Engineering and Computer Science</a:t>
            </a:r>
            <a:endParaRPr lang="en-US" dirty="0"/>
          </a:p>
        </p:txBody>
      </p:sp>
      <p:sp>
        <p:nvSpPr>
          <p:cNvPr id="7" name="TextBox 6"/>
          <p:cNvSpPr txBox="1"/>
          <p:nvPr/>
        </p:nvSpPr>
        <p:spPr>
          <a:xfrm>
            <a:off x="761413" y="914400"/>
            <a:ext cx="2518510" cy="461665"/>
          </a:xfrm>
          <a:prstGeom prst="rect">
            <a:avLst/>
          </a:prstGeom>
          <a:noFill/>
        </p:spPr>
        <p:txBody>
          <a:bodyPr wrap="none">
            <a:spAutoFit/>
          </a:bodyPr>
          <a:lstStyle/>
          <a:p>
            <a:pPr>
              <a:defRPr/>
            </a:pPr>
            <a:r>
              <a:rPr lang="en-US" sz="2400" dirty="0">
                <a:solidFill>
                  <a:srgbClr val="7030A0"/>
                </a:solidFill>
                <a:latin typeface="+mj-lt"/>
              </a:rPr>
              <a:t>Computer </a:t>
            </a:r>
            <a:r>
              <a:rPr lang="en-US" sz="2400" dirty="0" smtClean="0">
                <a:solidFill>
                  <a:srgbClr val="7030A0"/>
                </a:solidFill>
                <a:latin typeface="+mj-lt"/>
              </a:rPr>
              <a:t>Science </a:t>
            </a:r>
            <a:endParaRPr lang="en-US" sz="2400" dirty="0">
              <a:solidFill>
                <a:srgbClr val="7030A0"/>
              </a:solidFill>
              <a:latin typeface="+mj-lt"/>
            </a:endParaRPr>
          </a:p>
        </p:txBody>
      </p:sp>
      <p:pic>
        <p:nvPicPr>
          <p:cNvPr id="9" name="Picture 2" descr="http://www.ece.lsu.edu/wp/wp-content/uploads/2009/08/T-LAB-003.jpg"/>
          <p:cNvPicPr>
            <a:picLocks noChangeAspect="1" noChangeArrowheads="1"/>
          </p:cNvPicPr>
          <p:nvPr/>
        </p:nvPicPr>
        <p:blipFill>
          <a:blip r:embed="rId4" cstate="print"/>
          <a:srcRect/>
          <a:stretch>
            <a:fillRect/>
          </a:stretch>
        </p:blipFill>
        <p:spPr bwMode="auto">
          <a:xfrm>
            <a:off x="1847263" y="1376065"/>
            <a:ext cx="5334000" cy="403001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en-US" dirty="0" smtClean="0"/>
              <a:t>Companies Offering by State</a:t>
            </a:r>
          </a:p>
        </p:txBody>
      </p:sp>
      <p:sp>
        <p:nvSpPr>
          <p:cNvPr id="5" name="Rectangle 4"/>
          <p:cNvSpPr/>
          <p:nvPr/>
        </p:nvSpPr>
        <p:spPr>
          <a:xfrm>
            <a:off x="1600200" y="1752600"/>
            <a:ext cx="5715000" cy="2751522"/>
          </a:xfrm>
          <a:prstGeom prst="rect">
            <a:avLst/>
          </a:prstGeom>
        </p:spPr>
        <p:txBody>
          <a:bodyPr wrap="square">
            <a:spAutoFit/>
          </a:bodyPr>
          <a:lstStyle/>
          <a:p>
            <a:pPr algn="ctr" eaLnBrk="1" hangingPunct="1">
              <a:lnSpc>
                <a:spcPct val="80000"/>
              </a:lnSpc>
              <a:buNone/>
            </a:pPr>
            <a:endParaRPr lang="en-US" sz="2400" dirty="0" smtClean="0">
              <a:latin typeface="+mn-lt"/>
            </a:endParaRPr>
          </a:p>
          <a:p>
            <a:pPr marL="525463" indent="-457200" algn="ctr" eaLnBrk="1" hangingPunct="1">
              <a:lnSpc>
                <a:spcPct val="80000"/>
              </a:lnSpc>
            </a:pPr>
            <a:r>
              <a:rPr lang="en-US" sz="2400" dirty="0" smtClean="0">
                <a:latin typeface="+mn-lt"/>
              </a:rPr>
              <a:t>23   Louisiana</a:t>
            </a:r>
          </a:p>
          <a:p>
            <a:pPr marL="525463" indent="-457200" algn="ctr" eaLnBrk="1" hangingPunct="1">
              <a:lnSpc>
                <a:spcPct val="80000"/>
              </a:lnSpc>
            </a:pPr>
            <a:r>
              <a:rPr lang="en-US" sz="2400" dirty="0" smtClean="0">
                <a:latin typeface="+mn-lt"/>
              </a:rPr>
              <a:t>23   Out of State</a:t>
            </a:r>
          </a:p>
          <a:p>
            <a:pPr marL="525463" indent="-457200" algn="ctr" eaLnBrk="1" hangingPunct="1">
              <a:lnSpc>
                <a:spcPct val="80000"/>
              </a:lnSpc>
              <a:buAutoNum type="arabicPlain" startAt="22"/>
            </a:pPr>
            <a:endParaRPr lang="en-US" sz="2400" dirty="0" smtClean="0">
              <a:latin typeface="+mn-lt"/>
            </a:endParaRPr>
          </a:p>
          <a:p>
            <a:pPr marL="525463" indent="-457200" algn="ctr" eaLnBrk="1" hangingPunct="1">
              <a:lnSpc>
                <a:spcPct val="80000"/>
              </a:lnSpc>
            </a:pPr>
            <a:r>
              <a:rPr lang="en-US" sz="2400" dirty="0" smtClean="0">
                <a:latin typeface="+mn-lt"/>
              </a:rPr>
              <a:t>Out of state Breakdown:</a:t>
            </a:r>
          </a:p>
          <a:p>
            <a:pPr marL="525463" indent="-457200" algn="ctr" eaLnBrk="1" hangingPunct="1">
              <a:lnSpc>
                <a:spcPct val="80000"/>
              </a:lnSpc>
            </a:pPr>
            <a:endParaRPr lang="en-US" sz="2400" dirty="0" smtClean="0">
              <a:latin typeface="+mn-lt"/>
            </a:endParaRPr>
          </a:p>
          <a:p>
            <a:pPr marL="525463" indent="-457200" algn="ctr" eaLnBrk="1" hangingPunct="1">
              <a:lnSpc>
                <a:spcPct val="80000"/>
              </a:lnSpc>
              <a:buNone/>
            </a:pPr>
            <a:r>
              <a:rPr lang="en-US" sz="2400" dirty="0" smtClean="0">
                <a:latin typeface="+mn-lt"/>
              </a:rPr>
              <a:t>13	Texas</a:t>
            </a:r>
          </a:p>
          <a:p>
            <a:pPr marL="525463" indent="-457200" algn="ctr" eaLnBrk="1" hangingPunct="1">
              <a:lnSpc>
                <a:spcPct val="80000"/>
              </a:lnSpc>
              <a:buAutoNum type="arabicPlain" startAt="2"/>
            </a:pPr>
            <a:r>
              <a:rPr lang="en-US" sz="2400" dirty="0" smtClean="0">
                <a:latin typeface="+mn-lt"/>
              </a:rPr>
              <a:t>California</a:t>
            </a:r>
          </a:p>
          <a:p>
            <a:pPr marL="525463" indent="-457200" algn="ctr" eaLnBrk="1" hangingPunct="1">
              <a:lnSpc>
                <a:spcPct val="80000"/>
              </a:lnSpc>
              <a:buNone/>
            </a:pPr>
            <a:r>
              <a:rPr lang="en-US" sz="2400" dirty="0" smtClean="0">
                <a:latin typeface="+mn-lt"/>
              </a:rPr>
              <a:t>1 each  AK, AR, CO, FL, NC, NM, VA  </a:t>
            </a:r>
          </a:p>
        </p:txBody>
      </p:sp>
    </p:spTree>
    <p:extLst>
      <p:ext uri="{BB962C8B-B14F-4D97-AF65-F5344CB8AC3E}">
        <p14:creationId xmlns:p14="http://schemas.microsoft.com/office/powerpoint/2010/main" val="1218114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304800"/>
            <a:ext cx="8458200" cy="914400"/>
          </a:xfrm>
        </p:spPr>
        <p:txBody>
          <a:bodyPr wrap="square" lIns="91440" tIns="45720" rIns="91440" bIns="45720" numCol="1" anchorCtr="0" compatLnSpc="1">
            <a:prstTxWarp prst="textNoShape">
              <a:avLst/>
            </a:prstTxWarp>
            <a:normAutofit/>
          </a:bodyPr>
          <a:lstStyle/>
          <a:p>
            <a:pPr algn="ctr" eaLnBrk="1" hangingPunct="1">
              <a:defRPr/>
            </a:pPr>
            <a:r>
              <a:rPr lang="en-US" sz="2800" dirty="0" smtClean="0"/>
              <a:t>Graduate Schools accepting ECE undergraduates</a:t>
            </a:r>
          </a:p>
        </p:txBody>
      </p:sp>
      <p:sp>
        <p:nvSpPr>
          <p:cNvPr id="6" name="Rectangle 4"/>
          <p:cNvSpPr txBox="1">
            <a:spLocks noChangeArrowheads="1"/>
          </p:cNvSpPr>
          <p:nvPr/>
        </p:nvSpPr>
        <p:spPr bwMode="auto">
          <a:xfrm>
            <a:off x="533400" y="1600200"/>
            <a:ext cx="4038600" cy="4525963"/>
          </a:xfrm>
          <a:prstGeom prst="rect">
            <a:avLst/>
          </a:prstGeom>
          <a:noFill/>
          <a:ln w="9525">
            <a:noFill/>
            <a:miter lim="800000"/>
            <a:headEnd/>
            <a:tailEnd/>
          </a:ln>
        </p:spPr>
        <p:txBody>
          <a:bodyPr/>
          <a:lstStyle/>
          <a:p>
            <a:pPr marL="411163" indent="-342900">
              <a:lnSpc>
                <a:spcPct val="80000"/>
              </a:lnSpc>
              <a:spcBef>
                <a:spcPts val="700"/>
              </a:spcBef>
              <a:buClr>
                <a:schemeClr val="tx2"/>
              </a:buClr>
              <a:buSzPct val="95000"/>
              <a:buFont typeface="Wingdings" pitchFamily="2" charset="2"/>
              <a:buChar char="§"/>
              <a:defRPr/>
            </a:pPr>
            <a:r>
              <a:rPr lang="en-US" sz="2400" dirty="0" smtClean="0">
                <a:latin typeface="+mn-lt"/>
              </a:rPr>
              <a:t>Georgia </a:t>
            </a:r>
            <a:r>
              <a:rPr lang="en-US" sz="2400" dirty="0">
                <a:latin typeface="+mn-lt"/>
              </a:rPr>
              <a:t>Tech</a:t>
            </a:r>
          </a:p>
          <a:p>
            <a:pPr marL="411163" indent="-342900">
              <a:lnSpc>
                <a:spcPct val="80000"/>
              </a:lnSpc>
              <a:spcBef>
                <a:spcPts val="700"/>
              </a:spcBef>
              <a:buClr>
                <a:schemeClr val="tx2"/>
              </a:buClr>
              <a:buSzPct val="95000"/>
              <a:buFont typeface="Wingdings" pitchFamily="2" charset="2"/>
              <a:buChar char="§"/>
              <a:defRPr/>
            </a:pPr>
            <a:r>
              <a:rPr lang="en-US" sz="2400" dirty="0">
                <a:latin typeface="+mn-lt"/>
              </a:rPr>
              <a:t>U of Pittsburgh</a:t>
            </a:r>
          </a:p>
          <a:p>
            <a:pPr marL="411163" indent="-342900">
              <a:lnSpc>
                <a:spcPct val="80000"/>
              </a:lnSpc>
              <a:spcBef>
                <a:spcPts val="700"/>
              </a:spcBef>
              <a:buClr>
                <a:schemeClr val="tx2"/>
              </a:buClr>
              <a:buSzPct val="95000"/>
              <a:buFont typeface="Wingdings" pitchFamily="2" charset="2"/>
              <a:buChar char="§"/>
              <a:defRPr/>
            </a:pPr>
            <a:r>
              <a:rPr lang="en-US" sz="2400" dirty="0" smtClean="0">
                <a:latin typeface="+mn-lt"/>
              </a:rPr>
              <a:t>Duke – Law</a:t>
            </a:r>
          </a:p>
          <a:p>
            <a:pPr marL="411163" indent="-342900">
              <a:lnSpc>
                <a:spcPct val="80000"/>
              </a:lnSpc>
              <a:spcBef>
                <a:spcPts val="700"/>
              </a:spcBef>
              <a:buClr>
                <a:schemeClr val="tx2"/>
              </a:buClr>
              <a:buSzPct val="95000"/>
              <a:buFont typeface="Wingdings" pitchFamily="2" charset="2"/>
              <a:buChar char="§"/>
              <a:defRPr/>
            </a:pPr>
            <a:r>
              <a:rPr lang="en-US" sz="2400" dirty="0" smtClean="0">
                <a:latin typeface="+mn-lt"/>
              </a:rPr>
              <a:t>Michigan – Law</a:t>
            </a:r>
          </a:p>
          <a:p>
            <a:pPr marL="411163" indent="-342900">
              <a:lnSpc>
                <a:spcPct val="80000"/>
              </a:lnSpc>
              <a:spcBef>
                <a:spcPts val="700"/>
              </a:spcBef>
              <a:buClr>
                <a:schemeClr val="tx2"/>
              </a:buClr>
              <a:buSzPct val="95000"/>
              <a:buFont typeface="Wingdings" pitchFamily="2" charset="2"/>
              <a:buChar char="§"/>
              <a:defRPr/>
            </a:pPr>
            <a:r>
              <a:rPr lang="en-US" sz="2400" dirty="0" smtClean="0">
                <a:latin typeface="+mn-lt"/>
              </a:rPr>
              <a:t>U of Washington – Law</a:t>
            </a:r>
          </a:p>
          <a:p>
            <a:pPr marL="411163" indent="-342900">
              <a:lnSpc>
                <a:spcPct val="80000"/>
              </a:lnSpc>
              <a:spcBef>
                <a:spcPts val="700"/>
              </a:spcBef>
              <a:buClr>
                <a:schemeClr val="tx2"/>
              </a:buClr>
              <a:buSzPct val="95000"/>
              <a:buFont typeface="Wingdings" pitchFamily="2" charset="2"/>
              <a:buChar char="§"/>
              <a:defRPr/>
            </a:pPr>
            <a:r>
              <a:rPr lang="en-US" sz="2400" dirty="0" smtClean="0"/>
              <a:t>Tulane – Law</a:t>
            </a:r>
          </a:p>
          <a:p>
            <a:pPr marL="411163" indent="-342900">
              <a:lnSpc>
                <a:spcPct val="80000"/>
              </a:lnSpc>
              <a:spcBef>
                <a:spcPts val="700"/>
              </a:spcBef>
              <a:buClr>
                <a:schemeClr val="tx2"/>
              </a:buClr>
              <a:buSzPct val="95000"/>
              <a:buFont typeface="Wingdings" pitchFamily="2" charset="2"/>
              <a:buChar char="§"/>
              <a:defRPr/>
            </a:pPr>
            <a:r>
              <a:rPr lang="en-US" sz="2400" dirty="0" smtClean="0"/>
              <a:t>LSU – Law </a:t>
            </a:r>
          </a:p>
          <a:p>
            <a:pPr marL="411163" indent="-342900">
              <a:lnSpc>
                <a:spcPct val="80000"/>
              </a:lnSpc>
              <a:spcBef>
                <a:spcPts val="700"/>
              </a:spcBef>
              <a:buClr>
                <a:schemeClr val="tx2"/>
              </a:buClr>
              <a:buSzPct val="95000"/>
              <a:buFont typeface="Wingdings" pitchFamily="2" charset="2"/>
              <a:buChar char="§"/>
              <a:defRPr/>
            </a:pPr>
            <a:r>
              <a:rPr lang="en-US" sz="2400" dirty="0" smtClean="0"/>
              <a:t>UNO</a:t>
            </a:r>
          </a:p>
          <a:p>
            <a:pPr marL="411163" indent="-342900">
              <a:lnSpc>
                <a:spcPct val="80000"/>
              </a:lnSpc>
              <a:spcBef>
                <a:spcPts val="700"/>
              </a:spcBef>
              <a:buClr>
                <a:schemeClr val="tx2"/>
              </a:buClr>
              <a:buSzPct val="95000"/>
              <a:buFont typeface="Wingdings" pitchFamily="2" charset="2"/>
              <a:buChar char="§"/>
              <a:defRPr/>
            </a:pPr>
            <a:r>
              <a:rPr lang="en-US" sz="2400" dirty="0" smtClean="0"/>
              <a:t>Virginia Tech</a:t>
            </a:r>
          </a:p>
          <a:p>
            <a:pPr marL="411163" indent="-342900">
              <a:lnSpc>
                <a:spcPct val="80000"/>
              </a:lnSpc>
              <a:spcBef>
                <a:spcPts val="700"/>
              </a:spcBef>
              <a:buClr>
                <a:schemeClr val="tx2"/>
              </a:buClr>
              <a:buSzPct val="95000"/>
              <a:buFont typeface="Wingdings" pitchFamily="2" charset="2"/>
              <a:buChar char="§"/>
              <a:defRPr/>
            </a:pPr>
            <a:r>
              <a:rPr lang="en-US" sz="2400" dirty="0" smtClean="0"/>
              <a:t>Auburn</a:t>
            </a:r>
          </a:p>
          <a:p>
            <a:pPr marL="411163" indent="-342900">
              <a:lnSpc>
                <a:spcPct val="80000"/>
              </a:lnSpc>
              <a:spcBef>
                <a:spcPts val="700"/>
              </a:spcBef>
              <a:buClr>
                <a:schemeClr val="tx2"/>
              </a:buClr>
              <a:buSzPct val="95000"/>
              <a:buFont typeface="Wingdings" pitchFamily="2" charset="2"/>
              <a:buChar char="§"/>
              <a:defRPr/>
            </a:pPr>
            <a:r>
              <a:rPr lang="en-US" sz="2400" dirty="0" smtClean="0"/>
              <a:t>Southern Cal</a:t>
            </a:r>
          </a:p>
          <a:p>
            <a:pPr marL="411163" indent="-342900">
              <a:lnSpc>
                <a:spcPct val="80000"/>
              </a:lnSpc>
              <a:spcBef>
                <a:spcPts val="700"/>
              </a:spcBef>
              <a:buClr>
                <a:schemeClr val="tx2"/>
              </a:buClr>
              <a:buSzPct val="95000"/>
              <a:buFont typeface="Wingdings" pitchFamily="2" charset="2"/>
              <a:buChar char="§"/>
              <a:defRPr/>
            </a:pPr>
            <a:r>
              <a:rPr lang="en-US" sz="2400" dirty="0" smtClean="0"/>
              <a:t>NC State</a:t>
            </a:r>
          </a:p>
          <a:p>
            <a:pPr marL="411163" indent="-342900">
              <a:lnSpc>
                <a:spcPct val="80000"/>
              </a:lnSpc>
              <a:spcBef>
                <a:spcPts val="700"/>
              </a:spcBef>
              <a:buClr>
                <a:schemeClr val="tx2"/>
              </a:buClr>
              <a:buSzPct val="95000"/>
              <a:buFont typeface="Wingdings" pitchFamily="2" charset="2"/>
              <a:buChar char=""/>
              <a:defRPr/>
            </a:pPr>
            <a:endParaRPr lang="en-US" sz="2400" dirty="0" smtClean="0">
              <a:latin typeface="+mn-lt"/>
            </a:endParaRPr>
          </a:p>
          <a:p>
            <a:pPr marL="411163" indent="-342900">
              <a:lnSpc>
                <a:spcPct val="80000"/>
              </a:lnSpc>
              <a:spcBef>
                <a:spcPts val="700"/>
              </a:spcBef>
              <a:buClr>
                <a:schemeClr val="tx2"/>
              </a:buClr>
              <a:buSzPct val="95000"/>
              <a:buFont typeface="Wingdings" pitchFamily="2" charset="2"/>
              <a:buChar char=""/>
              <a:defRPr/>
            </a:pPr>
            <a:endParaRPr lang="en-US" sz="2400" dirty="0">
              <a:latin typeface="+mn-lt"/>
            </a:endParaRPr>
          </a:p>
        </p:txBody>
      </p:sp>
      <p:sp>
        <p:nvSpPr>
          <p:cNvPr id="5" name="Rectangle 4"/>
          <p:cNvSpPr txBox="1">
            <a:spLocks noChangeArrowheads="1"/>
          </p:cNvSpPr>
          <p:nvPr/>
        </p:nvSpPr>
        <p:spPr bwMode="auto">
          <a:xfrm>
            <a:off x="4397828" y="1600199"/>
            <a:ext cx="4038600" cy="4525963"/>
          </a:xfrm>
          <a:prstGeom prst="rect">
            <a:avLst/>
          </a:prstGeom>
          <a:noFill/>
          <a:ln w="9525">
            <a:noFill/>
            <a:miter lim="800000"/>
            <a:headEnd/>
            <a:tailEnd/>
          </a:ln>
        </p:spPr>
        <p:txBody>
          <a:bodyPr/>
          <a:lstStyle/>
          <a:p>
            <a:pPr marL="411163" indent="-342900">
              <a:lnSpc>
                <a:spcPct val="80000"/>
              </a:lnSpc>
              <a:spcBef>
                <a:spcPts val="700"/>
              </a:spcBef>
              <a:buClr>
                <a:schemeClr val="tx2"/>
              </a:buClr>
              <a:buSzPct val="95000"/>
              <a:buFont typeface="Wingdings" pitchFamily="2" charset="2"/>
              <a:buChar char="§"/>
              <a:defRPr/>
            </a:pPr>
            <a:r>
              <a:rPr lang="en-US" sz="2400" dirty="0" smtClean="0">
                <a:latin typeface="+mn-lt"/>
              </a:rPr>
              <a:t>U of Colorado</a:t>
            </a:r>
          </a:p>
          <a:p>
            <a:pPr marL="411163" indent="-342900">
              <a:lnSpc>
                <a:spcPct val="80000"/>
              </a:lnSpc>
              <a:spcBef>
                <a:spcPts val="700"/>
              </a:spcBef>
              <a:buClr>
                <a:schemeClr val="tx2"/>
              </a:buClr>
              <a:buSzPct val="95000"/>
              <a:buFont typeface="Wingdings" pitchFamily="2" charset="2"/>
              <a:buChar char="§"/>
              <a:defRPr/>
            </a:pPr>
            <a:r>
              <a:rPr lang="en-US" sz="2400" dirty="0" smtClean="0"/>
              <a:t>Vanderbilt</a:t>
            </a:r>
          </a:p>
          <a:p>
            <a:pPr marL="411163" indent="-342900">
              <a:lnSpc>
                <a:spcPct val="80000"/>
              </a:lnSpc>
              <a:spcBef>
                <a:spcPts val="700"/>
              </a:spcBef>
              <a:buClr>
                <a:schemeClr val="tx2"/>
              </a:buClr>
              <a:buSzPct val="95000"/>
              <a:buFont typeface="Wingdings" pitchFamily="2" charset="2"/>
              <a:buChar char="§"/>
              <a:defRPr/>
            </a:pPr>
            <a:r>
              <a:rPr lang="en-US" sz="2400" dirty="0" smtClean="0"/>
              <a:t>Texas A&amp;M</a:t>
            </a:r>
          </a:p>
          <a:p>
            <a:pPr marL="411163" indent="-342900">
              <a:lnSpc>
                <a:spcPct val="80000"/>
              </a:lnSpc>
              <a:spcBef>
                <a:spcPts val="700"/>
              </a:spcBef>
              <a:buClr>
                <a:schemeClr val="tx2"/>
              </a:buClr>
              <a:buSzPct val="95000"/>
              <a:buFont typeface="Wingdings" pitchFamily="2" charset="2"/>
              <a:buChar char="§"/>
              <a:defRPr/>
            </a:pPr>
            <a:r>
              <a:rPr lang="en-US" sz="2400" dirty="0" smtClean="0"/>
              <a:t>University of Florida</a:t>
            </a:r>
          </a:p>
          <a:p>
            <a:pPr marL="411163" indent="-342900">
              <a:lnSpc>
                <a:spcPct val="80000"/>
              </a:lnSpc>
              <a:spcBef>
                <a:spcPts val="700"/>
              </a:spcBef>
              <a:buClr>
                <a:schemeClr val="tx2"/>
              </a:buClr>
              <a:buSzPct val="95000"/>
              <a:buFont typeface="Wingdings" pitchFamily="2" charset="2"/>
              <a:buChar char="§"/>
              <a:defRPr/>
            </a:pPr>
            <a:r>
              <a:rPr lang="en-US" sz="2400" dirty="0" smtClean="0"/>
              <a:t>Cornell</a:t>
            </a:r>
          </a:p>
          <a:p>
            <a:pPr marL="411163" indent="-342900">
              <a:lnSpc>
                <a:spcPct val="80000"/>
              </a:lnSpc>
              <a:spcBef>
                <a:spcPts val="700"/>
              </a:spcBef>
              <a:buClr>
                <a:schemeClr val="tx2"/>
              </a:buClr>
              <a:buSzPct val="95000"/>
              <a:buFont typeface="Wingdings" pitchFamily="2" charset="2"/>
              <a:buChar char="§"/>
              <a:defRPr/>
            </a:pPr>
            <a:r>
              <a:rPr lang="en-US" sz="2400" dirty="0" smtClean="0"/>
              <a:t>UT Austin</a:t>
            </a:r>
          </a:p>
          <a:p>
            <a:pPr marL="411163" indent="-342900">
              <a:lnSpc>
                <a:spcPct val="80000"/>
              </a:lnSpc>
              <a:spcBef>
                <a:spcPts val="700"/>
              </a:spcBef>
              <a:buClr>
                <a:schemeClr val="tx2"/>
              </a:buClr>
              <a:buSzPct val="95000"/>
              <a:buFont typeface="Wingdings" pitchFamily="2" charset="2"/>
              <a:buChar char="§"/>
              <a:defRPr/>
            </a:pPr>
            <a:r>
              <a:rPr lang="en-US" sz="2400" dirty="0" smtClean="0"/>
              <a:t>Washington U – St. Louis</a:t>
            </a:r>
          </a:p>
          <a:p>
            <a:pPr marL="411163" indent="-342900">
              <a:lnSpc>
                <a:spcPct val="80000"/>
              </a:lnSpc>
              <a:spcBef>
                <a:spcPts val="700"/>
              </a:spcBef>
              <a:buClr>
                <a:schemeClr val="tx2"/>
              </a:buClr>
              <a:buSzPct val="95000"/>
              <a:buFont typeface="Wingdings" pitchFamily="2" charset="2"/>
              <a:buChar char="§"/>
              <a:defRPr/>
            </a:pPr>
            <a:r>
              <a:rPr lang="en-US" sz="2400" dirty="0" smtClean="0"/>
              <a:t>Ohio State</a:t>
            </a:r>
          </a:p>
          <a:p>
            <a:pPr marL="411163" indent="-342900">
              <a:lnSpc>
                <a:spcPct val="80000"/>
              </a:lnSpc>
              <a:spcBef>
                <a:spcPts val="700"/>
              </a:spcBef>
              <a:buClr>
                <a:schemeClr val="tx2"/>
              </a:buClr>
              <a:buSzPct val="95000"/>
              <a:buFont typeface="Wingdings" pitchFamily="2" charset="2"/>
              <a:buChar char="§"/>
              <a:defRPr/>
            </a:pPr>
            <a:r>
              <a:rPr lang="en-US" sz="2400" dirty="0" smtClean="0"/>
              <a:t>LSU</a:t>
            </a:r>
          </a:p>
          <a:p>
            <a:pPr marL="411163" indent="-342900">
              <a:lnSpc>
                <a:spcPct val="80000"/>
              </a:lnSpc>
              <a:spcBef>
                <a:spcPts val="700"/>
              </a:spcBef>
              <a:buClr>
                <a:schemeClr val="tx2"/>
              </a:buClr>
              <a:buSzPct val="95000"/>
              <a:buFont typeface="Wingdings" pitchFamily="2" charset="2"/>
              <a:buChar char="§"/>
              <a:defRPr/>
            </a:pPr>
            <a:r>
              <a:rPr lang="en-US" sz="2400" dirty="0" smtClean="0"/>
              <a:t>UC San Diego</a:t>
            </a:r>
          </a:p>
          <a:p>
            <a:pPr marL="411163" indent="-342900">
              <a:lnSpc>
                <a:spcPct val="80000"/>
              </a:lnSpc>
              <a:spcBef>
                <a:spcPts val="700"/>
              </a:spcBef>
              <a:buClr>
                <a:schemeClr val="tx2"/>
              </a:buClr>
              <a:buSzPct val="95000"/>
              <a:buFont typeface="Wingdings" pitchFamily="2" charset="2"/>
              <a:buChar char="§"/>
              <a:defRPr/>
            </a:pPr>
            <a:r>
              <a:rPr lang="en-US" sz="2400" dirty="0" smtClean="0"/>
              <a:t>UC Irvine</a:t>
            </a:r>
          </a:p>
          <a:p>
            <a:pPr marL="411163" indent="-342900">
              <a:lnSpc>
                <a:spcPct val="80000"/>
              </a:lnSpc>
              <a:spcBef>
                <a:spcPts val="700"/>
              </a:spcBef>
              <a:buClr>
                <a:schemeClr val="tx2"/>
              </a:buClr>
              <a:buSzPct val="95000"/>
              <a:buFont typeface="Wingdings" pitchFamily="2" charset="2"/>
              <a:buChar char="§"/>
              <a:defRPr/>
            </a:pPr>
            <a:r>
              <a:rPr lang="en-US" sz="2400" dirty="0" smtClean="0"/>
              <a:t>UC Davis</a:t>
            </a:r>
            <a:endParaRPr lang="en-US" sz="2400" dirty="0" smtClean="0"/>
          </a:p>
          <a:p>
            <a:pPr marL="411163" indent="-342900">
              <a:lnSpc>
                <a:spcPct val="80000"/>
              </a:lnSpc>
              <a:spcBef>
                <a:spcPts val="700"/>
              </a:spcBef>
              <a:buClr>
                <a:schemeClr val="tx2"/>
              </a:buClr>
              <a:buSzPct val="95000"/>
              <a:buFont typeface="Wingdings" pitchFamily="2" charset="2"/>
              <a:buChar char=""/>
              <a:defRPr/>
            </a:pPr>
            <a:endParaRPr lang="en-US" sz="2400" dirty="0" smtClean="0">
              <a:latin typeface="+mn-lt"/>
            </a:endParaRPr>
          </a:p>
          <a:p>
            <a:pPr marL="411163" indent="-342900">
              <a:lnSpc>
                <a:spcPct val="80000"/>
              </a:lnSpc>
              <a:spcBef>
                <a:spcPts val="700"/>
              </a:spcBef>
              <a:buClr>
                <a:schemeClr val="tx2"/>
              </a:buClr>
              <a:buSzPct val="95000"/>
              <a:buFont typeface="Wingdings" pitchFamily="2" charset="2"/>
              <a:buChar char=""/>
              <a:defRPr/>
            </a:pPr>
            <a:endParaRPr lang="en-US" sz="2400" dirty="0">
              <a:latin typeface="+mn-lt"/>
            </a:endParaRPr>
          </a:p>
        </p:txBody>
      </p:sp>
    </p:spTree>
    <p:extLst>
      <p:ext uri="{BB962C8B-B14F-4D97-AF65-F5344CB8AC3E}">
        <p14:creationId xmlns:p14="http://schemas.microsoft.com/office/powerpoint/2010/main" val="807962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11163" marR="0" lvl="0" indent="-342900" algn="l" defTabSz="914400" rtl="0" eaLnBrk="0" fontAlgn="base" latinLnBrk="0" hangingPunct="0">
              <a:lnSpc>
                <a:spcPct val="100000"/>
              </a:lnSpc>
              <a:spcBef>
                <a:spcPts val="700"/>
              </a:spcBef>
              <a:spcAft>
                <a:spcPct val="0"/>
              </a:spcAft>
              <a:buClr>
                <a:schemeClr val="tx2"/>
              </a:buClr>
              <a:buSzPct val="95000"/>
              <a:buFont typeface="Wingdings" pitchFamily="2" charset="2"/>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Electronics</a:t>
            </a:r>
          </a:p>
          <a:p>
            <a:pPr marL="411163" marR="0" lvl="0" indent="-342900" algn="l" defTabSz="914400" rtl="0" eaLnBrk="0" fontAlgn="base" latinLnBrk="0" hangingPunct="0">
              <a:lnSpc>
                <a:spcPct val="100000"/>
              </a:lnSpc>
              <a:spcBef>
                <a:spcPts val="700"/>
              </a:spcBef>
              <a:spcAft>
                <a:spcPct val="0"/>
              </a:spcAft>
              <a:buClr>
                <a:schemeClr val="tx2"/>
              </a:buClr>
              <a:buSzPct val="95000"/>
              <a:buFont typeface="Wingdings" pitchFamily="2" charset="2"/>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Power</a:t>
            </a:r>
          </a:p>
          <a:p>
            <a:pPr marL="411163" marR="0" lvl="0" indent="-342900" algn="l" defTabSz="914400" rtl="0" eaLnBrk="0" fontAlgn="base" latinLnBrk="0" hangingPunct="0">
              <a:lnSpc>
                <a:spcPct val="100000"/>
              </a:lnSpc>
              <a:spcBef>
                <a:spcPts val="700"/>
              </a:spcBef>
              <a:spcAft>
                <a:spcPct val="0"/>
              </a:spcAft>
              <a:buClr>
                <a:schemeClr val="tx2"/>
              </a:buClr>
              <a:buSzPct val="95000"/>
              <a:buFont typeface="Wingdings" pitchFamily="2" charset="2"/>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Computers</a:t>
            </a:r>
          </a:p>
          <a:p>
            <a:pPr marL="411163" marR="0" lvl="0" indent="-342900" algn="l" defTabSz="914400" rtl="0" eaLnBrk="0" fontAlgn="base" latinLnBrk="0" hangingPunct="0">
              <a:lnSpc>
                <a:spcPct val="100000"/>
              </a:lnSpc>
              <a:spcBef>
                <a:spcPts val="700"/>
              </a:spcBef>
              <a:spcAft>
                <a:spcPct val="0"/>
              </a:spcAft>
              <a:buClr>
                <a:schemeClr val="tx2"/>
              </a:buClr>
              <a:buSzPct val="95000"/>
              <a:buFont typeface="Wingdings" pitchFamily="2" charset="2"/>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Communications</a:t>
            </a:r>
          </a:p>
          <a:p>
            <a:pPr marL="411163" marR="0" lvl="0" indent="-342900" algn="l" defTabSz="914400" rtl="0" eaLnBrk="0" fontAlgn="base" latinLnBrk="0" hangingPunct="0">
              <a:lnSpc>
                <a:spcPct val="100000"/>
              </a:lnSpc>
              <a:spcBef>
                <a:spcPts val="700"/>
              </a:spcBef>
              <a:spcAft>
                <a:spcPct val="0"/>
              </a:spcAft>
              <a:buClr>
                <a:schemeClr val="tx2"/>
              </a:buClr>
              <a:buSzPct val="95000"/>
              <a:buFont typeface="Wingdings" pitchFamily="2" charset="2"/>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Signal Processing</a:t>
            </a:r>
          </a:p>
          <a:p>
            <a:pPr marL="411163" marR="0" lvl="0" indent="-342900" algn="l" defTabSz="914400" rtl="0" eaLnBrk="0" fontAlgn="base" latinLnBrk="0" hangingPunct="0">
              <a:lnSpc>
                <a:spcPct val="100000"/>
              </a:lnSpc>
              <a:spcBef>
                <a:spcPts val="700"/>
              </a:spcBef>
              <a:spcAft>
                <a:spcPct val="0"/>
              </a:spcAft>
              <a:buClr>
                <a:schemeClr val="tx2"/>
              </a:buClr>
              <a:buSzPct val="95000"/>
              <a:buFont typeface="Wingdings" pitchFamily="2" charset="2"/>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Controls</a:t>
            </a:r>
          </a:p>
          <a:p>
            <a:pPr marL="411163" marR="0" lvl="0" indent="-342900" algn="l" defTabSz="914400" rtl="0" eaLnBrk="0" fontAlgn="base" latinLnBrk="0" hangingPunct="0">
              <a:lnSpc>
                <a:spcPct val="100000"/>
              </a:lnSpc>
              <a:spcBef>
                <a:spcPts val="700"/>
              </a:spcBef>
              <a:spcAft>
                <a:spcPct val="0"/>
              </a:spcAft>
              <a:buClr>
                <a:schemeClr val="tx2"/>
              </a:buClr>
              <a:buSzPct val="95000"/>
              <a:buFont typeface="Wingdings" pitchFamily="2" charset="2"/>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Electromagnetics</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Title 1"/>
          <p:cNvSpPr txBox="1">
            <a:spLocks noGrp="1"/>
          </p:cNvSpPr>
          <p:nvPr>
            <p:ph type="title"/>
          </p:nvPr>
        </p:nvSpPr>
        <p:spPr/>
        <p:txBody>
          <a:bodyPr/>
          <a:lstStyle/>
          <a:p>
            <a:pPr algn="ctr" fontAlgn="auto">
              <a:spcAft>
                <a:spcPts val="0"/>
              </a:spcAft>
              <a:defRPr/>
            </a:pPr>
            <a:r>
              <a:rPr lang="en-US" sz="2800" dirty="0">
                <a:solidFill>
                  <a:schemeClr val="tx1">
                    <a:lumMod val="75000"/>
                  </a:schemeClr>
                </a:solidFill>
              </a:rPr>
              <a:t>Areas of Electrical Engineering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28600"/>
            <a:ext cx="8229600" cy="685800"/>
          </a:xfrm>
          <a:prstGeom prst="rect">
            <a:avLst/>
          </a:prstGeom>
        </p:spPr>
        <p:txBody>
          <a:bodyPr/>
          <a:lstStyle/>
          <a:p>
            <a:pPr algn="ctr" fontAlgn="auto">
              <a:spcAft>
                <a:spcPts val="0"/>
              </a:spcAft>
              <a:defRPr/>
            </a:pPr>
            <a:r>
              <a:rPr lang="en-US" sz="2800" spc="-100" dirty="0">
                <a:solidFill>
                  <a:schemeClr val="tx1">
                    <a:lumMod val="75000"/>
                  </a:schemeClr>
                </a:solidFill>
                <a:latin typeface="+mj-lt"/>
                <a:ea typeface="+mj-ea"/>
                <a:cs typeface="+mj-cs"/>
              </a:rPr>
              <a:t>Areas of Electrical Engineering</a:t>
            </a:r>
          </a:p>
        </p:txBody>
      </p:sp>
      <p:sp>
        <p:nvSpPr>
          <p:cNvPr id="4" name="Rectangle 5"/>
          <p:cNvSpPr txBox="1">
            <a:spLocks noChangeArrowheads="1"/>
          </p:cNvSpPr>
          <p:nvPr/>
        </p:nvSpPr>
        <p:spPr>
          <a:xfrm>
            <a:off x="457200" y="1219200"/>
            <a:ext cx="8686800" cy="4906963"/>
          </a:xfrm>
          <a:prstGeom prst="rect">
            <a:avLst/>
          </a:prstGeom>
        </p:spPr>
        <p:txBody>
          <a:bodyPr/>
          <a:lstStyle/>
          <a:p>
            <a:pPr marL="411163" indent="-342900">
              <a:lnSpc>
                <a:spcPct val="80000"/>
              </a:lnSpc>
              <a:spcBef>
                <a:spcPts val="700"/>
              </a:spcBef>
              <a:buClr>
                <a:schemeClr val="tx2"/>
              </a:buClr>
              <a:buSzPct val="95000"/>
              <a:buFont typeface="Wingdings" pitchFamily="2" charset="2"/>
              <a:buChar char=""/>
              <a:defRPr/>
            </a:pPr>
            <a:r>
              <a:rPr lang="en-US" sz="2400" b="1" dirty="0">
                <a:solidFill>
                  <a:schemeClr val="tx2">
                    <a:lumMod val="50000"/>
                  </a:schemeClr>
                </a:solidFill>
                <a:latin typeface="+mj-lt"/>
              </a:rPr>
              <a:t>Electronics</a:t>
            </a:r>
            <a:r>
              <a:rPr lang="en-US" sz="2000" dirty="0">
                <a:latin typeface="+mj-lt"/>
              </a:rPr>
              <a:t> – semiconductor devices, materials, </a:t>
            </a:r>
            <a:r>
              <a:rPr lang="en-US" sz="2000" dirty="0" err="1">
                <a:latin typeface="+mj-lt"/>
              </a:rPr>
              <a:t>nano</a:t>
            </a:r>
            <a:r>
              <a:rPr lang="en-US" sz="2000" dirty="0">
                <a:latin typeface="+mj-lt"/>
              </a:rPr>
              <a:t> electronics, integrated circuits, VLSI</a:t>
            </a:r>
          </a:p>
          <a:p>
            <a:pPr marL="411163" indent="-342900">
              <a:lnSpc>
                <a:spcPct val="80000"/>
              </a:lnSpc>
              <a:spcBef>
                <a:spcPts val="700"/>
              </a:spcBef>
              <a:buClr>
                <a:schemeClr val="tx2"/>
              </a:buClr>
              <a:buSzPct val="95000"/>
              <a:defRPr/>
            </a:pPr>
            <a:endParaRPr lang="en-US" sz="2400" dirty="0">
              <a:latin typeface="+mn-lt"/>
            </a:endParaRPr>
          </a:p>
        </p:txBody>
      </p:sp>
      <p:pic>
        <p:nvPicPr>
          <p:cNvPr id="10244" name="Picture 4" descr="100_0204.JPG"/>
          <p:cNvPicPr>
            <a:picLocks noChangeAspect="1"/>
          </p:cNvPicPr>
          <p:nvPr/>
        </p:nvPicPr>
        <p:blipFill>
          <a:blip r:embed="rId3" cstate="print"/>
          <a:srcRect/>
          <a:stretch>
            <a:fillRect/>
          </a:stretch>
        </p:blipFill>
        <p:spPr bwMode="auto">
          <a:xfrm>
            <a:off x="228600" y="1905000"/>
            <a:ext cx="4237038" cy="3144838"/>
          </a:xfrm>
          <a:prstGeom prst="rect">
            <a:avLst/>
          </a:prstGeom>
          <a:noFill/>
          <a:ln w="9525">
            <a:noFill/>
            <a:miter lim="800000"/>
            <a:headEnd/>
            <a:tailEnd/>
          </a:ln>
        </p:spPr>
      </p:pic>
      <p:pic>
        <p:nvPicPr>
          <p:cNvPr id="10245" name="Picture 3"/>
          <p:cNvPicPr>
            <a:picLocks noChangeAspect="1" noChangeArrowheads="1"/>
          </p:cNvPicPr>
          <p:nvPr/>
        </p:nvPicPr>
        <p:blipFill>
          <a:blip r:embed="rId4" cstate="print"/>
          <a:srcRect/>
          <a:stretch>
            <a:fillRect/>
          </a:stretch>
        </p:blipFill>
        <p:spPr bwMode="auto">
          <a:xfrm>
            <a:off x="4419600" y="3657600"/>
            <a:ext cx="4572000" cy="3048000"/>
          </a:xfrm>
          <a:prstGeom prst="rect">
            <a:avLst/>
          </a:prstGeom>
          <a:noFill/>
          <a:ln w="9525">
            <a:noFill/>
            <a:miter lim="800000"/>
            <a:headEnd/>
            <a:tailEnd/>
          </a:ln>
        </p:spPr>
      </p:pic>
      <p:sp>
        <p:nvSpPr>
          <p:cNvPr id="7" name="TextBox 6"/>
          <p:cNvSpPr txBox="1"/>
          <p:nvPr/>
        </p:nvSpPr>
        <p:spPr>
          <a:xfrm>
            <a:off x="228600" y="5867400"/>
            <a:ext cx="4897438" cy="338138"/>
          </a:xfrm>
          <a:prstGeom prst="rect">
            <a:avLst/>
          </a:prstGeom>
          <a:noFill/>
        </p:spPr>
        <p:txBody>
          <a:bodyPr wrap="none">
            <a:spAutoFit/>
          </a:bodyPr>
          <a:lstStyle/>
          <a:p>
            <a:pPr>
              <a:defRPr/>
            </a:pPr>
            <a:r>
              <a:rPr lang="en-US" sz="1600" dirty="0">
                <a:latin typeface="+mj-lt"/>
              </a:rPr>
              <a:t>Electronic materials and device laboratory</a:t>
            </a:r>
          </a:p>
        </p:txBody>
      </p:sp>
      <p:pic>
        <p:nvPicPr>
          <p:cNvPr id="8" name="Picture 2" descr="http://www.ece.lsu.edu/wp/wp-content/uploads/2009/08/M-LAB-001-300x199.jpg">
            <a:hlinkClick r:id="rId5"/>
          </p:cNvPr>
          <p:cNvPicPr>
            <a:picLocks noChangeAspect="1" noChangeArrowheads="1"/>
          </p:cNvPicPr>
          <p:nvPr/>
        </p:nvPicPr>
        <p:blipFill>
          <a:blip r:embed="rId6" cstate="print"/>
          <a:srcRect/>
          <a:stretch>
            <a:fillRect/>
          </a:stretch>
        </p:blipFill>
        <p:spPr bwMode="auto">
          <a:xfrm>
            <a:off x="6286500" y="1728787"/>
            <a:ext cx="2857500" cy="189547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28600"/>
            <a:ext cx="8229600" cy="685800"/>
          </a:xfrm>
          <a:prstGeom prst="rect">
            <a:avLst/>
          </a:prstGeom>
        </p:spPr>
        <p:txBody>
          <a:bodyPr/>
          <a:lstStyle/>
          <a:p>
            <a:pPr algn="ctr" fontAlgn="auto">
              <a:spcAft>
                <a:spcPts val="0"/>
              </a:spcAft>
              <a:defRPr/>
            </a:pPr>
            <a:r>
              <a:rPr lang="en-US" sz="2800" spc="-100" dirty="0">
                <a:solidFill>
                  <a:schemeClr val="tx1">
                    <a:lumMod val="75000"/>
                  </a:schemeClr>
                </a:solidFill>
                <a:latin typeface="+mj-lt"/>
                <a:ea typeface="+mj-ea"/>
                <a:cs typeface="+mj-cs"/>
              </a:rPr>
              <a:t>Areas of Electrical Engineering</a:t>
            </a:r>
          </a:p>
        </p:txBody>
      </p:sp>
      <p:sp>
        <p:nvSpPr>
          <p:cNvPr id="4" name="Rectangle 5"/>
          <p:cNvSpPr txBox="1">
            <a:spLocks noChangeArrowheads="1"/>
          </p:cNvSpPr>
          <p:nvPr/>
        </p:nvSpPr>
        <p:spPr>
          <a:xfrm>
            <a:off x="457200" y="1219200"/>
            <a:ext cx="8686800" cy="4906963"/>
          </a:xfrm>
          <a:prstGeom prst="rect">
            <a:avLst/>
          </a:prstGeom>
        </p:spPr>
        <p:txBody>
          <a:bodyPr/>
          <a:lstStyle/>
          <a:p>
            <a:pPr marL="411163" indent="-342900">
              <a:lnSpc>
                <a:spcPct val="80000"/>
              </a:lnSpc>
              <a:spcBef>
                <a:spcPts val="700"/>
              </a:spcBef>
              <a:buClr>
                <a:schemeClr val="tx2"/>
              </a:buClr>
              <a:buSzPct val="95000"/>
              <a:buFont typeface="Wingdings" pitchFamily="2" charset="2"/>
              <a:buChar char=""/>
              <a:defRPr/>
            </a:pPr>
            <a:r>
              <a:rPr lang="en-US" sz="2400" b="1" dirty="0">
                <a:solidFill>
                  <a:schemeClr val="tx2">
                    <a:lumMod val="50000"/>
                  </a:schemeClr>
                </a:solidFill>
                <a:latin typeface="+mj-lt"/>
              </a:rPr>
              <a:t>Computer</a:t>
            </a:r>
            <a:r>
              <a:rPr lang="en-US" sz="2000" dirty="0">
                <a:latin typeface="+mj-lt"/>
              </a:rPr>
              <a:t> – Hardware or Software, game theory</a:t>
            </a:r>
          </a:p>
          <a:p>
            <a:pPr marL="411163" indent="-342900">
              <a:lnSpc>
                <a:spcPct val="80000"/>
              </a:lnSpc>
              <a:spcBef>
                <a:spcPts val="700"/>
              </a:spcBef>
              <a:buClr>
                <a:schemeClr val="tx2"/>
              </a:buClr>
              <a:buSzPct val="95000"/>
              <a:defRPr/>
            </a:pPr>
            <a:endParaRPr lang="en-US" sz="2400" dirty="0">
              <a:latin typeface="+mn-lt"/>
            </a:endParaRPr>
          </a:p>
        </p:txBody>
      </p:sp>
      <p:sp>
        <p:nvSpPr>
          <p:cNvPr id="11268" name="Rectangle 4"/>
          <p:cNvSpPr>
            <a:spLocks noChangeArrowheads="1"/>
          </p:cNvSpPr>
          <p:nvPr/>
        </p:nvSpPr>
        <p:spPr bwMode="auto">
          <a:xfrm>
            <a:off x="3276600" y="685800"/>
            <a:ext cx="2667000" cy="646113"/>
          </a:xfrm>
          <a:prstGeom prst="rect">
            <a:avLst/>
          </a:prstGeom>
          <a:noFill/>
          <a:ln w="9525">
            <a:noFill/>
            <a:miter lim="800000"/>
            <a:headEnd/>
            <a:tailEnd/>
          </a:ln>
        </p:spPr>
        <p:txBody>
          <a:bodyPr>
            <a:spAutoFit/>
          </a:bodyPr>
          <a:lstStyle/>
          <a:p>
            <a:r>
              <a:rPr lang="en-US">
                <a:hlinkClick r:id="rId3"/>
              </a:rPr>
              <a:t>http://www.ece.lsu.edu/</a:t>
            </a:r>
            <a:endParaRPr lang="en-US"/>
          </a:p>
          <a:p>
            <a:endParaRPr lang="en-US"/>
          </a:p>
        </p:txBody>
      </p:sp>
      <p:pic>
        <p:nvPicPr>
          <p:cNvPr id="11269" name="Picture 2" descr="BrainMapEMM_CVPR05"/>
          <p:cNvPicPr>
            <a:picLocks noChangeAspect="1" noChangeArrowheads="1"/>
          </p:cNvPicPr>
          <p:nvPr/>
        </p:nvPicPr>
        <p:blipFill>
          <a:blip r:embed="rId4" cstate="print"/>
          <a:srcRect/>
          <a:stretch>
            <a:fillRect/>
          </a:stretch>
        </p:blipFill>
        <p:spPr bwMode="auto">
          <a:xfrm>
            <a:off x="5105400" y="1676400"/>
            <a:ext cx="3695700" cy="2611438"/>
          </a:xfrm>
          <a:prstGeom prst="rect">
            <a:avLst/>
          </a:prstGeom>
          <a:noFill/>
          <a:ln w="9525">
            <a:noFill/>
            <a:miter lim="800000"/>
            <a:headEnd/>
            <a:tailEnd/>
          </a:ln>
        </p:spPr>
      </p:pic>
      <p:sp>
        <p:nvSpPr>
          <p:cNvPr id="11270" name="Rectangle 9"/>
          <p:cNvSpPr>
            <a:spLocks noChangeArrowheads="1"/>
          </p:cNvSpPr>
          <p:nvPr/>
        </p:nvSpPr>
        <p:spPr bwMode="auto">
          <a:xfrm>
            <a:off x="609600" y="1828800"/>
            <a:ext cx="4114800" cy="1092200"/>
          </a:xfrm>
          <a:prstGeom prst="rect">
            <a:avLst/>
          </a:prstGeom>
          <a:noFill/>
          <a:ln w="9525">
            <a:noFill/>
            <a:miter lim="800000"/>
            <a:headEnd/>
            <a:tailEnd/>
          </a:ln>
        </p:spPr>
        <p:txBody>
          <a:bodyPr>
            <a:spAutoFit/>
          </a:bodyPr>
          <a:lstStyle/>
          <a:p>
            <a:r>
              <a:rPr lang="en-US"/>
              <a:t>Brain image analysis using spherical splines </a:t>
            </a:r>
            <a:br>
              <a:rPr lang="en-US"/>
            </a:br>
            <a:r>
              <a:rPr lang="en-US" sz="1100"/>
              <a:t>Ying He, Xin Li, Xianfeng Gu, and Hong Qin </a:t>
            </a:r>
            <a:r>
              <a:rPr lang="en-US"/>
              <a:t/>
            </a:r>
            <a:br>
              <a:rPr lang="en-US"/>
            </a:br>
            <a:endParaRPr lang="en-US"/>
          </a:p>
        </p:txBody>
      </p:sp>
      <p:pic>
        <p:nvPicPr>
          <p:cNvPr id="23554" name="Picture 2" descr="ICCV11"/>
          <p:cNvPicPr>
            <a:picLocks noChangeAspect="1" noChangeArrowheads="1"/>
          </p:cNvPicPr>
          <p:nvPr/>
        </p:nvPicPr>
        <p:blipFill>
          <a:blip r:embed="rId5" cstate="print"/>
          <a:srcRect/>
          <a:stretch>
            <a:fillRect/>
          </a:stretch>
        </p:blipFill>
        <p:spPr bwMode="auto">
          <a:xfrm>
            <a:off x="457199" y="3581400"/>
            <a:ext cx="4208829" cy="2847976"/>
          </a:xfrm>
          <a:prstGeom prst="rect">
            <a:avLst/>
          </a:prstGeom>
          <a:noFill/>
        </p:spPr>
      </p:pic>
      <p:sp>
        <p:nvSpPr>
          <p:cNvPr id="8" name="Rectangle 7"/>
          <p:cNvSpPr/>
          <p:nvPr/>
        </p:nvSpPr>
        <p:spPr>
          <a:xfrm>
            <a:off x="4724400" y="4648200"/>
            <a:ext cx="4419600" cy="800219"/>
          </a:xfrm>
          <a:prstGeom prst="rect">
            <a:avLst/>
          </a:prstGeom>
        </p:spPr>
        <p:txBody>
          <a:bodyPr wrap="square">
            <a:spAutoFit/>
          </a:bodyPr>
          <a:lstStyle/>
          <a:p>
            <a:r>
              <a:rPr lang="en-US" dirty="0" smtClean="0"/>
              <a:t>An Automatic Assembly and Completion Framework for Fragmented Skulls</a:t>
            </a:r>
          </a:p>
          <a:p>
            <a:r>
              <a:rPr lang="it-IT" sz="1000" dirty="0" smtClean="0"/>
              <a:t>Zhao Yin, Li Wei, Xin Li</a:t>
            </a:r>
            <a:endParaRPr lang="en-US" sz="1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28600"/>
            <a:ext cx="8229600" cy="685800"/>
          </a:xfrm>
          <a:prstGeom prst="rect">
            <a:avLst/>
          </a:prstGeom>
        </p:spPr>
        <p:txBody>
          <a:bodyPr/>
          <a:lstStyle/>
          <a:p>
            <a:pPr algn="ctr" fontAlgn="auto">
              <a:spcAft>
                <a:spcPts val="0"/>
              </a:spcAft>
              <a:defRPr/>
            </a:pPr>
            <a:r>
              <a:rPr lang="en-US" sz="2800" spc="-100" dirty="0">
                <a:solidFill>
                  <a:schemeClr val="tx1">
                    <a:lumMod val="75000"/>
                  </a:schemeClr>
                </a:solidFill>
                <a:latin typeface="+mj-lt"/>
                <a:ea typeface="+mj-ea"/>
                <a:cs typeface="+mj-cs"/>
              </a:rPr>
              <a:t>Areas of Electrical Engineering</a:t>
            </a:r>
          </a:p>
        </p:txBody>
      </p:sp>
      <p:sp>
        <p:nvSpPr>
          <p:cNvPr id="4" name="Rectangle 5"/>
          <p:cNvSpPr txBox="1">
            <a:spLocks noChangeArrowheads="1"/>
          </p:cNvSpPr>
          <p:nvPr/>
        </p:nvSpPr>
        <p:spPr>
          <a:xfrm>
            <a:off x="457200" y="1219200"/>
            <a:ext cx="8686800" cy="4906963"/>
          </a:xfrm>
          <a:prstGeom prst="rect">
            <a:avLst/>
          </a:prstGeom>
        </p:spPr>
        <p:txBody>
          <a:bodyPr/>
          <a:lstStyle/>
          <a:p>
            <a:pPr marL="411163" indent="-342900">
              <a:lnSpc>
                <a:spcPct val="80000"/>
              </a:lnSpc>
              <a:spcBef>
                <a:spcPts val="700"/>
              </a:spcBef>
              <a:buClr>
                <a:schemeClr val="tx2"/>
              </a:buClr>
              <a:buSzPct val="95000"/>
              <a:buFont typeface="Wingdings" pitchFamily="2" charset="2"/>
              <a:buChar char=""/>
              <a:defRPr/>
            </a:pPr>
            <a:r>
              <a:rPr lang="en-US" sz="2400" b="1" dirty="0">
                <a:solidFill>
                  <a:schemeClr val="tx2">
                    <a:lumMod val="50000"/>
                  </a:schemeClr>
                </a:solidFill>
                <a:latin typeface="+mj-lt"/>
              </a:rPr>
              <a:t>Power</a:t>
            </a:r>
            <a:r>
              <a:rPr lang="en-US" sz="2000" dirty="0">
                <a:latin typeface="+mj-lt"/>
              </a:rPr>
              <a:t> – Distribution, motors and machines, drives, power system protection and control, power electronics</a:t>
            </a:r>
          </a:p>
          <a:p>
            <a:pPr marL="411163" indent="-342900">
              <a:lnSpc>
                <a:spcPct val="80000"/>
              </a:lnSpc>
              <a:spcBef>
                <a:spcPts val="700"/>
              </a:spcBef>
              <a:buClr>
                <a:schemeClr val="tx2"/>
              </a:buClr>
              <a:buSzPct val="95000"/>
              <a:defRPr/>
            </a:pPr>
            <a:endParaRPr lang="en-US" sz="2400" dirty="0">
              <a:latin typeface="+mn-lt"/>
            </a:endParaRPr>
          </a:p>
        </p:txBody>
      </p:sp>
      <p:pic>
        <p:nvPicPr>
          <p:cNvPr id="12292" name="Picture 4" descr="100_2153.jpg"/>
          <p:cNvPicPr>
            <a:picLocks noChangeAspect="1"/>
          </p:cNvPicPr>
          <p:nvPr/>
        </p:nvPicPr>
        <p:blipFill>
          <a:blip r:embed="rId3" cstate="print"/>
          <a:srcRect/>
          <a:stretch>
            <a:fillRect/>
          </a:stretch>
        </p:blipFill>
        <p:spPr bwMode="auto">
          <a:xfrm>
            <a:off x="3733800" y="1828800"/>
            <a:ext cx="5410200" cy="4057650"/>
          </a:xfrm>
          <a:prstGeom prst="rect">
            <a:avLst/>
          </a:prstGeom>
          <a:noFill/>
          <a:ln w="9525">
            <a:noFill/>
            <a:miter lim="800000"/>
            <a:headEnd/>
            <a:tailEnd/>
          </a:ln>
        </p:spPr>
      </p:pic>
      <p:pic>
        <p:nvPicPr>
          <p:cNvPr id="12293" name="Picture 5" descr="100_2154.jpg"/>
          <p:cNvPicPr>
            <a:picLocks noChangeAspect="1"/>
          </p:cNvPicPr>
          <p:nvPr/>
        </p:nvPicPr>
        <p:blipFill>
          <a:blip r:embed="rId4" cstate="print"/>
          <a:srcRect/>
          <a:stretch>
            <a:fillRect/>
          </a:stretch>
        </p:blipFill>
        <p:spPr bwMode="auto">
          <a:xfrm>
            <a:off x="0" y="2738387"/>
            <a:ext cx="48768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28600"/>
            <a:ext cx="8229600" cy="685800"/>
          </a:xfrm>
          <a:prstGeom prst="rect">
            <a:avLst/>
          </a:prstGeom>
        </p:spPr>
        <p:txBody>
          <a:bodyPr/>
          <a:lstStyle/>
          <a:p>
            <a:pPr algn="ctr" fontAlgn="auto">
              <a:spcAft>
                <a:spcPts val="0"/>
              </a:spcAft>
              <a:defRPr/>
            </a:pPr>
            <a:r>
              <a:rPr lang="en-US" sz="2800" spc="-100" dirty="0">
                <a:solidFill>
                  <a:schemeClr val="tx1">
                    <a:lumMod val="75000"/>
                  </a:schemeClr>
                </a:solidFill>
                <a:latin typeface="+mj-lt"/>
                <a:ea typeface="+mj-ea"/>
                <a:cs typeface="+mj-cs"/>
              </a:rPr>
              <a:t>Areas of Electrical Engineering</a:t>
            </a:r>
          </a:p>
        </p:txBody>
      </p:sp>
      <p:sp>
        <p:nvSpPr>
          <p:cNvPr id="4" name="Rectangle 5"/>
          <p:cNvSpPr txBox="1">
            <a:spLocks noChangeArrowheads="1"/>
          </p:cNvSpPr>
          <p:nvPr/>
        </p:nvSpPr>
        <p:spPr>
          <a:xfrm>
            <a:off x="457200" y="1219200"/>
            <a:ext cx="8686800" cy="4906963"/>
          </a:xfrm>
          <a:prstGeom prst="rect">
            <a:avLst/>
          </a:prstGeom>
        </p:spPr>
        <p:txBody>
          <a:bodyPr/>
          <a:lstStyle/>
          <a:p>
            <a:pPr marL="411163" indent="-342900">
              <a:lnSpc>
                <a:spcPct val="80000"/>
              </a:lnSpc>
              <a:spcBef>
                <a:spcPts val="700"/>
              </a:spcBef>
              <a:buClr>
                <a:schemeClr val="tx2"/>
              </a:buClr>
              <a:buSzPct val="95000"/>
              <a:buFont typeface="Wingdings" pitchFamily="2" charset="2"/>
              <a:buChar char=""/>
              <a:defRPr/>
            </a:pPr>
            <a:r>
              <a:rPr lang="en-US" sz="2400" b="1" dirty="0">
                <a:solidFill>
                  <a:schemeClr val="tx2">
                    <a:lumMod val="50000"/>
                  </a:schemeClr>
                </a:solidFill>
                <a:latin typeface="+mj-lt"/>
              </a:rPr>
              <a:t>Controls </a:t>
            </a:r>
            <a:r>
              <a:rPr lang="en-US" sz="2000" dirty="0">
                <a:solidFill>
                  <a:schemeClr val="tx1">
                    <a:lumMod val="95000"/>
                  </a:schemeClr>
                </a:solidFill>
                <a:latin typeface="+mj-lt"/>
              </a:rPr>
              <a:t>– automatic process control, digital controls, manufacturing, chemical production, refinery</a:t>
            </a:r>
          </a:p>
          <a:p>
            <a:pPr marL="411163" indent="-342900">
              <a:lnSpc>
                <a:spcPct val="80000"/>
              </a:lnSpc>
              <a:spcBef>
                <a:spcPts val="700"/>
              </a:spcBef>
              <a:buClr>
                <a:schemeClr val="tx2"/>
              </a:buClr>
              <a:buSzPct val="95000"/>
              <a:defRPr/>
            </a:pPr>
            <a:endParaRPr lang="en-US" sz="2400" dirty="0">
              <a:latin typeface="+mn-lt"/>
            </a:endParaRPr>
          </a:p>
        </p:txBody>
      </p:sp>
      <p:pic>
        <p:nvPicPr>
          <p:cNvPr id="5" name="Picture 2"/>
          <p:cNvPicPr>
            <a:picLocks noChangeAspect="1" noChangeArrowheads="1"/>
          </p:cNvPicPr>
          <p:nvPr/>
        </p:nvPicPr>
        <p:blipFill>
          <a:blip r:embed="rId3" cstate="print"/>
          <a:srcRect/>
          <a:stretch>
            <a:fillRect/>
          </a:stretch>
        </p:blipFill>
        <p:spPr bwMode="auto">
          <a:xfrm>
            <a:off x="609600" y="2590800"/>
            <a:ext cx="3095625" cy="2609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317" name="TextBox 5"/>
          <p:cNvSpPr txBox="1">
            <a:spLocks noChangeArrowheads="1"/>
          </p:cNvSpPr>
          <p:nvPr/>
        </p:nvSpPr>
        <p:spPr bwMode="auto">
          <a:xfrm>
            <a:off x="3962400" y="3276600"/>
            <a:ext cx="4876800" cy="923925"/>
          </a:xfrm>
          <a:prstGeom prst="rect">
            <a:avLst/>
          </a:prstGeom>
          <a:noFill/>
          <a:ln w="9525">
            <a:noFill/>
            <a:miter lim="800000"/>
            <a:headEnd/>
            <a:tailEnd/>
          </a:ln>
        </p:spPr>
        <p:txBody>
          <a:bodyPr>
            <a:spAutoFit/>
          </a:bodyPr>
          <a:lstStyle/>
          <a:p>
            <a:r>
              <a:rPr lang="en-US"/>
              <a:t>Dr. Aravena and Dr. Kemin Zhou are working with NASA to develop new technology to prevent airplane failures.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28600"/>
            <a:ext cx="8229600" cy="685800"/>
          </a:xfrm>
          <a:prstGeom prst="rect">
            <a:avLst/>
          </a:prstGeom>
        </p:spPr>
        <p:txBody>
          <a:bodyPr/>
          <a:lstStyle/>
          <a:p>
            <a:pPr algn="ctr" fontAlgn="auto">
              <a:spcAft>
                <a:spcPts val="0"/>
              </a:spcAft>
              <a:defRPr/>
            </a:pPr>
            <a:r>
              <a:rPr lang="en-US" sz="2800" spc="-100" dirty="0">
                <a:solidFill>
                  <a:schemeClr val="tx1">
                    <a:lumMod val="75000"/>
                  </a:schemeClr>
                </a:solidFill>
                <a:latin typeface="+mj-lt"/>
                <a:ea typeface="+mj-ea"/>
                <a:cs typeface="+mj-cs"/>
              </a:rPr>
              <a:t>Areas of Electrical Engineering</a:t>
            </a:r>
          </a:p>
        </p:txBody>
      </p:sp>
      <p:sp>
        <p:nvSpPr>
          <p:cNvPr id="4" name="Rectangle 5"/>
          <p:cNvSpPr txBox="1">
            <a:spLocks noChangeArrowheads="1"/>
          </p:cNvSpPr>
          <p:nvPr/>
        </p:nvSpPr>
        <p:spPr>
          <a:xfrm>
            <a:off x="457200" y="1219200"/>
            <a:ext cx="8686800" cy="4906963"/>
          </a:xfrm>
          <a:prstGeom prst="rect">
            <a:avLst/>
          </a:prstGeom>
        </p:spPr>
        <p:txBody>
          <a:bodyPr/>
          <a:lstStyle/>
          <a:p>
            <a:pPr marL="411163" indent="-342900">
              <a:lnSpc>
                <a:spcPct val="80000"/>
              </a:lnSpc>
              <a:spcBef>
                <a:spcPts val="700"/>
              </a:spcBef>
              <a:buClr>
                <a:schemeClr val="tx2"/>
              </a:buClr>
              <a:buSzPct val="95000"/>
              <a:buFont typeface="Wingdings" pitchFamily="2" charset="2"/>
              <a:buChar char=""/>
              <a:defRPr/>
            </a:pPr>
            <a:r>
              <a:rPr lang="en-US" sz="2400" b="1" dirty="0">
                <a:solidFill>
                  <a:schemeClr val="tx2">
                    <a:lumMod val="50000"/>
                  </a:schemeClr>
                </a:solidFill>
                <a:latin typeface="+mj-lt"/>
              </a:rPr>
              <a:t>Communications/Signal Processing – </a:t>
            </a:r>
            <a:r>
              <a:rPr lang="en-US" sz="2000" dirty="0">
                <a:solidFill>
                  <a:schemeClr val="tx1">
                    <a:lumMod val="95000"/>
                  </a:schemeClr>
                </a:solidFill>
                <a:latin typeface="+mj-lt"/>
              </a:rPr>
              <a:t>analog and digital communications, DSP, coding, encryption,  data compression and transmission – video, speech, </a:t>
            </a:r>
            <a:r>
              <a:rPr lang="en-US" sz="2000" dirty="0" smtClean="0">
                <a:solidFill>
                  <a:schemeClr val="tx1">
                    <a:lumMod val="95000"/>
                  </a:schemeClr>
                </a:solidFill>
                <a:latin typeface="+mj-lt"/>
              </a:rPr>
              <a:t>imaging, sound engineering</a:t>
            </a:r>
            <a:endParaRPr lang="en-US" sz="2000" dirty="0">
              <a:solidFill>
                <a:schemeClr val="tx1">
                  <a:lumMod val="95000"/>
                </a:schemeClr>
              </a:solidFill>
              <a:latin typeface="+mj-lt"/>
            </a:endParaRPr>
          </a:p>
          <a:p>
            <a:pPr marL="411163" indent="-342900">
              <a:lnSpc>
                <a:spcPct val="80000"/>
              </a:lnSpc>
              <a:spcBef>
                <a:spcPts val="700"/>
              </a:spcBef>
              <a:buClr>
                <a:schemeClr val="tx2"/>
              </a:buClr>
              <a:buSzPct val="95000"/>
              <a:defRPr/>
            </a:pPr>
            <a:endParaRPr lang="en-US" sz="2400" dirty="0">
              <a:latin typeface="+mn-lt"/>
            </a:endParaRPr>
          </a:p>
        </p:txBody>
      </p:sp>
      <p:pic>
        <p:nvPicPr>
          <p:cNvPr id="14340" name="Picture 4" descr="100_2147.jpg"/>
          <p:cNvPicPr>
            <a:picLocks noChangeAspect="1"/>
          </p:cNvPicPr>
          <p:nvPr/>
        </p:nvPicPr>
        <p:blipFill>
          <a:blip r:embed="rId3" cstate="print"/>
          <a:srcRect/>
          <a:stretch>
            <a:fillRect/>
          </a:stretch>
        </p:blipFill>
        <p:spPr bwMode="auto">
          <a:xfrm>
            <a:off x="0" y="2128837"/>
            <a:ext cx="1954372" cy="1465779"/>
          </a:xfrm>
          <a:prstGeom prst="rect">
            <a:avLst/>
          </a:prstGeom>
          <a:noFill/>
          <a:ln w="9525">
            <a:noFill/>
            <a:miter lim="800000"/>
            <a:headEnd/>
            <a:tailEnd/>
          </a:ln>
        </p:spPr>
      </p:pic>
      <p:pic>
        <p:nvPicPr>
          <p:cNvPr id="8" name="Picture 2" descr="http://www.ece.lsu.edu/ipl/Images_and_Videos/ColorSR/bilinear4_Magazine.jpg"/>
          <p:cNvPicPr>
            <a:picLocks noChangeAspect="1" noChangeArrowheads="1"/>
          </p:cNvPicPr>
          <p:nvPr/>
        </p:nvPicPr>
        <p:blipFill>
          <a:blip r:embed="rId4" cstate="print"/>
          <a:srcRect/>
          <a:stretch>
            <a:fillRect/>
          </a:stretch>
        </p:blipFill>
        <p:spPr bwMode="auto">
          <a:xfrm>
            <a:off x="1862257" y="3583162"/>
            <a:ext cx="3657600" cy="2983254"/>
          </a:xfrm>
          <a:prstGeom prst="rect">
            <a:avLst/>
          </a:prstGeom>
          <a:noFill/>
        </p:spPr>
      </p:pic>
      <p:pic>
        <p:nvPicPr>
          <p:cNvPr id="9" name="Picture 4" descr="http://www.ece.lsu.edu/ipl/Images_and_Videos/ColorSR/SR4_Magazine.jpg"/>
          <p:cNvPicPr>
            <a:picLocks noChangeAspect="1" noChangeArrowheads="1"/>
          </p:cNvPicPr>
          <p:nvPr/>
        </p:nvPicPr>
        <p:blipFill>
          <a:blip r:embed="rId5" cstate="print"/>
          <a:srcRect/>
          <a:stretch>
            <a:fillRect/>
          </a:stretch>
        </p:blipFill>
        <p:spPr bwMode="auto">
          <a:xfrm>
            <a:off x="5519855" y="3594617"/>
            <a:ext cx="3624145" cy="2971800"/>
          </a:xfrm>
          <a:prstGeom prst="rect">
            <a:avLst/>
          </a:prstGeom>
          <a:noFill/>
        </p:spPr>
      </p:pic>
      <p:sp>
        <p:nvSpPr>
          <p:cNvPr id="10" name="TextBox 9"/>
          <p:cNvSpPr txBox="1"/>
          <p:nvPr/>
        </p:nvSpPr>
        <p:spPr>
          <a:xfrm>
            <a:off x="3906395" y="3213830"/>
            <a:ext cx="1685077" cy="369332"/>
          </a:xfrm>
          <a:prstGeom prst="rect">
            <a:avLst/>
          </a:prstGeom>
          <a:noFill/>
        </p:spPr>
        <p:txBody>
          <a:bodyPr wrap="none" rtlCol="0">
            <a:spAutoFit/>
          </a:bodyPr>
          <a:lstStyle/>
          <a:p>
            <a:r>
              <a:rPr lang="en-US" dirty="0" smtClean="0"/>
              <a:t>Original Image</a:t>
            </a:r>
            <a:endParaRPr lang="en-US" dirty="0"/>
          </a:p>
        </p:txBody>
      </p:sp>
      <p:sp>
        <p:nvSpPr>
          <p:cNvPr id="11" name="TextBox 10"/>
          <p:cNvSpPr txBox="1"/>
          <p:nvPr/>
        </p:nvSpPr>
        <p:spPr>
          <a:xfrm>
            <a:off x="6433407" y="3213830"/>
            <a:ext cx="2121093" cy="369332"/>
          </a:xfrm>
          <a:prstGeom prst="rect">
            <a:avLst/>
          </a:prstGeom>
          <a:noFill/>
        </p:spPr>
        <p:txBody>
          <a:bodyPr wrap="none" rtlCol="0">
            <a:spAutoFit/>
          </a:bodyPr>
          <a:lstStyle/>
          <a:p>
            <a:r>
              <a:rPr lang="en-US" dirty="0" smtClean="0"/>
              <a:t>Super Res - Image</a:t>
            </a:r>
            <a:endParaRPr lang="en-US" dirty="0"/>
          </a:p>
        </p:txBody>
      </p:sp>
      <p:sp>
        <p:nvSpPr>
          <p:cNvPr id="12" name="TextBox 11"/>
          <p:cNvSpPr txBox="1"/>
          <p:nvPr/>
        </p:nvSpPr>
        <p:spPr>
          <a:xfrm>
            <a:off x="4800600" y="2844498"/>
            <a:ext cx="2313454" cy="369332"/>
          </a:xfrm>
          <a:prstGeom prst="rect">
            <a:avLst/>
          </a:prstGeom>
          <a:noFill/>
        </p:spPr>
        <p:txBody>
          <a:bodyPr wrap="none" rtlCol="0">
            <a:spAutoFit/>
          </a:bodyPr>
          <a:lstStyle/>
          <a:p>
            <a:r>
              <a:rPr lang="en-US" dirty="0" smtClean="0"/>
              <a:t>Image Enhancement</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28600"/>
            <a:ext cx="8229600" cy="685800"/>
          </a:xfrm>
          <a:prstGeom prst="rect">
            <a:avLst/>
          </a:prstGeom>
        </p:spPr>
        <p:txBody>
          <a:bodyPr/>
          <a:lstStyle/>
          <a:p>
            <a:pPr algn="ctr" fontAlgn="auto">
              <a:spcAft>
                <a:spcPts val="0"/>
              </a:spcAft>
              <a:defRPr/>
            </a:pPr>
            <a:r>
              <a:rPr lang="en-US" sz="2800" spc="-100" dirty="0">
                <a:solidFill>
                  <a:schemeClr val="tx1">
                    <a:lumMod val="75000"/>
                  </a:schemeClr>
                </a:solidFill>
                <a:latin typeface="+mj-lt"/>
                <a:ea typeface="+mj-ea"/>
                <a:cs typeface="+mj-cs"/>
              </a:rPr>
              <a:t>Areas of Electrical Engineering</a:t>
            </a:r>
          </a:p>
        </p:txBody>
      </p:sp>
      <p:sp>
        <p:nvSpPr>
          <p:cNvPr id="4" name="Rectangle 5"/>
          <p:cNvSpPr txBox="1">
            <a:spLocks noChangeArrowheads="1"/>
          </p:cNvSpPr>
          <p:nvPr/>
        </p:nvSpPr>
        <p:spPr>
          <a:xfrm>
            <a:off x="152400" y="1219200"/>
            <a:ext cx="8991600" cy="4906963"/>
          </a:xfrm>
          <a:prstGeom prst="rect">
            <a:avLst/>
          </a:prstGeom>
        </p:spPr>
        <p:txBody>
          <a:bodyPr/>
          <a:lstStyle/>
          <a:p>
            <a:pPr marL="411163" indent="-342900">
              <a:lnSpc>
                <a:spcPct val="80000"/>
              </a:lnSpc>
              <a:spcBef>
                <a:spcPts val="700"/>
              </a:spcBef>
              <a:buClr>
                <a:schemeClr val="tx2"/>
              </a:buClr>
              <a:buSzPct val="95000"/>
              <a:defRPr/>
            </a:pPr>
            <a:r>
              <a:rPr lang="en-US" sz="2400" b="1" dirty="0">
                <a:solidFill>
                  <a:schemeClr val="tx2">
                    <a:lumMod val="50000"/>
                  </a:schemeClr>
                </a:solidFill>
                <a:latin typeface="+mj-lt"/>
              </a:rPr>
              <a:t>Electromagnetics</a:t>
            </a:r>
            <a:r>
              <a:rPr lang="en-US" sz="2000" dirty="0">
                <a:latin typeface="+mj-lt"/>
              </a:rPr>
              <a:t> – RF propagation, Microwave devices, 					wireless systems, RFID’s, GPS</a:t>
            </a:r>
            <a:endParaRPr lang="en-US" sz="2000" dirty="0">
              <a:latin typeface="+mn-lt"/>
            </a:endParaRPr>
          </a:p>
          <a:p>
            <a:pPr marL="411163" indent="-342900">
              <a:lnSpc>
                <a:spcPct val="80000"/>
              </a:lnSpc>
              <a:spcBef>
                <a:spcPts val="700"/>
              </a:spcBef>
              <a:buClr>
                <a:schemeClr val="tx2"/>
              </a:buClr>
              <a:buSzPct val="95000"/>
              <a:buFont typeface="Wingdings" pitchFamily="2" charset="2"/>
              <a:buChar char=""/>
              <a:defRPr/>
            </a:pPr>
            <a:endParaRPr lang="en-US" sz="2400" dirty="0">
              <a:latin typeface="+mn-lt"/>
            </a:endParaRPr>
          </a:p>
        </p:txBody>
      </p:sp>
      <p:sp>
        <p:nvSpPr>
          <p:cNvPr id="15364" name="Rectangle 4"/>
          <p:cNvSpPr>
            <a:spLocks noChangeArrowheads="1"/>
          </p:cNvSpPr>
          <p:nvPr/>
        </p:nvSpPr>
        <p:spPr bwMode="auto">
          <a:xfrm>
            <a:off x="3276600" y="685800"/>
            <a:ext cx="2667000" cy="646113"/>
          </a:xfrm>
          <a:prstGeom prst="rect">
            <a:avLst/>
          </a:prstGeom>
          <a:noFill/>
          <a:ln w="9525">
            <a:noFill/>
            <a:miter lim="800000"/>
            <a:headEnd/>
            <a:tailEnd/>
          </a:ln>
        </p:spPr>
        <p:txBody>
          <a:bodyPr>
            <a:spAutoFit/>
          </a:bodyPr>
          <a:lstStyle/>
          <a:p>
            <a:r>
              <a:rPr lang="en-US">
                <a:hlinkClick r:id="rId3"/>
              </a:rPr>
              <a:t>http://www.ece.lsu.edu/</a:t>
            </a:r>
            <a:endParaRPr lang="en-US"/>
          </a:p>
          <a:p>
            <a:endParaRPr lang="en-US"/>
          </a:p>
        </p:txBody>
      </p:sp>
      <p:pic>
        <p:nvPicPr>
          <p:cNvPr id="15365" name="Picture 4" descr="100_2149.jpg"/>
          <p:cNvPicPr>
            <a:picLocks noChangeAspect="1"/>
          </p:cNvPicPr>
          <p:nvPr/>
        </p:nvPicPr>
        <p:blipFill>
          <a:blip r:embed="rId4" cstate="print"/>
          <a:srcRect/>
          <a:stretch>
            <a:fillRect/>
          </a:stretch>
        </p:blipFill>
        <p:spPr bwMode="auto">
          <a:xfrm>
            <a:off x="2844800" y="1752600"/>
            <a:ext cx="6299200" cy="4724400"/>
          </a:xfrm>
          <a:prstGeom prst="rect">
            <a:avLst/>
          </a:prstGeom>
          <a:noFill/>
          <a:ln w="9525">
            <a:noFill/>
            <a:miter lim="800000"/>
            <a:headEnd/>
            <a:tailEnd/>
          </a:ln>
        </p:spPr>
      </p:pic>
      <p:pic>
        <p:nvPicPr>
          <p:cNvPr id="15366" name="Picture 5" descr="100_2155.jpg"/>
          <p:cNvPicPr>
            <a:picLocks noChangeAspect="1"/>
          </p:cNvPicPr>
          <p:nvPr/>
        </p:nvPicPr>
        <p:blipFill>
          <a:blip r:embed="rId5" cstate="print"/>
          <a:srcRect/>
          <a:stretch>
            <a:fillRect/>
          </a:stretch>
        </p:blipFill>
        <p:spPr bwMode="auto">
          <a:xfrm>
            <a:off x="0" y="1752600"/>
            <a:ext cx="3048000" cy="2286000"/>
          </a:xfrm>
          <a:prstGeom prst="rect">
            <a:avLst/>
          </a:prstGeom>
          <a:noFill/>
          <a:ln w="9525">
            <a:noFill/>
            <a:miter lim="800000"/>
            <a:headEnd/>
            <a:tailEnd/>
          </a:ln>
        </p:spPr>
      </p:pic>
      <p:pic>
        <p:nvPicPr>
          <p:cNvPr id="15367" name="Picture 7" descr="medium_time.jpg"/>
          <p:cNvPicPr>
            <a:picLocks noChangeAspect="1"/>
          </p:cNvPicPr>
          <p:nvPr/>
        </p:nvPicPr>
        <p:blipFill>
          <a:blip r:embed="rId6" cstate="print"/>
          <a:srcRect/>
          <a:stretch>
            <a:fillRect/>
          </a:stretch>
        </p:blipFill>
        <p:spPr bwMode="auto">
          <a:xfrm>
            <a:off x="5497513" y="3733800"/>
            <a:ext cx="3646487" cy="2743200"/>
          </a:xfrm>
          <a:prstGeom prst="rect">
            <a:avLst/>
          </a:prstGeom>
          <a:noFill/>
          <a:ln w="9525">
            <a:noFill/>
            <a:miter lim="800000"/>
            <a:headEnd/>
            <a:tailEnd/>
          </a:ln>
        </p:spPr>
      </p:pic>
      <p:pic>
        <p:nvPicPr>
          <p:cNvPr id="15368" name="Picture 8" descr="seriesLC_22uH22pF.jpg"/>
          <p:cNvPicPr>
            <a:picLocks noChangeAspect="1"/>
          </p:cNvPicPr>
          <p:nvPr/>
        </p:nvPicPr>
        <p:blipFill>
          <a:blip r:embed="rId7" cstate="print"/>
          <a:srcRect/>
          <a:stretch>
            <a:fillRect/>
          </a:stretch>
        </p:blipFill>
        <p:spPr bwMode="auto">
          <a:xfrm>
            <a:off x="0" y="4114800"/>
            <a:ext cx="3140075" cy="2362200"/>
          </a:xfrm>
          <a:prstGeom prst="rect">
            <a:avLst/>
          </a:prstGeom>
          <a:noFill/>
          <a:ln w="9525">
            <a:noFill/>
            <a:miter lim="800000"/>
            <a:headEnd/>
            <a:tailEnd/>
          </a:ln>
        </p:spPr>
      </p:pic>
      <p:pic>
        <p:nvPicPr>
          <p:cNvPr id="37890" name="Picture 2" descr="http://t1.gstatic.com/images?q=tbn:ANd9GcQV06Qb4DKCbrZdEce-fs7276qsAa336Dc6X_XA6_m-QjmvVDNzwA"/>
          <p:cNvPicPr>
            <a:picLocks noChangeAspect="1" noChangeArrowheads="1"/>
          </p:cNvPicPr>
          <p:nvPr/>
        </p:nvPicPr>
        <p:blipFill>
          <a:blip r:embed="rId8"/>
          <a:srcRect/>
          <a:stretch>
            <a:fillRect/>
          </a:stretch>
        </p:blipFill>
        <p:spPr bwMode="auto">
          <a:xfrm>
            <a:off x="7000875" y="501717"/>
            <a:ext cx="2143125" cy="214312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9"/>
          <p:cNvPicPr>
            <a:picLocks noChangeAspect="1" noChangeArrowheads="1"/>
          </p:cNvPicPr>
          <p:nvPr/>
        </p:nvPicPr>
        <p:blipFill>
          <a:blip r:embed="rId2" cstate="print"/>
          <a:srcRect/>
          <a:stretch>
            <a:fillRect/>
          </a:stretch>
        </p:blipFill>
        <p:spPr bwMode="auto">
          <a:xfrm>
            <a:off x="5867400" y="5029200"/>
            <a:ext cx="2514600" cy="1676400"/>
          </a:xfrm>
          <a:prstGeom prst="rect">
            <a:avLst/>
          </a:prstGeom>
          <a:noFill/>
          <a:ln w="9525">
            <a:noFill/>
            <a:miter lim="800000"/>
            <a:headEnd/>
            <a:tailEnd/>
          </a:ln>
        </p:spPr>
      </p:pic>
      <p:sp>
        <p:nvSpPr>
          <p:cNvPr id="6" name="Rectangle 2"/>
          <p:cNvSpPr txBox="1">
            <a:spLocks noChangeArrowheads="1"/>
          </p:cNvSpPr>
          <p:nvPr/>
        </p:nvSpPr>
        <p:spPr>
          <a:xfrm>
            <a:off x="1676400" y="457200"/>
            <a:ext cx="7162800" cy="609600"/>
          </a:xfrm>
          <a:prstGeom prst="rect">
            <a:avLst/>
          </a:prstGeom>
        </p:spPr>
        <p:txBody>
          <a:bodyPr vert="horz" anchor="t">
            <a:noAutofit/>
          </a:body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4000" b="1" i="0" u="none" strike="noStrike" kern="1200" cap="none" spc="-100" normalizeH="0" baseline="0" noProof="0" dirty="0" smtClean="0">
                <a:ln>
                  <a:noFill/>
                </a:ln>
                <a:solidFill>
                  <a:schemeClr val="tx1">
                    <a:lumMod val="75000"/>
                  </a:schemeClr>
                </a:solidFill>
                <a:effectLst/>
                <a:uLnTx/>
                <a:uFillTx/>
                <a:latin typeface="+mj-lt"/>
                <a:ea typeface="+mj-ea"/>
                <a:cs typeface="+mj-cs"/>
              </a:rPr>
              <a:t>Electrical Engineering</a:t>
            </a:r>
          </a:p>
        </p:txBody>
      </p:sp>
      <p:grpSp>
        <p:nvGrpSpPr>
          <p:cNvPr id="2" name="Group 14"/>
          <p:cNvGrpSpPr>
            <a:grpSpLocks/>
          </p:cNvGrpSpPr>
          <p:nvPr/>
        </p:nvGrpSpPr>
        <p:grpSpPr bwMode="auto">
          <a:xfrm>
            <a:off x="457200" y="2667000"/>
            <a:ext cx="5257800" cy="3886200"/>
            <a:chOff x="480" y="1152"/>
            <a:chExt cx="3312" cy="2496"/>
          </a:xfrm>
        </p:grpSpPr>
        <p:pic>
          <p:nvPicPr>
            <p:cNvPr id="8" name="Picture 13"/>
            <p:cNvPicPr>
              <a:picLocks noChangeAspect="1" noChangeArrowheads="1"/>
            </p:cNvPicPr>
            <p:nvPr/>
          </p:nvPicPr>
          <p:blipFill>
            <a:blip r:embed="rId3" cstate="print"/>
            <a:srcRect/>
            <a:stretch>
              <a:fillRect/>
            </a:stretch>
          </p:blipFill>
          <p:spPr bwMode="auto">
            <a:xfrm>
              <a:off x="480" y="1152"/>
              <a:ext cx="3312" cy="2484"/>
            </a:xfrm>
            <a:prstGeom prst="rect">
              <a:avLst/>
            </a:prstGeom>
            <a:noFill/>
            <a:ln w="9525">
              <a:noFill/>
              <a:miter lim="800000"/>
              <a:headEnd/>
              <a:tailEnd/>
            </a:ln>
          </p:spPr>
        </p:pic>
        <p:sp>
          <p:nvSpPr>
            <p:cNvPr id="9" name="Rectangle 8"/>
            <p:cNvSpPr>
              <a:spLocks noChangeArrowheads="1"/>
            </p:cNvSpPr>
            <p:nvPr/>
          </p:nvSpPr>
          <p:spPr bwMode="auto">
            <a:xfrm>
              <a:off x="480" y="1152"/>
              <a:ext cx="3312" cy="2496"/>
            </a:xfrm>
            <a:prstGeom prst="rect">
              <a:avLst/>
            </a:prstGeom>
            <a:noFill/>
            <a:ln w="76200">
              <a:solidFill>
                <a:srgbClr val="AD27F4"/>
              </a:solidFill>
              <a:miter lim="800000"/>
              <a:headEnd/>
              <a:tailEnd/>
            </a:ln>
          </p:spPr>
          <p:txBody>
            <a:bodyPr wrap="none" anchor="ctr"/>
            <a:lstStyle/>
            <a:p>
              <a:endParaRPr lang="en-US"/>
            </a:p>
          </p:txBody>
        </p:sp>
      </p:grpSp>
      <p:sp>
        <p:nvSpPr>
          <p:cNvPr id="10" name="Text Box 17"/>
          <p:cNvSpPr txBox="1">
            <a:spLocks noChangeArrowheads="1"/>
          </p:cNvSpPr>
          <p:nvPr/>
        </p:nvSpPr>
        <p:spPr bwMode="auto">
          <a:xfrm>
            <a:off x="5791200" y="2590800"/>
            <a:ext cx="3352800" cy="2505301"/>
          </a:xfrm>
          <a:prstGeom prst="rect">
            <a:avLst/>
          </a:prstGeom>
          <a:noFill/>
          <a:ln w="9525">
            <a:noFill/>
            <a:miter lim="800000"/>
            <a:headEnd/>
            <a:tailEnd/>
          </a:ln>
        </p:spPr>
        <p:txBody>
          <a:bodyPr>
            <a:spAutoFit/>
          </a:bodyPr>
          <a:lstStyle/>
          <a:p>
            <a:pPr marL="342900" indent="-342900" algn="ctr">
              <a:lnSpc>
                <a:spcPct val="80000"/>
              </a:lnSpc>
              <a:spcBef>
                <a:spcPct val="20000"/>
              </a:spcBef>
              <a:buClr>
                <a:schemeClr val="accent2"/>
              </a:buClr>
              <a:buFont typeface="Monotype Sorts"/>
              <a:buNone/>
            </a:pPr>
            <a:r>
              <a:rPr kumimoji="1" lang="en-US" sz="1600" b="1" u="sng" dirty="0"/>
              <a:t>IEEE Robotics Team 2006</a:t>
            </a:r>
            <a:endParaRPr kumimoji="1" lang="en-US" sz="1600" b="1" dirty="0"/>
          </a:p>
          <a:p>
            <a:pPr marL="342900" indent="-342900">
              <a:lnSpc>
                <a:spcPct val="80000"/>
              </a:lnSpc>
              <a:spcBef>
                <a:spcPct val="20000"/>
              </a:spcBef>
              <a:buClr>
                <a:schemeClr val="accent2"/>
              </a:buClr>
              <a:buFont typeface="Arial" pitchFamily="34" charset="0"/>
              <a:buChar char="•"/>
            </a:pPr>
            <a:r>
              <a:rPr kumimoji="1" lang="en-US" sz="1600" b="1" dirty="0"/>
              <a:t>Philip Ducote</a:t>
            </a:r>
          </a:p>
          <a:p>
            <a:pPr marL="342900" indent="-342900">
              <a:lnSpc>
                <a:spcPct val="80000"/>
              </a:lnSpc>
              <a:spcBef>
                <a:spcPct val="20000"/>
              </a:spcBef>
              <a:buClr>
                <a:schemeClr val="accent2"/>
              </a:buClr>
              <a:buFont typeface="Arial" pitchFamily="34" charset="0"/>
              <a:buChar char="•"/>
            </a:pPr>
            <a:r>
              <a:rPr kumimoji="1" lang="en-US" sz="1600" b="1" dirty="0"/>
              <a:t>Greg </a:t>
            </a:r>
            <a:r>
              <a:rPr kumimoji="1" lang="en-US" sz="1600" b="1" dirty="0" err="1"/>
              <a:t>Domingue</a:t>
            </a:r>
            <a:endParaRPr kumimoji="1" lang="en-US" sz="1600" b="1" dirty="0"/>
          </a:p>
          <a:p>
            <a:pPr marL="342900" indent="-342900">
              <a:lnSpc>
                <a:spcPct val="80000"/>
              </a:lnSpc>
              <a:spcBef>
                <a:spcPct val="20000"/>
              </a:spcBef>
              <a:buClr>
                <a:schemeClr val="accent2"/>
              </a:buClr>
              <a:buFont typeface="Arial" pitchFamily="34" charset="0"/>
              <a:buChar char="•"/>
            </a:pPr>
            <a:r>
              <a:rPr kumimoji="1" lang="en-US" sz="1600" b="1" dirty="0"/>
              <a:t>Drew </a:t>
            </a:r>
            <a:r>
              <a:rPr kumimoji="1" lang="en-US" sz="1600" b="1" dirty="0" err="1"/>
              <a:t>Barbier</a:t>
            </a:r>
            <a:r>
              <a:rPr kumimoji="1" lang="en-US" sz="1600" b="1" dirty="0"/>
              <a:t> </a:t>
            </a:r>
          </a:p>
          <a:p>
            <a:pPr marL="342900" indent="-342900">
              <a:lnSpc>
                <a:spcPct val="80000"/>
              </a:lnSpc>
              <a:spcBef>
                <a:spcPct val="20000"/>
              </a:spcBef>
              <a:buClr>
                <a:schemeClr val="accent2"/>
              </a:buClr>
              <a:buFont typeface="Arial" pitchFamily="34" charset="0"/>
              <a:buChar char="•"/>
            </a:pPr>
            <a:r>
              <a:rPr kumimoji="1" lang="en-US" sz="1600" b="1" dirty="0"/>
              <a:t>Jason </a:t>
            </a:r>
            <a:r>
              <a:rPr kumimoji="1" lang="en-US" sz="1600" b="1" dirty="0" err="1"/>
              <a:t>Goleman</a:t>
            </a:r>
            <a:r>
              <a:rPr kumimoji="1" lang="en-US" sz="1600" b="1" dirty="0"/>
              <a:t> </a:t>
            </a:r>
          </a:p>
          <a:p>
            <a:pPr marL="342900" indent="-342900">
              <a:lnSpc>
                <a:spcPct val="80000"/>
              </a:lnSpc>
              <a:spcBef>
                <a:spcPct val="20000"/>
              </a:spcBef>
              <a:buClr>
                <a:schemeClr val="accent2"/>
              </a:buClr>
              <a:buFont typeface="Arial" pitchFamily="34" charset="0"/>
              <a:buChar char="•"/>
            </a:pPr>
            <a:r>
              <a:rPr kumimoji="1" lang="en-US" sz="1600" b="1" dirty="0"/>
              <a:t>Scott Padgett</a:t>
            </a:r>
          </a:p>
          <a:p>
            <a:pPr marL="342900" indent="-342900">
              <a:lnSpc>
                <a:spcPct val="80000"/>
              </a:lnSpc>
              <a:spcBef>
                <a:spcPct val="20000"/>
              </a:spcBef>
              <a:buClr>
                <a:schemeClr val="accent2"/>
              </a:buClr>
              <a:buFont typeface="Arial" pitchFamily="34" charset="0"/>
              <a:buChar char="•"/>
            </a:pPr>
            <a:r>
              <a:rPr kumimoji="1" lang="en-US" sz="1600" b="1" dirty="0"/>
              <a:t>Ryan Arbour </a:t>
            </a:r>
          </a:p>
          <a:p>
            <a:pPr marL="342900" indent="-342900">
              <a:lnSpc>
                <a:spcPct val="80000"/>
              </a:lnSpc>
              <a:spcBef>
                <a:spcPct val="20000"/>
              </a:spcBef>
              <a:buClr>
                <a:schemeClr val="accent2"/>
              </a:buClr>
              <a:buFont typeface="Arial" pitchFamily="34" charset="0"/>
              <a:buChar char="•"/>
            </a:pPr>
            <a:r>
              <a:rPr kumimoji="1" lang="en-US" sz="1600" b="1" dirty="0"/>
              <a:t>Brandon </a:t>
            </a:r>
            <a:r>
              <a:rPr kumimoji="1" lang="en-US" sz="1600" b="1" dirty="0" err="1"/>
              <a:t>Nason</a:t>
            </a:r>
            <a:r>
              <a:rPr kumimoji="1" lang="en-US" sz="1600" b="1" dirty="0"/>
              <a:t> </a:t>
            </a:r>
          </a:p>
          <a:p>
            <a:pPr marL="342900" indent="-342900">
              <a:lnSpc>
                <a:spcPct val="80000"/>
              </a:lnSpc>
              <a:spcBef>
                <a:spcPct val="20000"/>
              </a:spcBef>
              <a:buClr>
                <a:schemeClr val="accent2"/>
              </a:buClr>
              <a:buFont typeface="Arial" pitchFamily="34" charset="0"/>
              <a:buChar char="•"/>
            </a:pPr>
            <a:r>
              <a:rPr kumimoji="1" lang="en-US" sz="1600" b="1" dirty="0"/>
              <a:t>Justin Price </a:t>
            </a:r>
          </a:p>
          <a:p>
            <a:pPr marL="342900" indent="-342900">
              <a:lnSpc>
                <a:spcPct val="80000"/>
              </a:lnSpc>
              <a:spcBef>
                <a:spcPct val="20000"/>
              </a:spcBef>
              <a:buClr>
                <a:schemeClr val="accent2"/>
              </a:buClr>
              <a:buFont typeface="Arial" pitchFamily="34" charset="0"/>
              <a:buChar char="•"/>
            </a:pPr>
            <a:r>
              <a:rPr kumimoji="1" lang="en-US" sz="1600" b="1" dirty="0"/>
              <a:t>Mariel </a:t>
            </a:r>
            <a:r>
              <a:rPr kumimoji="1" lang="en-US" sz="1600" b="1" dirty="0" err="1" smtClean="0"/>
              <a:t>Losso</a:t>
            </a:r>
            <a:endParaRPr kumimoji="1" lang="en-US" sz="1600" b="1" dirty="0">
              <a:latin typeface="Tahoma" pitchFamily="34" charset="0"/>
            </a:endParaRPr>
          </a:p>
        </p:txBody>
      </p:sp>
      <p:sp>
        <p:nvSpPr>
          <p:cNvPr id="11" name="Text Box 18"/>
          <p:cNvSpPr txBox="1">
            <a:spLocks noChangeArrowheads="1"/>
          </p:cNvSpPr>
          <p:nvPr/>
        </p:nvSpPr>
        <p:spPr bwMode="auto">
          <a:xfrm>
            <a:off x="3276600" y="2667000"/>
            <a:ext cx="2438400" cy="331788"/>
          </a:xfrm>
          <a:prstGeom prst="rect">
            <a:avLst/>
          </a:prstGeom>
          <a:solidFill>
            <a:schemeClr val="bg1"/>
          </a:solidFill>
          <a:ln w="57150">
            <a:solidFill>
              <a:srgbClr val="AD27F4"/>
            </a:solidFill>
            <a:miter lim="800000"/>
            <a:headEnd/>
            <a:tailEnd/>
          </a:ln>
        </p:spPr>
        <p:txBody>
          <a:bodyPr>
            <a:spAutoFit/>
          </a:bodyPr>
          <a:lstStyle/>
          <a:p>
            <a:r>
              <a:rPr lang="en-US" sz="1200" i="1"/>
              <a:t>Courtesy of LSU IEEE 2006</a:t>
            </a:r>
          </a:p>
        </p:txBody>
      </p:sp>
      <p:sp>
        <p:nvSpPr>
          <p:cNvPr id="12" name="Rectangle 11"/>
          <p:cNvSpPr>
            <a:spLocks noChangeArrowheads="1"/>
          </p:cNvSpPr>
          <p:nvPr/>
        </p:nvSpPr>
        <p:spPr bwMode="auto">
          <a:xfrm>
            <a:off x="609600" y="1295400"/>
            <a:ext cx="7010400" cy="1295400"/>
          </a:xfrm>
          <a:prstGeom prst="rect">
            <a:avLst/>
          </a:prstGeom>
          <a:noFill/>
          <a:ln w="9525">
            <a:noFill/>
            <a:miter lim="800000"/>
            <a:headEnd/>
            <a:tailEnd/>
          </a:ln>
        </p:spPr>
        <p:txBody>
          <a:bodyPr/>
          <a:lstStyle/>
          <a:p>
            <a:pPr marL="342900" indent="-342900">
              <a:lnSpc>
                <a:spcPct val="80000"/>
              </a:lnSpc>
              <a:spcBef>
                <a:spcPct val="20000"/>
              </a:spcBef>
              <a:buClr>
                <a:schemeClr val="accent2"/>
              </a:buClr>
              <a:buFont typeface="Arial" pitchFamily="34" charset="0"/>
              <a:buChar char="•"/>
            </a:pPr>
            <a:r>
              <a:rPr kumimoji="1" lang="en-US" sz="2800" b="1" dirty="0"/>
              <a:t>IEEE Region V Robotics Competition </a:t>
            </a:r>
          </a:p>
          <a:p>
            <a:pPr marL="742950" lvl="1" indent="-285750">
              <a:lnSpc>
                <a:spcPct val="80000"/>
              </a:lnSpc>
              <a:spcBef>
                <a:spcPct val="20000"/>
              </a:spcBef>
              <a:buClr>
                <a:schemeClr val="accent2"/>
              </a:buClr>
              <a:buFont typeface="Arial" pitchFamily="34" charset="0"/>
              <a:buChar char="•"/>
            </a:pPr>
            <a:r>
              <a:rPr kumimoji="1" lang="en-US" b="1" dirty="0"/>
              <a:t>2</a:t>
            </a:r>
            <a:r>
              <a:rPr kumimoji="1" lang="en-US" b="1" baseline="30000" dirty="0"/>
              <a:t>nd</a:t>
            </a:r>
            <a:r>
              <a:rPr kumimoji="1" lang="en-US" b="1" dirty="0"/>
              <a:t> of 32 in 2006, 1st Place 2004 &amp; 2005</a:t>
            </a:r>
          </a:p>
          <a:p>
            <a:pPr marL="742950" lvl="1" indent="-285750">
              <a:lnSpc>
                <a:spcPct val="80000"/>
              </a:lnSpc>
              <a:spcBef>
                <a:spcPct val="20000"/>
              </a:spcBef>
              <a:buClr>
                <a:schemeClr val="accent2"/>
              </a:buClr>
              <a:buFont typeface="Monotype Sorts"/>
              <a:buChar char="y"/>
            </a:pPr>
            <a:endParaRPr lang="en-US" dirty="0">
              <a:solidFill>
                <a:srgbClr val="000000"/>
              </a:solidFill>
            </a:endParaRPr>
          </a:p>
        </p:txBody>
      </p:sp>
    </p:spTree>
    <p:extLst>
      <p:ext uri="{BB962C8B-B14F-4D97-AF65-F5344CB8AC3E}">
        <p14:creationId xmlns:p14="http://schemas.microsoft.com/office/powerpoint/2010/main" val="26695479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914400"/>
          </a:xfrm>
        </p:spPr>
        <p:txBody>
          <a:bodyPr/>
          <a:lstStyle/>
          <a:p>
            <a:pPr>
              <a:defRPr/>
            </a:pPr>
            <a:r>
              <a:rPr lang="en-US" dirty="0" smtClean="0"/>
              <a:t>My career in EE:</a:t>
            </a:r>
            <a:endParaRPr lang="en-US" dirty="0"/>
          </a:p>
        </p:txBody>
      </p:sp>
      <p:pic>
        <p:nvPicPr>
          <p:cNvPr id="5" name="Picture 2"/>
          <p:cNvPicPr>
            <a:picLocks noGrp="1" noChangeAspect="1" noChangeArrowheads="1"/>
          </p:cNvPicPr>
          <p:nvPr>
            <p:ph sz="half" idx="1"/>
          </p:nvPr>
        </p:nvPicPr>
        <p:blipFill>
          <a:blip r:embed="rId3" cstate="print"/>
          <a:srcRect/>
          <a:stretch>
            <a:fillRect/>
          </a:stretch>
        </p:blipFill>
        <p:spPr>
          <a:xfrm>
            <a:off x="914400" y="1219200"/>
            <a:ext cx="2259013" cy="1506538"/>
          </a:xfrm>
        </p:spPr>
      </p:pic>
      <p:pic>
        <p:nvPicPr>
          <p:cNvPr id="41986" name="Picture 2"/>
          <p:cNvPicPr>
            <a:picLocks noGrp="1" noChangeAspect="1" noChangeArrowheads="1"/>
          </p:cNvPicPr>
          <p:nvPr>
            <p:ph sz="half" idx="2"/>
          </p:nvPr>
        </p:nvPicPr>
        <p:blipFill>
          <a:blip r:embed="rId4" cstate="print"/>
          <a:srcRect/>
          <a:stretch>
            <a:fillRect/>
          </a:stretch>
        </p:blipFill>
        <p:spPr>
          <a:xfrm>
            <a:off x="4953000" y="152400"/>
            <a:ext cx="4038600" cy="2847975"/>
          </a:xfrm>
        </p:spPr>
      </p:pic>
      <p:pic>
        <p:nvPicPr>
          <p:cNvPr id="41988" name="Picture 4"/>
          <p:cNvPicPr>
            <a:picLocks noChangeAspect="1" noChangeArrowheads="1"/>
          </p:cNvPicPr>
          <p:nvPr/>
        </p:nvPicPr>
        <p:blipFill>
          <a:blip r:embed="rId5" cstate="print"/>
          <a:srcRect/>
          <a:stretch>
            <a:fillRect/>
          </a:stretch>
        </p:blipFill>
        <p:spPr bwMode="auto">
          <a:xfrm>
            <a:off x="457200" y="3200400"/>
            <a:ext cx="3810000" cy="2541588"/>
          </a:xfrm>
          <a:prstGeom prst="rect">
            <a:avLst/>
          </a:prstGeom>
          <a:noFill/>
          <a:ln w="9525">
            <a:noFill/>
            <a:miter lim="800000"/>
            <a:headEnd/>
            <a:tailEnd/>
          </a:ln>
        </p:spPr>
      </p:pic>
      <p:pic>
        <p:nvPicPr>
          <p:cNvPr id="41989" name="Picture 5"/>
          <p:cNvPicPr>
            <a:picLocks noChangeAspect="1" noChangeArrowheads="1"/>
          </p:cNvPicPr>
          <p:nvPr/>
        </p:nvPicPr>
        <p:blipFill>
          <a:blip r:embed="rId6" cstate="print"/>
          <a:srcRect/>
          <a:stretch>
            <a:fillRect/>
          </a:stretch>
        </p:blipFill>
        <p:spPr bwMode="auto">
          <a:xfrm>
            <a:off x="5715000" y="4191000"/>
            <a:ext cx="2381250" cy="2409825"/>
          </a:xfrm>
          <a:prstGeom prst="rect">
            <a:avLst/>
          </a:prstGeom>
          <a:noFill/>
          <a:ln w="9525">
            <a:noFill/>
            <a:miter lim="800000"/>
            <a:headEnd/>
            <a:tailEnd/>
          </a:ln>
        </p:spPr>
      </p:pic>
      <p:pic>
        <p:nvPicPr>
          <p:cNvPr id="41990" name="Picture 6"/>
          <p:cNvPicPr>
            <a:picLocks noChangeAspect="1" noChangeArrowheads="1"/>
          </p:cNvPicPr>
          <p:nvPr/>
        </p:nvPicPr>
        <p:blipFill>
          <a:blip r:embed="rId7" cstate="print"/>
          <a:srcRect/>
          <a:stretch>
            <a:fillRect/>
          </a:stretch>
        </p:blipFill>
        <p:spPr bwMode="auto">
          <a:xfrm>
            <a:off x="5867400" y="3810000"/>
            <a:ext cx="2181225" cy="447675"/>
          </a:xfrm>
          <a:prstGeom prst="rect">
            <a:avLst/>
          </a:prstGeom>
          <a:noFill/>
          <a:ln w="9525">
            <a:noFill/>
            <a:miter lim="800000"/>
            <a:headEnd/>
            <a:tailEnd/>
          </a:ln>
        </p:spPr>
      </p:pic>
      <p:sp>
        <p:nvSpPr>
          <p:cNvPr id="11" name="TextBox 10"/>
          <p:cNvSpPr txBox="1">
            <a:spLocks noChangeArrowheads="1"/>
          </p:cNvSpPr>
          <p:nvPr/>
        </p:nvSpPr>
        <p:spPr bwMode="auto">
          <a:xfrm>
            <a:off x="3581400" y="2133600"/>
            <a:ext cx="711200" cy="369888"/>
          </a:xfrm>
          <a:prstGeom prst="rect">
            <a:avLst/>
          </a:prstGeom>
          <a:noFill/>
          <a:ln w="9525">
            <a:noFill/>
            <a:miter lim="800000"/>
            <a:headEnd/>
            <a:tailEnd/>
          </a:ln>
        </p:spPr>
        <p:txBody>
          <a:bodyPr wrap="none">
            <a:spAutoFit/>
          </a:bodyPr>
          <a:lstStyle/>
          <a:p>
            <a:r>
              <a:rPr lang="en-US"/>
              <a:t>IEEE</a:t>
            </a:r>
          </a:p>
        </p:txBody>
      </p:sp>
      <p:sp>
        <p:nvSpPr>
          <p:cNvPr id="12" name="TextBox 11"/>
          <p:cNvSpPr txBox="1">
            <a:spLocks noChangeArrowheads="1"/>
          </p:cNvSpPr>
          <p:nvPr/>
        </p:nvSpPr>
        <p:spPr bwMode="auto">
          <a:xfrm>
            <a:off x="4648200" y="4876800"/>
            <a:ext cx="544513" cy="369888"/>
          </a:xfrm>
          <a:prstGeom prst="rect">
            <a:avLst/>
          </a:prstGeom>
          <a:noFill/>
          <a:ln w="9525">
            <a:noFill/>
            <a:miter lim="800000"/>
            <a:headEnd/>
            <a:tailEnd/>
          </a:ln>
        </p:spPr>
        <p:txBody>
          <a:bodyPr wrap="none">
            <a:spAutoFit/>
          </a:bodyPr>
          <a:lstStyle/>
          <a:p>
            <a:r>
              <a:rPr lang="en-US"/>
              <a:t>EIT</a:t>
            </a:r>
          </a:p>
        </p:txBody>
      </p:sp>
      <p:sp>
        <p:nvSpPr>
          <p:cNvPr id="13" name="TextBox 12"/>
          <p:cNvSpPr txBox="1">
            <a:spLocks noChangeArrowheads="1"/>
          </p:cNvSpPr>
          <p:nvPr/>
        </p:nvSpPr>
        <p:spPr bwMode="auto">
          <a:xfrm>
            <a:off x="6858000" y="3200400"/>
            <a:ext cx="671513" cy="369888"/>
          </a:xfrm>
          <a:prstGeom prst="rect">
            <a:avLst/>
          </a:prstGeom>
          <a:noFill/>
          <a:ln w="9525">
            <a:noFill/>
            <a:miter lim="800000"/>
            <a:headEnd/>
            <a:tailEnd/>
          </a:ln>
        </p:spPr>
        <p:txBody>
          <a:bodyPr wrap="none">
            <a:spAutoFit/>
          </a:bodyPr>
          <a:lstStyle/>
          <a:p>
            <a:r>
              <a:rPr lang="en-US"/>
              <a:t>HKN</a:t>
            </a:r>
          </a:p>
        </p:txBody>
      </p:sp>
      <p:sp>
        <p:nvSpPr>
          <p:cNvPr id="14" name="Rectangle 13"/>
          <p:cNvSpPr/>
          <p:nvPr/>
        </p:nvSpPr>
        <p:spPr>
          <a:xfrm>
            <a:off x="457200" y="3657600"/>
            <a:ext cx="3810000" cy="1446550"/>
          </a:xfrm>
          <a:prstGeom prst="rect">
            <a:avLst/>
          </a:prstGeom>
          <a:noFill/>
          <a:scene3d>
            <a:camera prst="perspectiveHeroicExtremeRightFacing"/>
            <a:lightRig rig="threePt" dir="t"/>
          </a:scene3d>
        </p:spPr>
        <p:txBody>
          <a:bodyPr>
            <a:spAutoFit/>
          </a:bodyPr>
          <a:lstStyle/>
          <a:p>
            <a:pPr algn="ctr">
              <a:defRPr/>
            </a:pPr>
            <a:r>
              <a:rPr lang="en-US" sz="8800" b="1" dirty="0">
                <a:ln w="1905"/>
                <a:solidFill>
                  <a:schemeClr val="accent6">
                    <a:lumMod val="75000"/>
                  </a:schemeClr>
                </a:solidFill>
                <a:effectLst>
                  <a:innerShdw blurRad="69850" dist="43180" dir="5400000">
                    <a:srgbClr val="000000">
                      <a:alpha val="65000"/>
                    </a:srgbClr>
                  </a:innerShdw>
                </a:effectLst>
              </a:rPr>
              <a:t>Co-Op</a:t>
            </a:r>
          </a:p>
        </p:txBody>
      </p:sp>
      <p:pic>
        <p:nvPicPr>
          <p:cNvPr id="35841" name="Picture 1"/>
          <p:cNvPicPr>
            <a:picLocks noChangeAspect="1" noChangeArrowheads="1"/>
          </p:cNvPicPr>
          <p:nvPr/>
        </p:nvPicPr>
        <p:blipFill>
          <a:blip r:embed="rId8" cstate="print"/>
          <a:srcRect/>
          <a:stretch>
            <a:fillRect/>
          </a:stretch>
        </p:blipFill>
        <p:spPr bwMode="auto">
          <a:xfrm>
            <a:off x="457200" y="3200400"/>
            <a:ext cx="1905000" cy="495300"/>
          </a:xfrm>
          <a:prstGeom prst="rect">
            <a:avLst/>
          </a:prstGeom>
          <a:noFill/>
          <a:ln w="9525">
            <a:noFill/>
            <a:miter lim="800000"/>
            <a:headEnd/>
            <a:tailEnd/>
          </a:ln>
        </p:spPr>
      </p:pic>
      <p:pic>
        <p:nvPicPr>
          <p:cNvPr id="35842" name="Picture 2"/>
          <p:cNvPicPr>
            <a:picLocks noChangeAspect="1" noChangeArrowheads="1"/>
          </p:cNvPicPr>
          <p:nvPr/>
        </p:nvPicPr>
        <p:blipFill>
          <a:blip r:embed="rId9" cstate="print"/>
          <a:srcRect t="25999" b="25999"/>
          <a:stretch>
            <a:fillRect/>
          </a:stretch>
        </p:blipFill>
        <p:spPr bwMode="auto">
          <a:xfrm>
            <a:off x="1828800" y="2133600"/>
            <a:ext cx="5397500" cy="2590800"/>
          </a:xfrm>
          <a:prstGeom prst="rect">
            <a:avLst/>
          </a:prstGeom>
          <a:noFill/>
          <a:ln w="9525">
            <a:noFill/>
            <a:miter lim="800000"/>
            <a:headEnd/>
            <a:tailEnd/>
          </a:ln>
        </p:spPr>
      </p:pic>
    </p:spTree>
    <p:extLst>
      <p:ext uri="{BB962C8B-B14F-4D97-AF65-F5344CB8AC3E}">
        <p14:creationId xmlns:p14="http://schemas.microsoft.com/office/powerpoint/2010/main" val="56871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dissolv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0-#ppt_w/2"/>
                                          </p:val>
                                        </p:tav>
                                        <p:tav tm="100000">
                                          <p:val>
                                            <p:strVal val="#ppt_x"/>
                                          </p:val>
                                        </p:tav>
                                      </p:tavLst>
                                    </p:anim>
                                    <p:anim calcmode="lin" valueType="num">
                                      <p:cBhvr additive="base">
                                        <p:cTn id="2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35841"/>
                                        </p:tgtEl>
                                        <p:attrNameLst>
                                          <p:attrName>style.visibility</p:attrName>
                                        </p:attrNameLst>
                                      </p:cBhvr>
                                      <p:to>
                                        <p:strVal val="visible"/>
                                      </p:to>
                                    </p:set>
                                    <p:anim calcmode="lin" valueType="num">
                                      <p:cBhvr additive="base">
                                        <p:cTn id="29" dur="500" fill="hold"/>
                                        <p:tgtEl>
                                          <p:spTgt spid="35841"/>
                                        </p:tgtEl>
                                        <p:attrNameLst>
                                          <p:attrName>ppt_x</p:attrName>
                                        </p:attrNameLst>
                                      </p:cBhvr>
                                      <p:tavLst>
                                        <p:tav tm="0">
                                          <p:val>
                                            <p:strVal val="0-#ppt_w/2"/>
                                          </p:val>
                                        </p:tav>
                                        <p:tav tm="100000">
                                          <p:val>
                                            <p:strVal val="#ppt_x"/>
                                          </p:val>
                                        </p:tav>
                                      </p:tavLst>
                                    </p:anim>
                                    <p:anim calcmode="lin" valueType="num">
                                      <p:cBhvr additive="base">
                                        <p:cTn id="30" dur="500" fill="hold"/>
                                        <p:tgtEl>
                                          <p:spTgt spid="35841"/>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41988"/>
                                        </p:tgtEl>
                                        <p:attrNameLst>
                                          <p:attrName>style.visibility</p:attrName>
                                        </p:attrNameLst>
                                      </p:cBhvr>
                                      <p:to>
                                        <p:strVal val="visible"/>
                                      </p:to>
                                    </p:set>
                                    <p:anim calcmode="lin" valueType="num">
                                      <p:cBhvr additive="base">
                                        <p:cTn id="33" dur="500" fill="hold"/>
                                        <p:tgtEl>
                                          <p:spTgt spid="41988"/>
                                        </p:tgtEl>
                                        <p:attrNameLst>
                                          <p:attrName>ppt_x</p:attrName>
                                        </p:attrNameLst>
                                      </p:cBhvr>
                                      <p:tavLst>
                                        <p:tav tm="0">
                                          <p:val>
                                            <p:strVal val="0-#ppt_w/2"/>
                                          </p:val>
                                        </p:tav>
                                        <p:tav tm="100000">
                                          <p:val>
                                            <p:strVal val="#ppt_x"/>
                                          </p:val>
                                        </p:tav>
                                      </p:tavLst>
                                    </p:anim>
                                    <p:anim calcmode="lin" valueType="num">
                                      <p:cBhvr additive="base">
                                        <p:cTn id="34" dur="500" fill="hold"/>
                                        <p:tgtEl>
                                          <p:spTgt spid="41988"/>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checkerboard(across)">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41986"/>
                                        </p:tgtEl>
                                        <p:attrNameLst>
                                          <p:attrName>style.visibility</p:attrName>
                                        </p:attrNameLst>
                                      </p:cBhvr>
                                      <p:to>
                                        <p:strVal val="visible"/>
                                      </p:to>
                                    </p:set>
                                    <p:animEffect transition="in" filter="dissolve">
                                      <p:cBhvr>
                                        <p:cTn id="44" dur="500"/>
                                        <p:tgtEl>
                                          <p:spTgt spid="41986"/>
                                        </p:tgtEl>
                                      </p:cBhvr>
                                    </p:animEffect>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nodeType="clickEffect">
                                  <p:stCondLst>
                                    <p:cond delay="0"/>
                                  </p:stCondLst>
                                  <p:childTnLst>
                                    <p:set>
                                      <p:cBhvr>
                                        <p:cTn id="48" dur="1" fill="hold">
                                          <p:stCondLst>
                                            <p:cond delay="0"/>
                                          </p:stCondLst>
                                        </p:cTn>
                                        <p:tgtEl>
                                          <p:spTgt spid="41989"/>
                                        </p:tgtEl>
                                        <p:attrNameLst>
                                          <p:attrName>style.visibility</p:attrName>
                                        </p:attrNameLst>
                                      </p:cBhvr>
                                      <p:to>
                                        <p:strVal val="visible"/>
                                      </p:to>
                                    </p:set>
                                    <p:animEffect transition="in" filter="diamond(in)">
                                      <p:cBhvr>
                                        <p:cTn id="49" dur="500"/>
                                        <p:tgtEl>
                                          <p:spTgt spid="41989"/>
                                        </p:tgtEl>
                                      </p:cBhvr>
                                    </p:animEffect>
                                  </p:childTnLst>
                                </p:cTn>
                              </p:par>
                              <p:par>
                                <p:cTn id="50" presetID="8" presetClass="entr" presetSubtype="16" fill="hold" nodeType="withEffect">
                                  <p:stCondLst>
                                    <p:cond delay="0"/>
                                  </p:stCondLst>
                                  <p:childTnLst>
                                    <p:set>
                                      <p:cBhvr>
                                        <p:cTn id="51" dur="1" fill="hold">
                                          <p:stCondLst>
                                            <p:cond delay="0"/>
                                          </p:stCondLst>
                                        </p:cTn>
                                        <p:tgtEl>
                                          <p:spTgt spid="41990"/>
                                        </p:tgtEl>
                                        <p:attrNameLst>
                                          <p:attrName>style.visibility</p:attrName>
                                        </p:attrNameLst>
                                      </p:cBhvr>
                                      <p:to>
                                        <p:strVal val="visible"/>
                                      </p:to>
                                    </p:set>
                                    <p:animEffect transition="in" filter="diamond(in)">
                                      <p:cBhvr>
                                        <p:cTn id="52" dur="500"/>
                                        <p:tgtEl>
                                          <p:spTgt spid="41990"/>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35842"/>
                                        </p:tgtEl>
                                        <p:attrNameLst>
                                          <p:attrName>style.visibility</p:attrName>
                                        </p:attrNameLst>
                                      </p:cBhvr>
                                      <p:to>
                                        <p:strVal val="visible"/>
                                      </p:to>
                                    </p:set>
                                    <p:animEffect transition="in" filter="dissolve">
                                      <p:cBhvr>
                                        <p:cTn id="57" dur="500"/>
                                        <p:tgtEl>
                                          <p:spTgt spid="35842"/>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mph" presetSubtype="0" fill="hold" nodeType="clickEffect">
                                  <p:stCondLst>
                                    <p:cond delay="0"/>
                                  </p:stCondLst>
                                  <p:childTnLst>
                                    <p:animScale>
                                      <p:cBhvr>
                                        <p:cTn id="61" dur="500" fill="hold"/>
                                        <p:tgtEl>
                                          <p:spTgt spid="35842"/>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676400" y="228600"/>
            <a:ext cx="7162800" cy="1143000"/>
          </a:xfrm>
          <a:prstGeom prst="rect">
            <a:avLst/>
          </a:prstGeom>
        </p:spPr>
        <p:txBody>
          <a:bodyPr vert="horz" anchor="t">
            <a:noAutofit/>
          </a:body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4000" b="1" i="0" u="none" strike="noStrike" kern="1200" cap="none" spc="-100" normalizeH="0" baseline="0" noProof="0" dirty="0" smtClean="0">
                <a:ln>
                  <a:noFill/>
                </a:ln>
                <a:solidFill>
                  <a:schemeClr val="tx1">
                    <a:lumMod val="75000"/>
                  </a:schemeClr>
                </a:solidFill>
                <a:effectLst/>
                <a:uLnTx/>
                <a:uFillTx/>
                <a:latin typeface="+mj-lt"/>
                <a:ea typeface="+mj-ea"/>
                <a:cs typeface="+mj-cs"/>
              </a:rPr>
              <a:t>Mechanical &amp; Electrical Engineering</a:t>
            </a:r>
          </a:p>
        </p:txBody>
      </p:sp>
      <p:pic>
        <p:nvPicPr>
          <p:cNvPr id="6" name="Picture 7"/>
          <p:cNvPicPr>
            <a:picLocks noChangeAspect="1" noChangeArrowheads="1"/>
          </p:cNvPicPr>
          <p:nvPr/>
        </p:nvPicPr>
        <p:blipFill>
          <a:blip r:embed="rId2" cstate="print"/>
          <a:srcRect/>
          <a:stretch>
            <a:fillRect/>
          </a:stretch>
        </p:blipFill>
        <p:spPr bwMode="auto">
          <a:xfrm>
            <a:off x="533400" y="2686050"/>
            <a:ext cx="5181600" cy="3884613"/>
          </a:xfrm>
          <a:prstGeom prst="rect">
            <a:avLst/>
          </a:prstGeom>
          <a:noFill/>
          <a:ln w="9525">
            <a:noFill/>
            <a:miter lim="800000"/>
            <a:headEnd/>
            <a:tailEnd/>
          </a:ln>
        </p:spPr>
      </p:pic>
      <p:sp>
        <p:nvSpPr>
          <p:cNvPr id="7" name="Rectangle 8"/>
          <p:cNvSpPr>
            <a:spLocks noChangeArrowheads="1"/>
          </p:cNvSpPr>
          <p:nvPr/>
        </p:nvSpPr>
        <p:spPr bwMode="auto">
          <a:xfrm>
            <a:off x="533400" y="2667000"/>
            <a:ext cx="5181600" cy="3886200"/>
          </a:xfrm>
          <a:prstGeom prst="rect">
            <a:avLst/>
          </a:prstGeom>
          <a:noFill/>
          <a:ln w="76200">
            <a:solidFill>
              <a:srgbClr val="AD27F4"/>
            </a:solidFill>
            <a:miter lim="800000"/>
            <a:headEnd/>
            <a:tailEnd/>
          </a:ln>
        </p:spPr>
        <p:txBody>
          <a:bodyPr wrap="none" anchor="ctr"/>
          <a:lstStyle/>
          <a:p>
            <a:endParaRPr lang="en-US"/>
          </a:p>
        </p:txBody>
      </p:sp>
      <p:sp>
        <p:nvSpPr>
          <p:cNvPr id="8" name="Rectangle 10"/>
          <p:cNvSpPr>
            <a:spLocks noChangeArrowheads="1"/>
          </p:cNvSpPr>
          <p:nvPr/>
        </p:nvSpPr>
        <p:spPr bwMode="auto">
          <a:xfrm>
            <a:off x="533400" y="1219200"/>
            <a:ext cx="8458200" cy="838200"/>
          </a:xfrm>
          <a:prstGeom prst="rect">
            <a:avLst/>
          </a:prstGeom>
          <a:noFill/>
          <a:ln w="9525">
            <a:noFill/>
            <a:miter lim="800000"/>
            <a:headEnd/>
            <a:tailEnd/>
          </a:ln>
        </p:spPr>
        <p:txBody>
          <a:bodyPr/>
          <a:lstStyle/>
          <a:p>
            <a:pPr marL="342900" indent="-342900">
              <a:lnSpc>
                <a:spcPct val="80000"/>
              </a:lnSpc>
              <a:spcBef>
                <a:spcPct val="20000"/>
              </a:spcBef>
              <a:buClr>
                <a:schemeClr val="accent2"/>
              </a:buClr>
              <a:buFont typeface="Arial" pitchFamily="34" charset="0"/>
              <a:buChar char="•"/>
            </a:pPr>
            <a:r>
              <a:rPr kumimoji="1" lang="en-US" sz="2800" b="1" dirty="0"/>
              <a:t>SAE Formula I (Mini Indy) 2006, Pontiac MI </a:t>
            </a:r>
          </a:p>
          <a:p>
            <a:pPr marL="742950" lvl="1" indent="-285750">
              <a:lnSpc>
                <a:spcPct val="80000"/>
              </a:lnSpc>
              <a:spcBef>
                <a:spcPct val="20000"/>
              </a:spcBef>
              <a:buClr>
                <a:schemeClr val="accent2"/>
              </a:buClr>
              <a:buFont typeface="Arial" pitchFamily="34" charset="0"/>
              <a:buChar char="•"/>
            </a:pPr>
            <a:r>
              <a:rPr kumimoji="1" lang="en-US" b="1" dirty="0"/>
              <a:t>65</a:t>
            </a:r>
            <a:r>
              <a:rPr kumimoji="1" lang="en-US" b="1" baseline="30000" dirty="0"/>
              <a:t>th</a:t>
            </a:r>
            <a:r>
              <a:rPr kumimoji="1" lang="en-US" b="1" dirty="0"/>
              <a:t> of 125,  ME &amp; EE</a:t>
            </a:r>
            <a:endParaRPr kumimoji="1" lang="en-US" dirty="0"/>
          </a:p>
          <a:p>
            <a:pPr marL="742950" lvl="1" indent="-285750">
              <a:lnSpc>
                <a:spcPct val="80000"/>
              </a:lnSpc>
              <a:spcBef>
                <a:spcPct val="20000"/>
              </a:spcBef>
              <a:buClr>
                <a:schemeClr val="accent2"/>
              </a:buClr>
              <a:buFont typeface="Monotype Sorts"/>
              <a:buChar char="y"/>
            </a:pPr>
            <a:endParaRPr lang="en-US" dirty="0">
              <a:solidFill>
                <a:srgbClr val="000000"/>
              </a:solidFill>
            </a:endParaRPr>
          </a:p>
        </p:txBody>
      </p:sp>
      <p:sp>
        <p:nvSpPr>
          <p:cNvPr id="9" name="Text Box 14"/>
          <p:cNvSpPr txBox="1">
            <a:spLocks noChangeArrowheads="1"/>
          </p:cNvSpPr>
          <p:nvPr/>
        </p:nvSpPr>
        <p:spPr bwMode="auto">
          <a:xfrm>
            <a:off x="5867400" y="2362200"/>
            <a:ext cx="3429000" cy="3954463"/>
          </a:xfrm>
          <a:prstGeom prst="rect">
            <a:avLst/>
          </a:prstGeom>
          <a:noFill/>
          <a:ln w="9525">
            <a:noFill/>
            <a:miter lim="800000"/>
            <a:headEnd/>
            <a:tailEnd/>
          </a:ln>
        </p:spPr>
        <p:txBody>
          <a:bodyPr>
            <a:spAutoFit/>
          </a:bodyPr>
          <a:lstStyle/>
          <a:p>
            <a:pPr marL="342900" indent="-342900" algn="ctr">
              <a:lnSpc>
                <a:spcPct val="80000"/>
              </a:lnSpc>
              <a:spcBef>
                <a:spcPct val="20000"/>
              </a:spcBef>
              <a:buClr>
                <a:schemeClr val="accent2"/>
              </a:buClr>
              <a:buFont typeface="Monotype Sorts"/>
              <a:buNone/>
            </a:pPr>
            <a:r>
              <a:rPr kumimoji="1" lang="en-US" sz="1600" b="1" u="sng" dirty="0"/>
              <a:t>SAE Mini Indy Team 2006</a:t>
            </a:r>
            <a:endParaRPr kumimoji="1" lang="en-US" sz="1600" b="1" dirty="0"/>
          </a:p>
          <a:p>
            <a:pPr marL="342900" indent="-342900">
              <a:lnSpc>
                <a:spcPct val="80000"/>
              </a:lnSpc>
              <a:spcBef>
                <a:spcPct val="20000"/>
              </a:spcBef>
              <a:buClr>
                <a:schemeClr val="accent2"/>
              </a:buClr>
              <a:buFont typeface="Arial" pitchFamily="34" charset="0"/>
              <a:buChar char="•"/>
            </a:pPr>
            <a:r>
              <a:rPr lang="en-US" sz="1600" b="1" dirty="0"/>
              <a:t>Leroy Blanchard</a:t>
            </a:r>
          </a:p>
          <a:p>
            <a:pPr marL="342900" indent="-342900">
              <a:lnSpc>
                <a:spcPct val="80000"/>
              </a:lnSpc>
              <a:spcBef>
                <a:spcPct val="20000"/>
              </a:spcBef>
              <a:buClr>
                <a:schemeClr val="accent2"/>
              </a:buClr>
              <a:buFont typeface="Arial" pitchFamily="34" charset="0"/>
              <a:buChar char="•"/>
            </a:pPr>
            <a:r>
              <a:rPr lang="en-US" sz="1600" b="1" dirty="0">
                <a:latin typeface="ArialMS"/>
              </a:rPr>
              <a:t>Ray </a:t>
            </a:r>
            <a:r>
              <a:rPr lang="en-US" sz="1600" b="1" dirty="0" err="1">
                <a:latin typeface="ArialMS"/>
              </a:rPr>
              <a:t>Malek</a:t>
            </a:r>
            <a:endParaRPr lang="en-US" sz="1600" b="1" dirty="0">
              <a:latin typeface="ArialMS"/>
            </a:endParaRPr>
          </a:p>
          <a:p>
            <a:pPr marL="342900" indent="-342900">
              <a:lnSpc>
                <a:spcPct val="80000"/>
              </a:lnSpc>
              <a:spcBef>
                <a:spcPct val="20000"/>
              </a:spcBef>
              <a:buClr>
                <a:schemeClr val="accent2"/>
              </a:buClr>
              <a:buFont typeface="Arial" pitchFamily="34" charset="0"/>
              <a:buChar char="•"/>
            </a:pPr>
            <a:r>
              <a:rPr lang="en-US" sz="1600" b="1" dirty="0">
                <a:latin typeface="ArialMS"/>
              </a:rPr>
              <a:t>David Allison</a:t>
            </a:r>
          </a:p>
          <a:p>
            <a:pPr marL="342900" indent="-342900">
              <a:lnSpc>
                <a:spcPct val="80000"/>
              </a:lnSpc>
              <a:spcBef>
                <a:spcPct val="20000"/>
              </a:spcBef>
              <a:buClr>
                <a:schemeClr val="accent2"/>
              </a:buClr>
              <a:buFont typeface="Arial" pitchFamily="34" charset="0"/>
              <a:buChar char="•"/>
            </a:pPr>
            <a:r>
              <a:rPr lang="en-US" sz="1600" b="1" dirty="0">
                <a:latin typeface="ArialMS"/>
              </a:rPr>
              <a:t>Corey </a:t>
            </a:r>
            <a:r>
              <a:rPr lang="en-US" sz="1600" b="1" dirty="0" err="1">
                <a:latin typeface="ArialMS"/>
              </a:rPr>
              <a:t>Dufrene</a:t>
            </a:r>
            <a:endParaRPr lang="en-US" sz="1600" b="1" dirty="0">
              <a:latin typeface="ArialMS"/>
            </a:endParaRPr>
          </a:p>
          <a:p>
            <a:pPr marL="342900" indent="-342900">
              <a:lnSpc>
                <a:spcPct val="80000"/>
              </a:lnSpc>
              <a:spcBef>
                <a:spcPct val="20000"/>
              </a:spcBef>
              <a:buClr>
                <a:schemeClr val="accent2"/>
              </a:buClr>
              <a:buFont typeface="Arial" pitchFamily="34" charset="0"/>
              <a:buChar char="•"/>
            </a:pPr>
            <a:r>
              <a:rPr lang="en-US" sz="1600" b="1" dirty="0">
                <a:latin typeface="ArialMS"/>
              </a:rPr>
              <a:t>Paul  </a:t>
            </a:r>
            <a:r>
              <a:rPr lang="en-US" sz="1600" b="1" dirty="0" err="1">
                <a:latin typeface="ArialMS"/>
              </a:rPr>
              <a:t>Janeski</a:t>
            </a:r>
            <a:endParaRPr lang="en-US" sz="1600" b="1" dirty="0">
              <a:latin typeface="ArialMS"/>
            </a:endParaRPr>
          </a:p>
          <a:p>
            <a:pPr marL="342900" indent="-342900">
              <a:lnSpc>
                <a:spcPct val="80000"/>
              </a:lnSpc>
              <a:spcBef>
                <a:spcPct val="20000"/>
              </a:spcBef>
              <a:buClr>
                <a:schemeClr val="accent2"/>
              </a:buClr>
              <a:buFont typeface="Arial" pitchFamily="34" charset="0"/>
              <a:buChar char="•"/>
            </a:pPr>
            <a:r>
              <a:rPr lang="en-US" sz="1600" b="1" dirty="0">
                <a:latin typeface="ArialMS"/>
              </a:rPr>
              <a:t>Amy </a:t>
            </a:r>
            <a:r>
              <a:rPr lang="en-US" sz="1600" b="1" dirty="0" err="1">
                <a:latin typeface="ArialMS"/>
              </a:rPr>
              <a:t>Kreutz</a:t>
            </a:r>
            <a:endParaRPr lang="en-US" sz="1600" b="1" dirty="0">
              <a:latin typeface="ArialMS"/>
            </a:endParaRPr>
          </a:p>
          <a:p>
            <a:pPr marL="342900" indent="-342900">
              <a:lnSpc>
                <a:spcPct val="80000"/>
              </a:lnSpc>
              <a:spcBef>
                <a:spcPct val="20000"/>
              </a:spcBef>
              <a:buClr>
                <a:schemeClr val="accent2"/>
              </a:buClr>
              <a:buFont typeface="Arial" pitchFamily="34" charset="0"/>
              <a:buChar char="•"/>
            </a:pPr>
            <a:r>
              <a:rPr lang="en-US" sz="1600" b="1" dirty="0">
                <a:latin typeface="ArialMS"/>
              </a:rPr>
              <a:t>Blake Manuel</a:t>
            </a:r>
          </a:p>
          <a:p>
            <a:pPr marL="342900" indent="-342900">
              <a:lnSpc>
                <a:spcPct val="80000"/>
              </a:lnSpc>
              <a:spcBef>
                <a:spcPct val="20000"/>
              </a:spcBef>
              <a:buClr>
                <a:schemeClr val="accent2"/>
              </a:buClr>
              <a:buFont typeface="Arial" pitchFamily="34" charset="0"/>
              <a:buChar char="•"/>
            </a:pPr>
            <a:r>
              <a:rPr lang="en-US" sz="1600" b="1" dirty="0">
                <a:latin typeface="ArialMS"/>
              </a:rPr>
              <a:t>Kevin Naquin</a:t>
            </a:r>
          </a:p>
          <a:p>
            <a:pPr marL="342900" indent="-342900">
              <a:lnSpc>
                <a:spcPct val="80000"/>
              </a:lnSpc>
              <a:spcBef>
                <a:spcPct val="20000"/>
              </a:spcBef>
              <a:buClr>
                <a:schemeClr val="accent2"/>
              </a:buClr>
              <a:buFont typeface="Arial" pitchFamily="34" charset="0"/>
              <a:buChar char="•"/>
            </a:pPr>
            <a:r>
              <a:rPr lang="en-US" sz="1600" b="1" dirty="0">
                <a:latin typeface="ArialMS"/>
              </a:rPr>
              <a:t>Brian Seiler</a:t>
            </a:r>
          </a:p>
          <a:p>
            <a:pPr marL="342900" indent="-342900">
              <a:lnSpc>
                <a:spcPct val="80000"/>
              </a:lnSpc>
              <a:spcBef>
                <a:spcPct val="20000"/>
              </a:spcBef>
              <a:buClr>
                <a:schemeClr val="accent2"/>
              </a:buClr>
              <a:buFont typeface="Arial" pitchFamily="34" charset="0"/>
              <a:buChar char="•"/>
            </a:pPr>
            <a:r>
              <a:rPr lang="en-US" sz="1600" b="1" dirty="0">
                <a:latin typeface="ArialMS"/>
              </a:rPr>
              <a:t>Jacob </a:t>
            </a:r>
            <a:r>
              <a:rPr lang="en-US" sz="1600" b="1" dirty="0" err="1">
                <a:latin typeface="ArialMS"/>
              </a:rPr>
              <a:t>Porta</a:t>
            </a:r>
            <a:endParaRPr lang="en-US" sz="1600" b="1" dirty="0">
              <a:latin typeface="ArialMS"/>
            </a:endParaRPr>
          </a:p>
          <a:p>
            <a:pPr marL="342900" indent="-342900">
              <a:lnSpc>
                <a:spcPct val="80000"/>
              </a:lnSpc>
              <a:spcBef>
                <a:spcPct val="20000"/>
              </a:spcBef>
              <a:buClr>
                <a:schemeClr val="accent2"/>
              </a:buClr>
              <a:buFont typeface="Arial" pitchFamily="34" charset="0"/>
              <a:buChar char="•"/>
            </a:pPr>
            <a:r>
              <a:rPr lang="en-US" sz="1600" b="1" dirty="0" err="1">
                <a:latin typeface="ArialMS"/>
              </a:rPr>
              <a:t>Jaspreet</a:t>
            </a:r>
            <a:r>
              <a:rPr lang="en-US" sz="1600" b="1" dirty="0">
                <a:latin typeface="ArialMS"/>
              </a:rPr>
              <a:t> </a:t>
            </a:r>
            <a:r>
              <a:rPr lang="en-US" sz="1600" b="1" dirty="0" err="1">
                <a:latin typeface="ArialMS"/>
              </a:rPr>
              <a:t>Bains</a:t>
            </a:r>
            <a:endParaRPr lang="en-US" sz="1600" b="1" dirty="0">
              <a:latin typeface="ArialMS"/>
            </a:endParaRPr>
          </a:p>
          <a:p>
            <a:pPr marL="342900" indent="-342900">
              <a:lnSpc>
                <a:spcPct val="80000"/>
              </a:lnSpc>
              <a:spcBef>
                <a:spcPct val="20000"/>
              </a:spcBef>
              <a:buClr>
                <a:schemeClr val="accent2"/>
              </a:buClr>
              <a:buFont typeface="Arial" pitchFamily="34" charset="0"/>
              <a:buChar char="•"/>
            </a:pPr>
            <a:r>
              <a:rPr lang="en-US" sz="1600" b="1" dirty="0">
                <a:latin typeface="ArialMS"/>
              </a:rPr>
              <a:t>Kasey Adams</a:t>
            </a:r>
          </a:p>
          <a:p>
            <a:pPr marL="342900" indent="-342900">
              <a:lnSpc>
                <a:spcPct val="80000"/>
              </a:lnSpc>
              <a:spcBef>
                <a:spcPct val="20000"/>
              </a:spcBef>
              <a:buClr>
                <a:schemeClr val="accent2"/>
              </a:buClr>
              <a:buFont typeface="Arial" pitchFamily="34" charset="0"/>
              <a:buChar char="•"/>
            </a:pPr>
            <a:r>
              <a:rPr lang="en-US" sz="1600" b="1" dirty="0"/>
              <a:t>Advisors:</a:t>
            </a:r>
          </a:p>
          <a:p>
            <a:pPr marL="685800" lvl="1" indent="-228600">
              <a:lnSpc>
                <a:spcPct val="80000"/>
              </a:lnSpc>
              <a:spcBef>
                <a:spcPct val="20000"/>
              </a:spcBef>
              <a:buClr>
                <a:schemeClr val="accent2"/>
              </a:buClr>
              <a:buFont typeface="Arial" pitchFamily="34" charset="0"/>
              <a:buChar char="•"/>
            </a:pPr>
            <a:r>
              <a:rPr lang="en-US" sz="1600" b="1" dirty="0"/>
              <a:t>Dr. Keith </a:t>
            </a:r>
            <a:r>
              <a:rPr lang="en-US" sz="1600" b="1" dirty="0" err="1"/>
              <a:t>Gonthier</a:t>
            </a:r>
            <a:r>
              <a:rPr lang="en-US" sz="1600" b="1" dirty="0"/>
              <a:t> </a:t>
            </a:r>
          </a:p>
          <a:p>
            <a:pPr marL="685800" lvl="1" indent="-228600">
              <a:lnSpc>
                <a:spcPct val="80000"/>
              </a:lnSpc>
              <a:spcBef>
                <a:spcPct val="20000"/>
              </a:spcBef>
              <a:buClr>
                <a:schemeClr val="accent2"/>
              </a:buClr>
              <a:buFont typeface="Arial" pitchFamily="34" charset="0"/>
              <a:buChar char="•"/>
            </a:pPr>
            <a:r>
              <a:rPr lang="en-US" sz="1600" b="1" dirty="0"/>
              <a:t>Dr. </a:t>
            </a:r>
            <a:r>
              <a:rPr lang="en-US" sz="1600" b="1" dirty="0" err="1"/>
              <a:t>Eyassu</a:t>
            </a:r>
            <a:r>
              <a:rPr lang="en-US" sz="1600" b="1" dirty="0"/>
              <a:t> </a:t>
            </a:r>
            <a:r>
              <a:rPr lang="en-US" sz="1600" b="1" dirty="0" err="1"/>
              <a:t>Woldesenbet</a:t>
            </a:r>
            <a:endParaRPr lang="en-US" sz="1600" b="1" dirty="0"/>
          </a:p>
        </p:txBody>
      </p:sp>
      <p:sp>
        <p:nvSpPr>
          <p:cNvPr id="10" name="Text Box 15"/>
          <p:cNvSpPr txBox="1">
            <a:spLocks noChangeArrowheads="1"/>
          </p:cNvSpPr>
          <p:nvPr/>
        </p:nvSpPr>
        <p:spPr bwMode="auto">
          <a:xfrm>
            <a:off x="3276600" y="6221413"/>
            <a:ext cx="2438400" cy="331787"/>
          </a:xfrm>
          <a:prstGeom prst="rect">
            <a:avLst/>
          </a:prstGeom>
          <a:solidFill>
            <a:schemeClr val="bg1"/>
          </a:solidFill>
          <a:ln w="57150">
            <a:solidFill>
              <a:srgbClr val="AD27F4"/>
            </a:solidFill>
            <a:miter lim="800000"/>
            <a:headEnd/>
            <a:tailEnd/>
          </a:ln>
        </p:spPr>
        <p:txBody>
          <a:bodyPr>
            <a:spAutoFit/>
          </a:bodyPr>
          <a:lstStyle/>
          <a:p>
            <a:r>
              <a:rPr lang="en-US" sz="1200" i="1"/>
              <a:t>Courtesy of LSU Mini Indy 2006</a:t>
            </a:r>
          </a:p>
        </p:txBody>
      </p:sp>
    </p:spTree>
    <p:extLst>
      <p:ext uri="{BB962C8B-B14F-4D97-AF65-F5344CB8AC3E}">
        <p14:creationId xmlns:p14="http://schemas.microsoft.com/office/powerpoint/2010/main" val="29538046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IMG_1134"/>
          <p:cNvPicPr>
            <a:picLocks noChangeAspect="1" noChangeArrowheads="1"/>
          </p:cNvPicPr>
          <p:nvPr/>
        </p:nvPicPr>
        <p:blipFill>
          <a:blip r:embed="rId3" cstate="print"/>
          <a:srcRect/>
          <a:stretch>
            <a:fillRect/>
          </a:stretch>
        </p:blipFill>
        <p:spPr bwMode="auto">
          <a:xfrm>
            <a:off x="304800" y="2971800"/>
            <a:ext cx="3429000" cy="2571750"/>
          </a:xfrm>
          <a:prstGeom prst="rect">
            <a:avLst/>
          </a:prstGeom>
          <a:noFill/>
          <a:ln w="9525">
            <a:noFill/>
            <a:miter lim="800000"/>
            <a:headEnd/>
            <a:tailEnd/>
          </a:ln>
        </p:spPr>
      </p:pic>
      <p:sp>
        <p:nvSpPr>
          <p:cNvPr id="3" name="Rectangle 2"/>
          <p:cNvSpPr txBox="1">
            <a:spLocks noChangeArrowheads="1"/>
          </p:cNvSpPr>
          <p:nvPr/>
        </p:nvSpPr>
        <p:spPr>
          <a:xfrm>
            <a:off x="1524000" y="228600"/>
            <a:ext cx="6934200" cy="1143000"/>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100" normalizeH="0" baseline="0" noProof="0" dirty="0" smtClean="0">
                <a:ln>
                  <a:noFill/>
                </a:ln>
                <a:solidFill>
                  <a:schemeClr val="tx1">
                    <a:lumMod val="75000"/>
                  </a:schemeClr>
                </a:solidFill>
                <a:effectLst/>
                <a:uLnTx/>
                <a:uFillTx/>
                <a:latin typeface="+mj-lt"/>
                <a:ea typeface="+mj-ea"/>
                <a:cs typeface="+mj-cs"/>
              </a:rPr>
              <a:t>Engineers Without Borders</a:t>
            </a:r>
            <a:endParaRPr kumimoji="0" lang="en-US" sz="3600" b="0" i="0" u="none" strike="noStrike" kern="1200" cap="none" spc="-100" normalizeH="0" baseline="0" noProof="0" dirty="0" smtClean="0">
              <a:ln>
                <a:noFill/>
              </a:ln>
              <a:solidFill>
                <a:schemeClr val="tx1">
                  <a:lumMod val="75000"/>
                </a:schemeClr>
              </a:solidFill>
              <a:effectLst/>
              <a:uLnTx/>
              <a:uFillTx/>
              <a:latin typeface="+mj-lt"/>
              <a:ea typeface="+mj-ea"/>
              <a:cs typeface="+mj-cs"/>
            </a:endParaRPr>
          </a:p>
        </p:txBody>
      </p:sp>
      <p:sp>
        <p:nvSpPr>
          <p:cNvPr id="4" name="Text Box 3"/>
          <p:cNvSpPr txBox="1">
            <a:spLocks noChangeArrowheads="1"/>
          </p:cNvSpPr>
          <p:nvPr/>
        </p:nvSpPr>
        <p:spPr bwMode="auto">
          <a:xfrm>
            <a:off x="3962400" y="2814638"/>
            <a:ext cx="2971800" cy="1525289"/>
          </a:xfrm>
          <a:prstGeom prst="rect">
            <a:avLst/>
          </a:prstGeom>
          <a:noFill/>
          <a:ln w="9525">
            <a:noFill/>
            <a:miter lim="800000"/>
            <a:headEnd/>
            <a:tailEnd/>
          </a:ln>
        </p:spPr>
        <p:txBody>
          <a:bodyPr>
            <a:spAutoFit/>
          </a:bodyPr>
          <a:lstStyle/>
          <a:p>
            <a:pPr marL="228600" indent="-228600">
              <a:lnSpc>
                <a:spcPct val="80000"/>
              </a:lnSpc>
              <a:spcBef>
                <a:spcPct val="20000"/>
              </a:spcBef>
              <a:buClr>
                <a:schemeClr val="accent2"/>
              </a:buClr>
              <a:buFont typeface="Arial" pitchFamily="34" charset="0"/>
              <a:buChar char="•"/>
            </a:pPr>
            <a:r>
              <a:rPr lang="en-US" sz="1600" b="1" dirty="0"/>
              <a:t>Andrew </a:t>
            </a:r>
            <a:r>
              <a:rPr lang="en-US" sz="1600" b="1" dirty="0" err="1"/>
              <a:t>Bankston</a:t>
            </a:r>
            <a:r>
              <a:rPr lang="en-US" sz="1600" b="1" dirty="0"/>
              <a:t> - CEE</a:t>
            </a:r>
          </a:p>
          <a:p>
            <a:pPr marL="228600" indent="-228600">
              <a:lnSpc>
                <a:spcPct val="80000"/>
              </a:lnSpc>
              <a:spcBef>
                <a:spcPct val="20000"/>
              </a:spcBef>
              <a:buClr>
                <a:schemeClr val="accent2"/>
              </a:buClr>
              <a:buFont typeface="Arial" pitchFamily="34" charset="0"/>
              <a:buChar char="•"/>
            </a:pPr>
            <a:r>
              <a:rPr lang="en-US" sz="1600" b="1" dirty="0"/>
              <a:t>Chris Bergeron - ARCHI</a:t>
            </a:r>
          </a:p>
          <a:p>
            <a:pPr marL="228600" indent="-228600">
              <a:lnSpc>
                <a:spcPct val="80000"/>
              </a:lnSpc>
              <a:spcBef>
                <a:spcPct val="20000"/>
              </a:spcBef>
              <a:buClr>
                <a:schemeClr val="accent2"/>
              </a:buClr>
              <a:buFont typeface="Arial" pitchFamily="34" charset="0"/>
              <a:buChar char="•"/>
            </a:pPr>
            <a:r>
              <a:rPr lang="en-US" sz="1600" b="1" dirty="0"/>
              <a:t>James Dupree - ME</a:t>
            </a:r>
          </a:p>
          <a:p>
            <a:pPr marL="228600" indent="-228600">
              <a:lnSpc>
                <a:spcPct val="80000"/>
              </a:lnSpc>
              <a:spcBef>
                <a:spcPct val="20000"/>
              </a:spcBef>
              <a:buClr>
                <a:schemeClr val="accent2"/>
              </a:buClr>
              <a:buFont typeface="Arial" pitchFamily="34" charset="0"/>
              <a:buChar char="•"/>
            </a:pPr>
            <a:r>
              <a:rPr lang="en-US" sz="1600" b="1" dirty="0"/>
              <a:t>Blake Lemoine - EE</a:t>
            </a:r>
          </a:p>
          <a:p>
            <a:pPr marL="228600" indent="-228600">
              <a:lnSpc>
                <a:spcPct val="80000"/>
              </a:lnSpc>
              <a:spcBef>
                <a:spcPct val="20000"/>
              </a:spcBef>
              <a:buClr>
                <a:schemeClr val="accent2"/>
              </a:buClr>
              <a:buFont typeface="Arial" pitchFamily="34" charset="0"/>
              <a:buChar char="•"/>
            </a:pPr>
            <a:r>
              <a:rPr lang="en-US" sz="1600" b="1" dirty="0"/>
              <a:t>Leah Lemoine - CEE</a:t>
            </a:r>
          </a:p>
          <a:p>
            <a:pPr marL="228600" indent="-228600">
              <a:lnSpc>
                <a:spcPct val="80000"/>
              </a:lnSpc>
              <a:spcBef>
                <a:spcPct val="20000"/>
              </a:spcBef>
              <a:buClr>
                <a:schemeClr val="accent2"/>
              </a:buClr>
              <a:buFont typeface="Arial" pitchFamily="34" charset="0"/>
              <a:buChar char="•"/>
            </a:pPr>
            <a:r>
              <a:rPr lang="en-US" sz="1600" b="1" dirty="0"/>
              <a:t>Rachel </a:t>
            </a:r>
            <a:r>
              <a:rPr lang="en-US" sz="1600" b="1" dirty="0" err="1"/>
              <a:t>Stich</a:t>
            </a:r>
            <a:r>
              <a:rPr lang="en-US" sz="1600" b="1" dirty="0"/>
              <a:t> - CEE</a:t>
            </a:r>
          </a:p>
        </p:txBody>
      </p:sp>
      <p:sp>
        <p:nvSpPr>
          <p:cNvPr id="5" name="Rectangle 4"/>
          <p:cNvSpPr>
            <a:spLocks noChangeArrowheads="1"/>
          </p:cNvSpPr>
          <p:nvPr/>
        </p:nvSpPr>
        <p:spPr bwMode="auto">
          <a:xfrm>
            <a:off x="304800" y="1676400"/>
            <a:ext cx="8458200" cy="1143000"/>
          </a:xfrm>
          <a:prstGeom prst="rect">
            <a:avLst/>
          </a:prstGeom>
          <a:noFill/>
          <a:ln w="9525">
            <a:noFill/>
            <a:miter lim="800000"/>
            <a:headEnd/>
            <a:tailEnd/>
          </a:ln>
        </p:spPr>
        <p:txBody>
          <a:bodyPr/>
          <a:lstStyle/>
          <a:p>
            <a:pPr marL="342900" indent="-342900">
              <a:lnSpc>
                <a:spcPct val="80000"/>
              </a:lnSpc>
              <a:spcBef>
                <a:spcPct val="20000"/>
              </a:spcBef>
              <a:buClr>
                <a:schemeClr val="accent2"/>
              </a:buClr>
              <a:buFont typeface="Arial" pitchFamily="34" charset="0"/>
              <a:buChar char="•"/>
            </a:pPr>
            <a:r>
              <a:rPr kumimoji="1" lang="en-US" b="1" dirty="0"/>
              <a:t>Drinkable water supply for village of </a:t>
            </a:r>
            <a:r>
              <a:rPr lang="en-US" b="1" dirty="0" err="1"/>
              <a:t>Nyamilu</a:t>
            </a:r>
            <a:r>
              <a:rPr lang="en-US" b="1" dirty="0"/>
              <a:t>, Kenya</a:t>
            </a:r>
            <a:endParaRPr lang="en-US" dirty="0"/>
          </a:p>
          <a:p>
            <a:pPr marL="742950" lvl="1" indent="-285750">
              <a:lnSpc>
                <a:spcPct val="70000"/>
              </a:lnSpc>
              <a:spcBef>
                <a:spcPct val="20000"/>
              </a:spcBef>
              <a:buClr>
                <a:schemeClr val="accent2"/>
              </a:buClr>
              <a:buFont typeface="Arial" pitchFamily="34" charset="0"/>
              <a:buChar char="•"/>
            </a:pPr>
            <a:r>
              <a:rPr lang="en-US" sz="2000" b="1" dirty="0"/>
              <a:t>Multidisciplinary Group of Students</a:t>
            </a:r>
          </a:p>
          <a:p>
            <a:pPr marL="742950" lvl="1" indent="-285750">
              <a:lnSpc>
                <a:spcPct val="70000"/>
              </a:lnSpc>
              <a:spcBef>
                <a:spcPct val="20000"/>
              </a:spcBef>
              <a:buClr>
                <a:schemeClr val="accent2"/>
              </a:buClr>
              <a:buFont typeface="Arial" pitchFamily="34" charset="0"/>
              <a:buChar char="•"/>
            </a:pPr>
            <a:r>
              <a:rPr lang="en-US" sz="2000" b="1" dirty="0"/>
              <a:t>Joint Project w/ </a:t>
            </a:r>
            <a:r>
              <a:rPr lang="en-US" sz="2000" b="1" dirty="0" err="1"/>
              <a:t>Darmouth</a:t>
            </a:r>
            <a:endParaRPr kumimoji="1" lang="en-US" sz="2000" b="1" dirty="0"/>
          </a:p>
          <a:p>
            <a:pPr marL="742950" lvl="1" indent="-285750">
              <a:lnSpc>
                <a:spcPct val="80000"/>
              </a:lnSpc>
              <a:spcBef>
                <a:spcPct val="20000"/>
              </a:spcBef>
              <a:buClr>
                <a:schemeClr val="accent2"/>
              </a:buClr>
              <a:buFont typeface="Monotype Sorts"/>
              <a:buChar char="y"/>
            </a:pPr>
            <a:endParaRPr kumimoji="1" lang="en-US" sz="2000" b="1" i="1" dirty="0"/>
          </a:p>
        </p:txBody>
      </p:sp>
      <p:sp>
        <p:nvSpPr>
          <p:cNvPr id="6" name="Rectangle 7"/>
          <p:cNvSpPr>
            <a:spLocks noChangeArrowheads="1"/>
          </p:cNvSpPr>
          <p:nvPr/>
        </p:nvSpPr>
        <p:spPr bwMode="auto">
          <a:xfrm>
            <a:off x="304800" y="2971800"/>
            <a:ext cx="3429000" cy="2590800"/>
          </a:xfrm>
          <a:prstGeom prst="rect">
            <a:avLst/>
          </a:prstGeom>
          <a:noFill/>
          <a:ln w="76200">
            <a:solidFill>
              <a:srgbClr val="AD27F4"/>
            </a:solidFill>
            <a:miter lim="800000"/>
            <a:headEnd/>
            <a:tailEnd/>
          </a:ln>
        </p:spPr>
        <p:txBody>
          <a:bodyPr wrap="none" anchor="ctr"/>
          <a:lstStyle/>
          <a:p>
            <a:endParaRPr lang="en-US"/>
          </a:p>
        </p:txBody>
      </p:sp>
      <p:sp>
        <p:nvSpPr>
          <p:cNvPr id="7" name="Text Box 8"/>
          <p:cNvSpPr txBox="1">
            <a:spLocks noChangeArrowheads="1"/>
          </p:cNvSpPr>
          <p:nvPr/>
        </p:nvSpPr>
        <p:spPr bwMode="auto">
          <a:xfrm>
            <a:off x="304800" y="5249863"/>
            <a:ext cx="2743200" cy="312737"/>
          </a:xfrm>
          <a:prstGeom prst="rect">
            <a:avLst/>
          </a:prstGeom>
          <a:solidFill>
            <a:schemeClr val="bg1"/>
          </a:solidFill>
          <a:ln w="38100">
            <a:solidFill>
              <a:srgbClr val="AD27F4"/>
            </a:solidFill>
            <a:miter lim="800000"/>
            <a:headEnd/>
            <a:tailEnd/>
          </a:ln>
        </p:spPr>
        <p:txBody>
          <a:bodyPr>
            <a:spAutoFit/>
          </a:bodyPr>
          <a:lstStyle/>
          <a:p>
            <a:r>
              <a:rPr lang="en-US" sz="1200" i="1"/>
              <a:t>Courtesy of LSU EWB Team, 2006</a:t>
            </a:r>
          </a:p>
        </p:txBody>
      </p:sp>
      <p:pic>
        <p:nvPicPr>
          <p:cNvPr id="8" name="Picture 9" descr="IMG_1099"/>
          <p:cNvPicPr>
            <a:picLocks noChangeAspect="1" noChangeArrowheads="1"/>
          </p:cNvPicPr>
          <p:nvPr/>
        </p:nvPicPr>
        <p:blipFill>
          <a:blip r:embed="rId4" cstate="print"/>
          <a:srcRect/>
          <a:stretch>
            <a:fillRect/>
          </a:stretch>
        </p:blipFill>
        <p:spPr bwMode="auto">
          <a:xfrm>
            <a:off x="3124200" y="4419600"/>
            <a:ext cx="2895600" cy="2171700"/>
          </a:xfrm>
          <a:prstGeom prst="rect">
            <a:avLst/>
          </a:prstGeom>
          <a:noFill/>
          <a:ln w="9525">
            <a:noFill/>
            <a:miter lim="800000"/>
            <a:headEnd/>
            <a:tailEnd/>
          </a:ln>
        </p:spPr>
      </p:pic>
      <p:sp>
        <p:nvSpPr>
          <p:cNvPr id="9" name="Rectangle 11"/>
          <p:cNvSpPr>
            <a:spLocks noChangeArrowheads="1"/>
          </p:cNvSpPr>
          <p:nvPr/>
        </p:nvSpPr>
        <p:spPr bwMode="auto">
          <a:xfrm>
            <a:off x="3124200" y="4419600"/>
            <a:ext cx="2895600" cy="2133600"/>
          </a:xfrm>
          <a:prstGeom prst="rect">
            <a:avLst/>
          </a:prstGeom>
          <a:noFill/>
          <a:ln w="76200">
            <a:solidFill>
              <a:srgbClr val="AD27F4"/>
            </a:solidFill>
            <a:miter lim="800000"/>
            <a:headEnd/>
            <a:tailEnd/>
          </a:ln>
        </p:spPr>
        <p:txBody>
          <a:bodyPr wrap="none" anchor="ctr"/>
          <a:lstStyle/>
          <a:p>
            <a:endParaRPr lang="en-US"/>
          </a:p>
        </p:txBody>
      </p:sp>
      <p:sp>
        <p:nvSpPr>
          <p:cNvPr id="10" name="Text Box 13"/>
          <p:cNvSpPr txBox="1">
            <a:spLocks noChangeArrowheads="1"/>
          </p:cNvSpPr>
          <p:nvPr/>
        </p:nvSpPr>
        <p:spPr bwMode="auto">
          <a:xfrm>
            <a:off x="6705600" y="2814638"/>
            <a:ext cx="2514600" cy="2976562"/>
          </a:xfrm>
          <a:prstGeom prst="rect">
            <a:avLst/>
          </a:prstGeom>
          <a:noFill/>
          <a:ln w="9525">
            <a:noFill/>
            <a:miter lim="800000"/>
            <a:headEnd/>
            <a:tailEnd/>
          </a:ln>
        </p:spPr>
        <p:txBody>
          <a:bodyPr>
            <a:spAutoFit/>
          </a:bodyPr>
          <a:lstStyle/>
          <a:p>
            <a:pPr marL="228600" indent="-228600">
              <a:lnSpc>
                <a:spcPct val="80000"/>
              </a:lnSpc>
              <a:spcBef>
                <a:spcPct val="20000"/>
              </a:spcBef>
              <a:buClr>
                <a:schemeClr val="accent2"/>
              </a:buClr>
              <a:buFont typeface="Arial" pitchFamily="34" charset="0"/>
              <a:buChar char="•"/>
            </a:pPr>
            <a:r>
              <a:rPr lang="en-US" sz="1600" b="1" dirty="0"/>
              <a:t>Elaine Tate - CEE</a:t>
            </a:r>
          </a:p>
          <a:p>
            <a:pPr marL="228600" indent="-228600">
              <a:lnSpc>
                <a:spcPct val="80000"/>
              </a:lnSpc>
              <a:spcBef>
                <a:spcPct val="20000"/>
              </a:spcBef>
              <a:buClr>
                <a:schemeClr val="accent2"/>
              </a:buClr>
              <a:buFont typeface="Arial" pitchFamily="34" charset="0"/>
              <a:buChar char="•"/>
            </a:pPr>
            <a:r>
              <a:rPr lang="en-US" sz="1600" b="1" dirty="0"/>
              <a:t>David Hawley - CEE</a:t>
            </a:r>
          </a:p>
          <a:p>
            <a:pPr marL="228600" indent="-228600">
              <a:lnSpc>
                <a:spcPct val="80000"/>
              </a:lnSpc>
              <a:spcBef>
                <a:spcPct val="20000"/>
              </a:spcBef>
              <a:buClr>
                <a:schemeClr val="accent2"/>
              </a:buClr>
              <a:buFont typeface="Arial" pitchFamily="34" charset="0"/>
              <a:buChar char="•"/>
            </a:pPr>
            <a:r>
              <a:rPr lang="en-US" sz="1600" b="1" dirty="0"/>
              <a:t>Nathan </a:t>
            </a:r>
            <a:r>
              <a:rPr lang="en-US" sz="1600" b="1" dirty="0" err="1"/>
              <a:t>Carse</a:t>
            </a:r>
            <a:r>
              <a:rPr lang="en-US" sz="1600" b="1" dirty="0"/>
              <a:t> - CEE</a:t>
            </a:r>
          </a:p>
          <a:p>
            <a:pPr marL="228600" indent="-228600">
              <a:lnSpc>
                <a:spcPct val="80000"/>
              </a:lnSpc>
              <a:spcBef>
                <a:spcPct val="20000"/>
              </a:spcBef>
              <a:buClr>
                <a:schemeClr val="accent2"/>
              </a:buClr>
              <a:buFont typeface="Arial" pitchFamily="34" charset="0"/>
              <a:buChar char="•"/>
            </a:pPr>
            <a:r>
              <a:rPr lang="en-US" sz="1600" b="1" dirty="0"/>
              <a:t>Steven Cook - CEE</a:t>
            </a:r>
          </a:p>
          <a:p>
            <a:pPr marL="228600" indent="-228600">
              <a:lnSpc>
                <a:spcPct val="80000"/>
              </a:lnSpc>
              <a:spcBef>
                <a:spcPct val="20000"/>
              </a:spcBef>
              <a:buClr>
                <a:schemeClr val="accent2"/>
              </a:buClr>
              <a:buFont typeface="Arial" pitchFamily="34" charset="0"/>
              <a:buChar char="•"/>
            </a:pPr>
            <a:r>
              <a:rPr lang="en-US" sz="1600" b="1" dirty="0"/>
              <a:t>Meghan Grant - CEE</a:t>
            </a:r>
          </a:p>
          <a:p>
            <a:pPr marL="228600" indent="-228600">
              <a:lnSpc>
                <a:spcPct val="80000"/>
              </a:lnSpc>
              <a:spcBef>
                <a:spcPct val="20000"/>
              </a:spcBef>
              <a:buClr>
                <a:schemeClr val="accent2"/>
              </a:buClr>
              <a:buFont typeface="Arial" pitchFamily="34" charset="0"/>
              <a:buChar char="•"/>
            </a:pPr>
            <a:r>
              <a:rPr lang="en-US" sz="1600" b="1" dirty="0"/>
              <a:t>Michael Griffith - CM</a:t>
            </a:r>
          </a:p>
          <a:p>
            <a:pPr marL="228600" indent="-228600">
              <a:lnSpc>
                <a:spcPct val="80000"/>
              </a:lnSpc>
              <a:spcBef>
                <a:spcPct val="20000"/>
              </a:spcBef>
              <a:buClr>
                <a:schemeClr val="accent2"/>
              </a:buClr>
              <a:buFont typeface="Arial" pitchFamily="34" charset="0"/>
              <a:buChar char="•"/>
            </a:pPr>
            <a:r>
              <a:rPr lang="en-US" sz="1600" b="1" dirty="0"/>
              <a:t>William Lopez - CHE</a:t>
            </a:r>
          </a:p>
          <a:p>
            <a:pPr marL="228600" indent="-228600">
              <a:lnSpc>
                <a:spcPct val="80000"/>
              </a:lnSpc>
              <a:spcBef>
                <a:spcPct val="20000"/>
              </a:spcBef>
              <a:buClr>
                <a:schemeClr val="accent2"/>
              </a:buClr>
              <a:buFont typeface="Arial" pitchFamily="34" charset="0"/>
              <a:buChar char="•"/>
            </a:pPr>
            <a:r>
              <a:rPr lang="en-US" sz="1600" b="1" dirty="0"/>
              <a:t>Jenifer </a:t>
            </a:r>
            <a:r>
              <a:rPr lang="en-US" sz="1600" b="1" dirty="0" err="1"/>
              <a:t>Placide</a:t>
            </a:r>
            <a:r>
              <a:rPr lang="en-US" sz="1600" b="1" dirty="0"/>
              <a:t> - BE</a:t>
            </a:r>
          </a:p>
          <a:p>
            <a:pPr marL="228600" indent="-228600">
              <a:lnSpc>
                <a:spcPct val="80000"/>
              </a:lnSpc>
              <a:spcBef>
                <a:spcPct val="20000"/>
              </a:spcBef>
              <a:buClr>
                <a:schemeClr val="accent2"/>
              </a:buClr>
              <a:buFont typeface="Arial" pitchFamily="34" charset="0"/>
              <a:buChar char="•"/>
            </a:pPr>
            <a:r>
              <a:rPr lang="en-US" sz="1600" b="1" dirty="0"/>
              <a:t>Justin Pugh - EE</a:t>
            </a:r>
          </a:p>
          <a:p>
            <a:pPr marL="228600" indent="-228600">
              <a:lnSpc>
                <a:spcPct val="80000"/>
              </a:lnSpc>
              <a:spcBef>
                <a:spcPct val="20000"/>
              </a:spcBef>
              <a:buClr>
                <a:schemeClr val="accent2"/>
              </a:buClr>
              <a:buFont typeface="Arial" pitchFamily="34" charset="0"/>
              <a:buChar char="•"/>
            </a:pPr>
            <a:r>
              <a:rPr lang="en-US" sz="1600" b="1" dirty="0"/>
              <a:t>Advisors:</a:t>
            </a:r>
          </a:p>
          <a:p>
            <a:pPr marL="685800" lvl="1" indent="-228600">
              <a:lnSpc>
                <a:spcPct val="80000"/>
              </a:lnSpc>
              <a:spcBef>
                <a:spcPct val="20000"/>
              </a:spcBef>
              <a:buClr>
                <a:schemeClr val="accent2"/>
              </a:buClr>
              <a:buFont typeface="Arial" pitchFamily="34" charset="0"/>
              <a:buChar char="•"/>
            </a:pPr>
            <a:r>
              <a:rPr lang="en-US" sz="1600" b="1" dirty="0"/>
              <a:t>Dr. Bill Moe</a:t>
            </a:r>
          </a:p>
          <a:p>
            <a:pPr marL="685800" lvl="1" indent="-228600">
              <a:lnSpc>
                <a:spcPct val="80000"/>
              </a:lnSpc>
              <a:spcBef>
                <a:spcPct val="20000"/>
              </a:spcBef>
              <a:buClr>
                <a:schemeClr val="accent2"/>
              </a:buClr>
              <a:buFont typeface="Arial" pitchFamily="34" charset="0"/>
              <a:buChar char="•"/>
            </a:pPr>
            <a:r>
              <a:rPr lang="en-US" sz="1600" b="1" dirty="0"/>
              <a:t>Al </a:t>
            </a:r>
            <a:r>
              <a:rPr lang="en-US" sz="1600" b="1" dirty="0" err="1"/>
              <a:t>Pawlowski</a:t>
            </a:r>
            <a:endParaRPr lang="en-US" sz="1600" b="1" dirty="0"/>
          </a:p>
        </p:txBody>
      </p:sp>
      <p:sp>
        <p:nvSpPr>
          <p:cNvPr id="11" name="Text Box 14"/>
          <p:cNvSpPr txBox="1">
            <a:spLocks noChangeArrowheads="1"/>
          </p:cNvSpPr>
          <p:nvPr/>
        </p:nvSpPr>
        <p:spPr bwMode="auto">
          <a:xfrm>
            <a:off x="5334000" y="2508250"/>
            <a:ext cx="2971800" cy="311150"/>
          </a:xfrm>
          <a:prstGeom prst="rect">
            <a:avLst/>
          </a:prstGeom>
          <a:noFill/>
          <a:ln w="9525">
            <a:noFill/>
            <a:miter lim="800000"/>
            <a:headEnd/>
            <a:tailEnd/>
          </a:ln>
        </p:spPr>
        <p:txBody>
          <a:bodyPr>
            <a:spAutoFit/>
          </a:bodyPr>
          <a:lstStyle/>
          <a:p>
            <a:pPr marL="342900" indent="-342900" algn="ctr">
              <a:lnSpc>
                <a:spcPct val="80000"/>
              </a:lnSpc>
              <a:spcBef>
                <a:spcPct val="20000"/>
              </a:spcBef>
              <a:buClr>
                <a:schemeClr val="accent2"/>
              </a:buClr>
              <a:buFont typeface="Monotype Sorts"/>
              <a:buNone/>
            </a:pPr>
            <a:r>
              <a:rPr kumimoji="1" lang="en-US" b="1" u="sng"/>
              <a:t>EWB Team 2006</a:t>
            </a:r>
            <a:endParaRPr kumimoji="1" lang="en-US" b="1"/>
          </a:p>
        </p:txBody>
      </p:sp>
    </p:spTree>
    <p:extLst>
      <p:ext uri="{BB962C8B-B14F-4D97-AF65-F5344CB8AC3E}">
        <p14:creationId xmlns:p14="http://schemas.microsoft.com/office/powerpoint/2010/main" val="29962162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71525" y="214312"/>
            <a:ext cx="7772400" cy="914400"/>
          </a:xfrm>
          <a:prstGeom prst="rect">
            <a:avLst/>
          </a:prstGeom>
        </p:spPr>
        <p:txBody>
          <a:bodyPr/>
          <a:lstStyle/>
          <a:p>
            <a:pPr lvl="0" defTabSz="914400" eaLnBrk="0" fontAlgn="base" hangingPunct="0">
              <a:spcBef>
                <a:spcPct val="0"/>
              </a:spcBef>
              <a:spcAft>
                <a:spcPct val="0"/>
              </a:spcAft>
              <a:defRPr/>
            </a:pPr>
            <a:r>
              <a:rPr kumimoji="0" lang="en-US" sz="4000" b="0" i="0" u="none" strike="noStrike" kern="1200" cap="none" spc="-100" normalizeH="0" baseline="0" noProof="0" dirty="0" smtClean="0">
                <a:ln>
                  <a:noFill/>
                </a:ln>
                <a:effectLst/>
                <a:uLnTx/>
                <a:uFillTx/>
                <a:latin typeface="+mj-lt"/>
                <a:ea typeface="+mj-ea"/>
                <a:cs typeface="+mj-cs"/>
              </a:rPr>
              <a:t>Minor in Digital Media </a:t>
            </a:r>
            <a:r>
              <a:rPr lang="en-US" b="1" dirty="0">
                <a:latin typeface="Arial" pitchFamily="34" charset="0"/>
                <a:cs typeface="Arial" pitchFamily="34" charset="0"/>
              </a:rPr>
              <a:t>LSU Students Apply Cutting-Edge Creativity, Interactive Techniques to Develop Original Video Games</a:t>
            </a:r>
            <a:endParaRPr kumimoji="0" lang="en-US" b="0" i="0" u="none" strike="noStrike" kern="1200" cap="none" spc="-100" normalizeH="0" baseline="0" noProof="0" dirty="0">
              <a:ln>
                <a:noFill/>
              </a:ln>
              <a:effectLst/>
              <a:uLnTx/>
              <a:uFillTx/>
              <a:latin typeface="+mj-lt"/>
              <a:ea typeface="+mj-ea"/>
              <a:cs typeface="+mj-cs"/>
            </a:endParaRPr>
          </a:p>
        </p:txBody>
      </p:sp>
      <p:pic>
        <p:nvPicPr>
          <p:cNvPr id="3" name="Picture 2" descr="AVATAR"/>
          <p:cNvPicPr>
            <a:picLocks noChangeAspect="1" noChangeArrowheads="1"/>
          </p:cNvPicPr>
          <p:nvPr/>
        </p:nvPicPr>
        <p:blipFill>
          <a:blip r:embed="rId2" cstate="print"/>
          <a:srcRect/>
          <a:stretch>
            <a:fillRect/>
          </a:stretch>
        </p:blipFill>
        <p:spPr bwMode="auto">
          <a:xfrm>
            <a:off x="1158011" y="1485899"/>
            <a:ext cx="7696200" cy="1743076"/>
          </a:xfrm>
          <a:prstGeom prst="rect">
            <a:avLst/>
          </a:prstGeom>
          <a:noFill/>
        </p:spPr>
      </p:pic>
      <p:sp>
        <p:nvSpPr>
          <p:cNvPr id="4" name="Rectangle 3"/>
          <p:cNvSpPr/>
          <p:nvPr/>
        </p:nvSpPr>
        <p:spPr>
          <a:xfrm>
            <a:off x="2528887" y="3743325"/>
            <a:ext cx="6248400" cy="2031325"/>
          </a:xfrm>
          <a:prstGeom prst="rect">
            <a:avLst/>
          </a:prstGeom>
        </p:spPr>
        <p:txBody>
          <a:bodyPr wrap="square">
            <a:spAutoFit/>
          </a:bodyPr>
          <a:lstStyle/>
          <a:p>
            <a:r>
              <a:rPr lang="en-US" dirty="0" smtClean="0"/>
              <a:t>AVATAR, a multidisciplinary initiative at LSU creating new research areas in virtual environments, digital art, </a:t>
            </a:r>
            <a:r>
              <a:rPr lang="en-US" dirty="0" err="1" smtClean="0"/>
              <a:t>electroacoustic</a:t>
            </a:r>
            <a:r>
              <a:rPr lang="en-US" dirty="0" smtClean="0"/>
              <a:t> music, animation, video game design, scientific visualization and more.</a:t>
            </a:r>
          </a:p>
          <a:p>
            <a:endParaRPr lang="en-US" dirty="0" smtClean="0"/>
          </a:p>
          <a:p>
            <a:r>
              <a:rPr lang="en-US" dirty="0" smtClean="0"/>
              <a:t>Participating Departments – ECE, Art, CSC, ENGL, Mass </a:t>
            </a:r>
            <a:r>
              <a:rPr lang="en-US" dirty="0" err="1" smtClean="0"/>
              <a:t>Comm</a:t>
            </a:r>
            <a:r>
              <a:rPr lang="en-US" dirty="0" smtClean="0"/>
              <a:t>, Music, CCT</a:t>
            </a:r>
            <a:endParaRPr lang="en-US" dirty="0"/>
          </a:p>
        </p:txBody>
      </p:sp>
      <p:pic>
        <p:nvPicPr>
          <p:cNvPr id="6" name="Picture 2" descr="http://appl003.lsu.edu/unv002.nsf/9faf000d8eb58d4986256abe00720a51/fd2e1bbdd03a217986257721005c06f1/Body/0.18E?OpenElement&amp;FieldElemFormat=jpg"/>
          <p:cNvPicPr>
            <a:picLocks noChangeAspect="1" noChangeArrowheads="1"/>
          </p:cNvPicPr>
          <p:nvPr/>
        </p:nvPicPr>
        <p:blipFill>
          <a:blip r:embed="rId3" cstate="print"/>
          <a:srcRect/>
          <a:stretch>
            <a:fillRect/>
          </a:stretch>
        </p:blipFill>
        <p:spPr bwMode="auto">
          <a:xfrm>
            <a:off x="1" y="3228974"/>
            <a:ext cx="2042604" cy="3629025"/>
          </a:xfrm>
          <a:prstGeom prst="rect">
            <a:avLst/>
          </a:prstGeom>
          <a:noFill/>
        </p:spPr>
      </p:pic>
    </p:spTree>
    <p:extLst>
      <p:ext uri="{BB962C8B-B14F-4D97-AF65-F5344CB8AC3E}">
        <p14:creationId xmlns:p14="http://schemas.microsoft.com/office/powerpoint/2010/main" val="2305872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55359" y="1143000"/>
            <a:ext cx="6526928" cy="5157187"/>
          </a:xfrm>
          <a:prstGeom prst="rect">
            <a:avLst/>
          </a:prstGeom>
          <a:noFill/>
          <a:ln w="9525">
            <a:noFill/>
            <a:miter lim="800000"/>
            <a:headEnd/>
            <a:tailEnd/>
          </a:ln>
        </p:spPr>
        <p:txBody>
          <a:bodyPr/>
          <a:lstStyle/>
          <a:p>
            <a:pPr marL="411163" indent="-342900">
              <a:lnSpc>
                <a:spcPct val="90000"/>
              </a:lnSpc>
              <a:spcBef>
                <a:spcPts val="700"/>
              </a:spcBef>
              <a:buClr>
                <a:schemeClr val="tx2"/>
              </a:buClr>
              <a:buSzPct val="95000"/>
              <a:buFont typeface="Wingdings" pitchFamily="2" charset="2"/>
              <a:buChar char=""/>
              <a:defRPr/>
            </a:pPr>
            <a:r>
              <a:rPr lang="en-US" sz="2400" dirty="0" smtClean="0">
                <a:latin typeface="+mn-lt"/>
              </a:rPr>
              <a:t>4 G </a:t>
            </a:r>
            <a:r>
              <a:rPr lang="en-US" sz="2400" dirty="0" smtClean="0">
                <a:latin typeface="+mn-lt"/>
              </a:rPr>
              <a:t>Wireless</a:t>
            </a:r>
          </a:p>
          <a:p>
            <a:pPr marL="411163" indent="-342900">
              <a:lnSpc>
                <a:spcPct val="90000"/>
              </a:lnSpc>
              <a:spcBef>
                <a:spcPts val="700"/>
              </a:spcBef>
              <a:buClr>
                <a:schemeClr val="tx2"/>
              </a:buClr>
              <a:buSzPct val="95000"/>
              <a:buFont typeface="Wingdings" pitchFamily="2" charset="2"/>
              <a:buChar char=""/>
              <a:defRPr/>
            </a:pPr>
            <a:r>
              <a:rPr lang="en-US" sz="2400" dirty="0" smtClean="0"/>
              <a:t>Tablet computers</a:t>
            </a:r>
            <a:endParaRPr lang="en-US" sz="2400" dirty="0">
              <a:latin typeface="+mn-lt"/>
            </a:endParaRPr>
          </a:p>
          <a:p>
            <a:pPr marL="411163" indent="-342900">
              <a:lnSpc>
                <a:spcPct val="90000"/>
              </a:lnSpc>
              <a:spcBef>
                <a:spcPts val="700"/>
              </a:spcBef>
              <a:buClr>
                <a:schemeClr val="tx2"/>
              </a:buClr>
              <a:buSzPct val="95000"/>
              <a:buFont typeface="Wingdings" pitchFamily="2" charset="2"/>
              <a:buChar char=""/>
              <a:defRPr/>
            </a:pPr>
            <a:r>
              <a:rPr lang="en-US" sz="2400" dirty="0">
                <a:latin typeface="+mn-lt"/>
              </a:rPr>
              <a:t>Viruses coated  with conductor material used as connections in </a:t>
            </a:r>
            <a:r>
              <a:rPr lang="en-US" sz="2400" dirty="0" err="1" smtClean="0">
                <a:latin typeface="+mn-lt"/>
              </a:rPr>
              <a:t>nanoelectronics</a:t>
            </a:r>
            <a:r>
              <a:rPr lang="en-US" sz="2400" dirty="0" smtClean="0">
                <a:latin typeface="+mn-lt"/>
              </a:rPr>
              <a:t> </a:t>
            </a:r>
            <a:endParaRPr lang="en-US" sz="2400" dirty="0">
              <a:latin typeface="+mn-lt"/>
            </a:endParaRPr>
          </a:p>
          <a:p>
            <a:pPr marL="411163" indent="-342900">
              <a:lnSpc>
                <a:spcPct val="90000"/>
              </a:lnSpc>
              <a:spcBef>
                <a:spcPts val="700"/>
              </a:spcBef>
              <a:buClr>
                <a:schemeClr val="tx2"/>
              </a:buClr>
              <a:buSzPct val="95000"/>
              <a:buFont typeface="Wingdings" pitchFamily="2" charset="2"/>
              <a:buChar char=""/>
              <a:defRPr/>
            </a:pPr>
            <a:r>
              <a:rPr lang="en-US" sz="2400" dirty="0">
                <a:latin typeface="+mn-lt"/>
              </a:rPr>
              <a:t>High resolution deep space imaging</a:t>
            </a:r>
          </a:p>
          <a:p>
            <a:pPr marL="411163" indent="-342900">
              <a:lnSpc>
                <a:spcPct val="90000"/>
              </a:lnSpc>
              <a:spcBef>
                <a:spcPts val="700"/>
              </a:spcBef>
              <a:buClr>
                <a:schemeClr val="tx2"/>
              </a:buClr>
              <a:buSzPct val="95000"/>
              <a:buFont typeface="Wingdings" pitchFamily="2" charset="2"/>
              <a:buChar char=""/>
              <a:defRPr/>
            </a:pPr>
            <a:r>
              <a:rPr lang="en-US" sz="2400" dirty="0">
                <a:latin typeface="+mn-lt"/>
              </a:rPr>
              <a:t>Extraterrestrial </a:t>
            </a:r>
            <a:r>
              <a:rPr lang="en-US" sz="2400" dirty="0" smtClean="0">
                <a:latin typeface="+mn-lt"/>
              </a:rPr>
              <a:t>robots - Curiosity</a:t>
            </a:r>
            <a:endParaRPr lang="en-US" sz="2400" dirty="0">
              <a:latin typeface="+mn-lt"/>
            </a:endParaRPr>
          </a:p>
          <a:p>
            <a:pPr marL="411163" indent="-342900">
              <a:lnSpc>
                <a:spcPct val="90000"/>
              </a:lnSpc>
              <a:spcBef>
                <a:spcPts val="700"/>
              </a:spcBef>
              <a:buClr>
                <a:schemeClr val="tx2"/>
              </a:buClr>
              <a:buSzPct val="95000"/>
              <a:buFont typeface="Wingdings" pitchFamily="2" charset="2"/>
              <a:buChar char=""/>
              <a:defRPr/>
            </a:pPr>
            <a:r>
              <a:rPr lang="en-US" sz="2400" dirty="0">
                <a:latin typeface="+mn-lt"/>
              </a:rPr>
              <a:t>Compressed digital/audio – MP3</a:t>
            </a:r>
          </a:p>
          <a:p>
            <a:pPr marL="411163" indent="-342900">
              <a:lnSpc>
                <a:spcPct val="90000"/>
              </a:lnSpc>
              <a:spcBef>
                <a:spcPts val="700"/>
              </a:spcBef>
              <a:buClr>
                <a:schemeClr val="tx2"/>
              </a:buClr>
              <a:buSzPct val="95000"/>
              <a:buFont typeface="Wingdings" pitchFamily="2" charset="2"/>
              <a:buChar char=""/>
              <a:defRPr/>
            </a:pPr>
            <a:r>
              <a:rPr lang="en-US" sz="2400" dirty="0">
                <a:latin typeface="+mn-lt"/>
              </a:rPr>
              <a:t>GPS implants for cars, people!</a:t>
            </a:r>
          </a:p>
          <a:p>
            <a:pPr marL="411163" indent="-342900">
              <a:lnSpc>
                <a:spcPct val="90000"/>
              </a:lnSpc>
              <a:spcBef>
                <a:spcPts val="700"/>
              </a:spcBef>
              <a:buClr>
                <a:schemeClr val="tx2"/>
              </a:buClr>
              <a:buSzPct val="95000"/>
              <a:buFont typeface="Wingdings" pitchFamily="2" charset="2"/>
              <a:buChar char=""/>
              <a:defRPr/>
            </a:pPr>
            <a:r>
              <a:rPr lang="en-US" sz="2400" dirty="0">
                <a:latin typeface="+mn-lt"/>
              </a:rPr>
              <a:t>High performance graphics processors for gaming</a:t>
            </a:r>
          </a:p>
          <a:p>
            <a:pPr marL="411163" indent="-342900">
              <a:lnSpc>
                <a:spcPct val="90000"/>
              </a:lnSpc>
              <a:spcBef>
                <a:spcPts val="700"/>
              </a:spcBef>
              <a:buClr>
                <a:schemeClr val="tx2"/>
              </a:buClr>
              <a:buSzPct val="95000"/>
              <a:buFont typeface="Wingdings" pitchFamily="2" charset="2"/>
              <a:buChar char=""/>
              <a:defRPr/>
            </a:pPr>
            <a:r>
              <a:rPr lang="en-US" sz="2400" dirty="0" smtClean="0">
                <a:latin typeface="+mn-lt"/>
              </a:rPr>
              <a:t>Increase in sales of electric cars</a:t>
            </a:r>
            <a:endParaRPr lang="en-US" sz="2400" dirty="0">
              <a:latin typeface="+mn-lt"/>
            </a:endParaRPr>
          </a:p>
        </p:txBody>
      </p:sp>
      <p:sp>
        <p:nvSpPr>
          <p:cNvPr id="6" name="Rectangle 2"/>
          <p:cNvSpPr>
            <a:spLocks noGrp="1" noChangeArrowheads="1"/>
          </p:cNvSpPr>
          <p:nvPr>
            <p:ph type="title"/>
          </p:nvPr>
        </p:nvSpPr>
        <p:spPr>
          <a:xfrm>
            <a:off x="0" y="228600"/>
            <a:ext cx="8991600" cy="914400"/>
          </a:xfrm>
        </p:spPr>
        <p:txBody>
          <a:bodyPr>
            <a:normAutofit fontScale="90000"/>
          </a:bodyPr>
          <a:lstStyle/>
          <a:p>
            <a:pPr eaLnBrk="1" hangingPunct="1">
              <a:defRPr/>
            </a:pPr>
            <a:r>
              <a:rPr lang="en-US" sz="3200" dirty="0"/>
              <a:t>Latest achievements in electrical and computer </a:t>
            </a:r>
            <a:r>
              <a:rPr lang="en-US" sz="3200" dirty="0" smtClean="0"/>
              <a:t>engineering to hit the market?  </a:t>
            </a:r>
            <a:endParaRPr lang="en-US" sz="3200" dirty="0"/>
          </a:p>
        </p:txBody>
      </p:sp>
      <p:pic>
        <p:nvPicPr>
          <p:cNvPr id="29700" name="Picture 4"/>
          <p:cNvPicPr>
            <a:picLocks noChangeAspect="1" noChangeArrowheads="1"/>
          </p:cNvPicPr>
          <p:nvPr/>
        </p:nvPicPr>
        <p:blipFill>
          <a:blip r:embed="rId3" cstate="print"/>
          <a:srcRect/>
          <a:stretch>
            <a:fillRect/>
          </a:stretch>
        </p:blipFill>
        <p:spPr bwMode="auto">
          <a:xfrm>
            <a:off x="6483351" y="2362199"/>
            <a:ext cx="2660649" cy="1995487"/>
          </a:xfrm>
          <a:prstGeom prst="rect">
            <a:avLst/>
          </a:prstGeom>
          <a:noFill/>
          <a:ln w="9525">
            <a:noFill/>
            <a:miter lim="800000"/>
            <a:headEnd/>
            <a:tailEnd/>
          </a:ln>
        </p:spPr>
      </p:pic>
      <p:pic>
        <p:nvPicPr>
          <p:cNvPr id="7" name="Picture 2" descr="http://gizmodo.com/assets/resources/2007/05/james_webb_space_telescope.jpg"/>
          <p:cNvPicPr>
            <a:picLocks noChangeAspect="1" noChangeArrowheads="1"/>
          </p:cNvPicPr>
          <p:nvPr/>
        </p:nvPicPr>
        <p:blipFill rotWithShape="1">
          <a:blip r:embed="rId4" cstate="print"/>
          <a:srcRect l="23014" t="322" r="17362" b="39513"/>
          <a:stretch/>
        </p:blipFill>
        <p:spPr bwMode="auto">
          <a:xfrm>
            <a:off x="6682287" y="4518734"/>
            <a:ext cx="2461713" cy="200635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plus(in)">
                                      <p:cBhvr>
                                        <p:cTn id="19" dur="5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plus(in)">
                                      <p:cBhvr>
                                        <p:cTn id="24" dur="500"/>
                                        <p:tgtEl>
                                          <p:spTgt spid="5">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plus(in)">
                                      <p:cBhvr>
                                        <p:cTn id="29" dur="500"/>
                                        <p:tgtEl>
                                          <p:spTgt spid="5">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Effect transition="in" filter="blinds(horizontal)">
                                      <p:cBhvr>
                                        <p:cTn id="34" dur="500"/>
                                        <p:tgtEl>
                                          <p:spTgt spid="5">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nodeType="click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animEffect transition="in" filter="checkerboard(across)">
                                      <p:cBhvr>
                                        <p:cTn id="39" dur="500"/>
                                        <p:tgtEl>
                                          <p:spTgt spid="5">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nodeType="clickEffect">
                                  <p:stCondLst>
                                    <p:cond delay="0"/>
                                  </p:stCondLst>
                                  <p:childTnLst>
                                    <p:set>
                                      <p:cBhvr>
                                        <p:cTn id="43" dur="1" fill="hold">
                                          <p:stCondLst>
                                            <p:cond delay="0"/>
                                          </p:stCondLst>
                                        </p:cTn>
                                        <p:tgtEl>
                                          <p:spTgt spid="5">
                                            <p:txEl>
                                              <p:pRg st="7" end="7"/>
                                            </p:txEl>
                                          </p:spTgt>
                                        </p:tgtEl>
                                        <p:attrNameLst>
                                          <p:attrName>style.visibility</p:attrName>
                                        </p:attrNameLst>
                                      </p:cBhvr>
                                      <p:to>
                                        <p:strVal val="visible"/>
                                      </p:to>
                                    </p:set>
                                    <p:animEffect transition="in" filter="checkerboard(across)">
                                      <p:cBhvr>
                                        <p:cTn id="44" dur="500"/>
                                        <p:tgtEl>
                                          <p:spTgt spid="5">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nodeType="click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animEffect transition="in" filter="checkerboard(across)">
                                      <p:cBhvr>
                                        <p:cTn id="49" dur="500"/>
                                        <p:tgtEl>
                                          <p:spTgt spid="5">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29700"/>
                                        </p:tgtEl>
                                        <p:attrNameLst>
                                          <p:attrName>style.visibility</p:attrName>
                                        </p:attrNameLst>
                                      </p:cBhvr>
                                      <p:to>
                                        <p:strVal val="visible"/>
                                      </p:to>
                                    </p:set>
                                    <p:animEffect transition="in" filter="dissolve">
                                      <p:cBhvr>
                                        <p:cTn id="54" dur="5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1988" name="Picture 4" descr="http://www.mixhungama.com/wp/wp-content/uploads/041710_1351_10AwesomeiP1.jpg"/>
          <p:cNvPicPr>
            <a:picLocks noChangeAspect="1" noChangeArrowheads="1"/>
          </p:cNvPicPr>
          <p:nvPr/>
        </p:nvPicPr>
        <p:blipFill>
          <a:blip r:embed="rId3" cstate="print"/>
          <a:srcRect/>
          <a:stretch>
            <a:fillRect/>
          </a:stretch>
        </p:blipFill>
        <p:spPr bwMode="auto">
          <a:xfrm>
            <a:off x="0" y="0"/>
            <a:ext cx="2991897" cy="3149366"/>
          </a:xfrm>
          <a:prstGeom prst="rect">
            <a:avLst/>
          </a:prstGeom>
          <a:noFill/>
        </p:spPr>
      </p:pic>
      <p:pic>
        <p:nvPicPr>
          <p:cNvPr id="41990" name="Picture 6" descr="future electronics"/>
          <p:cNvPicPr>
            <a:picLocks noChangeAspect="1" noChangeArrowheads="1"/>
          </p:cNvPicPr>
          <p:nvPr/>
        </p:nvPicPr>
        <p:blipFill>
          <a:blip r:embed="rId4" cstate="print"/>
          <a:srcRect/>
          <a:stretch>
            <a:fillRect/>
          </a:stretch>
        </p:blipFill>
        <p:spPr bwMode="auto">
          <a:xfrm>
            <a:off x="3948111" y="745672"/>
            <a:ext cx="2781300" cy="2667000"/>
          </a:xfrm>
          <a:prstGeom prst="rect">
            <a:avLst/>
          </a:prstGeom>
          <a:noFill/>
        </p:spPr>
      </p:pic>
      <p:pic>
        <p:nvPicPr>
          <p:cNvPr id="41992" name="Picture 8" descr="http://www.blogcdn.com/www.engadget.com/media/2010/04/charlil-04-26-2010-1272314085.jpg"/>
          <p:cNvPicPr>
            <a:picLocks noChangeAspect="1" noChangeArrowheads="1"/>
          </p:cNvPicPr>
          <p:nvPr/>
        </p:nvPicPr>
        <p:blipFill>
          <a:blip r:embed="rId5" cstate="print"/>
          <a:srcRect/>
          <a:stretch>
            <a:fillRect/>
          </a:stretch>
        </p:blipFill>
        <p:spPr bwMode="auto">
          <a:xfrm>
            <a:off x="6494216" y="2503714"/>
            <a:ext cx="2649784" cy="4027027"/>
          </a:xfrm>
          <a:prstGeom prst="rect">
            <a:avLst/>
          </a:prstGeom>
          <a:noFill/>
        </p:spPr>
      </p:pic>
      <p:sp>
        <p:nvSpPr>
          <p:cNvPr id="6" name="Rectangle 2"/>
          <p:cNvSpPr txBox="1">
            <a:spLocks noChangeArrowheads="1"/>
          </p:cNvSpPr>
          <p:nvPr/>
        </p:nvSpPr>
        <p:spPr>
          <a:xfrm>
            <a:off x="2828924" y="228600"/>
            <a:ext cx="5977619" cy="914400"/>
          </a:xfrm>
          <a:prstGeom prst="rect">
            <a:avLst/>
          </a:prstGeom>
        </p:spPr>
        <p:txBody>
          <a:bodyP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3200" dirty="0" smtClean="0"/>
              <a:t>What’s Next ?    YOU DECIDE!!</a:t>
            </a:r>
            <a:endParaRPr lang="en-US" sz="3200" dirty="0"/>
          </a:p>
        </p:txBody>
      </p:sp>
      <p:pic>
        <p:nvPicPr>
          <p:cNvPr id="2050" name="Picture 2" descr="http://i2.cdn.turner.com/money/2012/08/03/technology/startups/ingestible-sensor-proteus/proteus-digital-health.0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3149366"/>
            <a:ext cx="5905500" cy="3381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4" name="Picture 10" descr="robot2003"/>
          <p:cNvPicPr>
            <a:picLocks noChangeAspect="1" noChangeArrowheads="1"/>
          </p:cNvPicPr>
          <p:nvPr/>
        </p:nvPicPr>
        <p:blipFill>
          <a:blip r:embed="rId3" cstate="print"/>
          <a:srcRect l="6204" r="18857" b="1991"/>
          <a:stretch>
            <a:fillRect/>
          </a:stretch>
        </p:blipFill>
        <p:spPr bwMode="auto">
          <a:xfrm>
            <a:off x="0" y="1295400"/>
            <a:ext cx="2667000" cy="2771775"/>
          </a:xfrm>
          <a:prstGeom prst="rect">
            <a:avLst/>
          </a:prstGeom>
          <a:noFill/>
          <a:ln w="9525">
            <a:noFill/>
            <a:miter lim="800000"/>
            <a:headEnd/>
            <a:tailEnd/>
          </a:ln>
        </p:spPr>
      </p:pic>
      <p:sp>
        <p:nvSpPr>
          <p:cNvPr id="15364" name="Text Box 14"/>
          <p:cNvSpPr txBox="1">
            <a:spLocks noChangeArrowheads="1"/>
          </p:cNvSpPr>
          <p:nvPr/>
        </p:nvSpPr>
        <p:spPr bwMode="auto">
          <a:xfrm>
            <a:off x="228600" y="914400"/>
            <a:ext cx="3352800" cy="400050"/>
          </a:xfrm>
          <a:prstGeom prst="rect">
            <a:avLst/>
          </a:prstGeom>
          <a:noFill/>
          <a:ln w="9525">
            <a:noFill/>
            <a:miter lim="800000"/>
            <a:headEnd/>
            <a:tailEnd/>
          </a:ln>
        </p:spPr>
        <p:txBody>
          <a:bodyPr>
            <a:spAutoFit/>
          </a:bodyPr>
          <a:lstStyle/>
          <a:p>
            <a:pPr>
              <a:spcBef>
                <a:spcPct val="50000"/>
              </a:spcBef>
            </a:pPr>
            <a:r>
              <a:rPr lang="en-US" sz="2000"/>
              <a:t>Designing these robots……</a:t>
            </a:r>
          </a:p>
        </p:txBody>
      </p:sp>
      <p:sp>
        <p:nvSpPr>
          <p:cNvPr id="11279" name="Text Box 15"/>
          <p:cNvSpPr txBox="1">
            <a:spLocks noChangeArrowheads="1"/>
          </p:cNvSpPr>
          <p:nvPr/>
        </p:nvSpPr>
        <p:spPr bwMode="auto">
          <a:xfrm>
            <a:off x="0" y="4295775"/>
            <a:ext cx="4038600" cy="396875"/>
          </a:xfrm>
          <a:prstGeom prst="rect">
            <a:avLst/>
          </a:prstGeom>
          <a:noFill/>
          <a:ln w="9525">
            <a:noFill/>
            <a:miter lim="800000"/>
            <a:headEnd/>
            <a:tailEnd/>
          </a:ln>
        </p:spPr>
        <p:txBody>
          <a:bodyPr>
            <a:spAutoFit/>
          </a:bodyPr>
          <a:lstStyle/>
          <a:p>
            <a:pPr>
              <a:spcBef>
                <a:spcPct val="50000"/>
              </a:spcBef>
            </a:pPr>
            <a:r>
              <a:rPr lang="en-US" sz="2000" dirty="0"/>
              <a:t>Could lead to designing this one!</a:t>
            </a:r>
          </a:p>
        </p:txBody>
      </p:sp>
      <p:sp>
        <p:nvSpPr>
          <p:cNvPr id="7" name="Title 1"/>
          <p:cNvSpPr txBox="1">
            <a:spLocks/>
          </p:cNvSpPr>
          <p:nvPr/>
        </p:nvSpPr>
        <p:spPr>
          <a:xfrm>
            <a:off x="0" y="152400"/>
            <a:ext cx="9144000" cy="715963"/>
          </a:xfrm>
          <a:prstGeom prst="rect">
            <a:avLst/>
          </a:prstGeom>
        </p:spPr>
        <p:txBody>
          <a:bodyPr/>
          <a:lstStyle/>
          <a:p>
            <a:pPr algn="ctr" eaLnBrk="0" hangingPunct="0">
              <a:defRPr/>
            </a:pPr>
            <a:r>
              <a:rPr lang="en-US" sz="3600" kern="0" dirty="0">
                <a:solidFill>
                  <a:schemeClr val="accent1">
                    <a:lumMod val="60000"/>
                    <a:lumOff val="40000"/>
                  </a:schemeClr>
                </a:solidFill>
                <a:effectLst>
                  <a:outerShdw blurRad="38100" dist="38100" dir="2700000" algn="tl">
                    <a:srgbClr val="000000">
                      <a:alpha val="43137"/>
                    </a:srgbClr>
                  </a:outerShdw>
                </a:effectLst>
                <a:latin typeface="+mj-lt"/>
                <a:ea typeface="+mj-ea"/>
                <a:cs typeface="+mj-cs"/>
              </a:rPr>
              <a:t>What are </a:t>
            </a:r>
            <a:r>
              <a:rPr lang="en-US" sz="3600" kern="0" dirty="0" smtClean="0">
                <a:solidFill>
                  <a:schemeClr val="accent1">
                    <a:lumMod val="60000"/>
                    <a:lumOff val="40000"/>
                  </a:schemeClr>
                </a:solidFill>
                <a:effectLst>
                  <a:outerShdw blurRad="38100" dist="38100" dir="2700000" algn="tl">
                    <a:srgbClr val="000000">
                      <a:alpha val="43137"/>
                    </a:srgbClr>
                  </a:outerShdw>
                </a:effectLst>
                <a:latin typeface="+mj-lt"/>
                <a:ea typeface="+mj-ea"/>
                <a:cs typeface="+mj-cs"/>
              </a:rPr>
              <a:t>ECE </a:t>
            </a:r>
            <a:r>
              <a:rPr lang="en-US" sz="3600" kern="0" dirty="0">
                <a:solidFill>
                  <a:schemeClr val="accent1">
                    <a:lumMod val="60000"/>
                    <a:lumOff val="40000"/>
                  </a:schemeClr>
                </a:solidFill>
                <a:effectLst>
                  <a:outerShdw blurRad="38100" dist="38100" dir="2700000" algn="tl">
                    <a:srgbClr val="000000">
                      <a:alpha val="43137"/>
                    </a:srgbClr>
                  </a:outerShdw>
                </a:effectLst>
                <a:latin typeface="+mj-lt"/>
                <a:ea typeface="+mj-ea"/>
                <a:cs typeface="+mj-cs"/>
              </a:rPr>
              <a:t>students doing? </a:t>
            </a:r>
          </a:p>
        </p:txBody>
      </p:sp>
      <p:pic>
        <p:nvPicPr>
          <p:cNvPr id="12296" name="Picture 8"/>
          <p:cNvPicPr>
            <a:picLocks noChangeAspect="1" noChangeArrowheads="1"/>
          </p:cNvPicPr>
          <p:nvPr/>
        </p:nvPicPr>
        <p:blipFill>
          <a:blip r:embed="rId4" cstate="print"/>
          <a:srcRect b="9763"/>
          <a:stretch>
            <a:fillRect/>
          </a:stretch>
        </p:blipFill>
        <p:spPr bwMode="auto">
          <a:xfrm>
            <a:off x="2743200" y="1295400"/>
            <a:ext cx="2857500" cy="2535238"/>
          </a:xfrm>
          <a:prstGeom prst="rect">
            <a:avLst/>
          </a:prstGeom>
          <a:noFill/>
          <a:ln w="9525">
            <a:noFill/>
            <a:miter lim="800000"/>
            <a:headEnd/>
            <a:tailEnd/>
          </a:ln>
        </p:spPr>
      </p:pic>
      <p:pic>
        <p:nvPicPr>
          <p:cNvPr id="12297" name="Picture 9"/>
          <p:cNvPicPr>
            <a:picLocks noChangeAspect="1" noChangeArrowheads="1"/>
          </p:cNvPicPr>
          <p:nvPr/>
        </p:nvPicPr>
        <p:blipFill>
          <a:blip r:embed="rId5" cstate="print"/>
          <a:srcRect l="12801"/>
          <a:stretch>
            <a:fillRect/>
          </a:stretch>
        </p:blipFill>
        <p:spPr bwMode="auto">
          <a:xfrm>
            <a:off x="5715000" y="1295400"/>
            <a:ext cx="2924175" cy="2514600"/>
          </a:xfrm>
          <a:prstGeom prst="rect">
            <a:avLst/>
          </a:prstGeom>
          <a:noFill/>
          <a:ln w="9525">
            <a:noFill/>
            <a:miter lim="800000"/>
            <a:headEnd/>
            <a:tailEnd/>
          </a:ln>
        </p:spPr>
      </p:pic>
      <p:sp>
        <p:nvSpPr>
          <p:cNvPr id="2" name="Rectangle 1"/>
          <p:cNvSpPr/>
          <p:nvPr/>
        </p:nvSpPr>
        <p:spPr>
          <a:xfrm>
            <a:off x="228600" y="5085446"/>
            <a:ext cx="3352800" cy="646331"/>
          </a:xfrm>
          <a:prstGeom prst="rect">
            <a:avLst/>
          </a:prstGeom>
        </p:spPr>
        <p:txBody>
          <a:bodyPr wrap="square">
            <a:spAutoFit/>
          </a:bodyPr>
          <a:lstStyle/>
          <a:p>
            <a:r>
              <a:rPr lang="en-US" dirty="0">
                <a:hlinkClick r:id="rId6"/>
              </a:rPr>
              <a:t>http://www.youtube.com/watch?v=xQObuxnfFe8</a:t>
            </a:r>
            <a:endParaRPr lang="en-US" dirty="0"/>
          </a:p>
        </p:txBody>
      </p:sp>
      <p:pic>
        <p:nvPicPr>
          <p:cNvPr id="1026" name="Picture 2" descr="http://www.csmonitor.com/var/ezflow_site/storage/images/media/content/2012/07-30-mars-rover-curiosity-science/13298364-1-eng-US/07-30-mars-rover-curiosity-science_full_60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2656" y="2957057"/>
            <a:ext cx="5301343" cy="3534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40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74"/>
                                        </p:tgtEl>
                                        <p:attrNameLst>
                                          <p:attrName>style.visibility</p:attrName>
                                        </p:attrNameLst>
                                      </p:cBhvr>
                                      <p:to>
                                        <p:strVal val="visible"/>
                                      </p:to>
                                    </p:set>
                                    <p:animEffect transition="in" filter="fade">
                                      <p:cBhvr>
                                        <p:cTn id="7" dur="500"/>
                                        <p:tgtEl>
                                          <p:spTgt spid="112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364"/>
                                        </p:tgtEl>
                                        <p:attrNameLst>
                                          <p:attrName>style.visibility</p:attrName>
                                        </p:attrNameLst>
                                      </p:cBhvr>
                                      <p:to>
                                        <p:strVal val="visible"/>
                                      </p:to>
                                    </p:set>
                                    <p:animEffect transition="in" filter="fade">
                                      <p:cBhvr>
                                        <p:cTn id="10" dur="500"/>
                                        <p:tgtEl>
                                          <p:spTgt spid="15364"/>
                                        </p:tgtEl>
                                      </p:cBhvr>
                                    </p:animEffect>
                                  </p:childTnLst>
                                </p:cTn>
                              </p:par>
                              <p:par>
                                <p:cTn id="11" presetID="10" presetClass="entr" presetSubtype="0" fill="hold" nodeType="withEffect">
                                  <p:stCondLst>
                                    <p:cond delay="0"/>
                                  </p:stCondLst>
                                  <p:childTnLst>
                                    <p:set>
                                      <p:cBhvr>
                                        <p:cTn id="12" dur="1" fill="hold">
                                          <p:stCondLst>
                                            <p:cond delay="0"/>
                                          </p:stCondLst>
                                        </p:cTn>
                                        <p:tgtEl>
                                          <p:spTgt spid="12296"/>
                                        </p:tgtEl>
                                        <p:attrNameLst>
                                          <p:attrName>style.visibility</p:attrName>
                                        </p:attrNameLst>
                                      </p:cBhvr>
                                      <p:to>
                                        <p:strVal val="visible"/>
                                      </p:to>
                                    </p:set>
                                    <p:animEffect transition="in" filter="fade">
                                      <p:cBhvr>
                                        <p:cTn id="13" dur="500"/>
                                        <p:tgtEl>
                                          <p:spTgt spid="12296"/>
                                        </p:tgtEl>
                                      </p:cBhvr>
                                    </p:animEffect>
                                  </p:childTnLst>
                                </p:cTn>
                              </p:par>
                              <p:par>
                                <p:cTn id="14" presetID="10" presetClass="entr" presetSubtype="0" fill="hold" nodeType="withEffect">
                                  <p:stCondLst>
                                    <p:cond delay="0"/>
                                  </p:stCondLst>
                                  <p:childTnLst>
                                    <p:set>
                                      <p:cBhvr>
                                        <p:cTn id="15" dur="1" fill="hold">
                                          <p:stCondLst>
                                            <p:cond delay="0"/>
                                          </p:stCondLst>
                                        </p:cTn>
                                        <p:tgtEl>
                                          <p:spTgt spid="12297"/>
                                        </p:tgtEl>
                                        <p:attrNameLst>
                                          <p:attrName>style.visibility</p:attrName>
                                        </p:attrNameLst>
                                      </p:cBhvr>
                                      <p:to>
                                        <p:strVal val="visible"/>
                                      </p:to>
                                    </p:set>
                                    <p:animEffect transition="in" filter="fade">
                                      <p:cBhvr>
                                        <p:cTn id="16" dur="500"/>
                                        <p:tgtEl>
                                          <p:spTgt spid="1229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279"/>
                                        </p:tgtEl>
                                        <p:attrNameLst>
                                          <p:attrName>style.visibility</p:attrName>
                                        </p:attrNameLst>
                                      </p:cBhvr>
                                      <p:to>
                                        <p:strVal val="visible"/>
                                      </p:to>
                                    </p:set>
                                    <p:animEffect transition="in" filter="fade">
                                      <p:cBhvr>
                                        <p:cTn id="21" dur="500"/>
                                        <p:tgtEl>
                                          <p:spTgt spid="1127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1127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199" y="2164533"/>
            <a:ext cx="5725886" cy="369332"/>
          </a:xfrm>
          <a:prstGeom prst="rect">
            <a:avLst/>
          </a:prstGeom>
        </p:spPr>
        <p:txBody>
          <a:bodyPr wrap="square">
            <a:spAutoFit/>
          </a:bodyPr>
          <a:lstStyle/>
          <a:p>
            <a:r>
              <a:rPr lang="en-US" dirty="0">
                <a:hlinkClick r:id="rId2"/>
              </a:rPr>
              <a:t>http://www.youtube.com/watch?v=pBi0oDZ8p64</a:t>
            </a:r>
            <a:endParaRPr lang="en-US" dirty="0"/>
          </a:p>
        </p:txBody>
      </p:sp>
      <p:sp>
        <p:nvSpPr>
          <p:cNvPr id="3" name="Rectangle 2"/>
          <p:cNvSpPr/>
          <p:nvPr/>
        </p:nvSpPr>
        <p:spPr>
          <a:xfrm>
            <a:off x="419627" y="4220366"/>
            <a:ext cx="5954486" cy="369332"/>
          </a:xfrm>
          <a:prstGeom prst="rect">
            <a:avLst/>
          </a:prstGeom>
        </p:spPr>
        <p:txBody>
          <a:bodyPr wrap="square">
            <a:spAutoFit/>
          </a:bodyPr>
          <a:lstStyle/>
          <a:p>
            <a:r>
              <a:rPr lang="en-US" dirty="0" smtClean="0">
                <a:hlinkClick r:id="rId3"/>
              </a:rPr>
              <a:t>http</a:t>
            </a:r>
            <a:r>
              <a:rPr lang="en-US" dirty="0" smtClean="0">
                <a:hlinkClick r:id="rId3"/>
              </a:rPr>
              <a:t>://www.youtube.com/watch?v=k1Dz5mFpVxA</a:t>
            </a:r>
            <a:endParaRPr lang="en-US" dirty="0" smtClean="0"/>
          </a:p>
        </p:txBody>
      </p:sp>
      <p:sp>
        <p:nvSpPr>
          <p:cNvPr id="4" name="TextBox 3"/>
          <p:cNvSpPr txBox="1"/>
          <p:nvPr/>
        </p:nvSpPr>
        <p:spPr>
          <a:xfrm>
            <a:off x="419627" y="3872024"/>
            <a:ext cx="865943" cy="369332"/>
          </a:xfrm>
          <a:prstGeom prst="rect">
            <a:avLst/>
          </a:prstGeom>
          <a:noFill/>
        </p:spPr>
        <p:txBody>
          <a:bodyPr wrap="none" rtlCol="0">
            <a:spAutoFit/>
          </a:bodyPr>
          <a:lstStyle/>
          <a:p>
            <a:r>
              <a:rPr lang="en-US" dirty="0" smtClean="0"/>
              <a:t>CHARLI</a:t>
            </a:r>
            <a:endParaRPr lang="en-US" dirty="0"/>
          </a:p>
        </p:txBody>
      </p:sp>
      <p:sp>
        <p:nvSpPr>
          <p:cNvPr id="5" name="TextBox 4"/>
          <p:cNvSpPr txBox="1"/>
          <p:nvPr/>
        </p:nvSpPr>
        <p:spPr>
          <a:xfrm>
            <a:off x="440411" y="1815248"/>
            <a:ext cx="2789290" cy="369332"/>
          </a:xfrm>
          <a:prstGeom prst="rect">
            <a:avLst/>
          </a:prstGeom>
          <a:noFill/>
        </p:spPr>
        <p:txBody>
          <a:bodyPr wrap="none" rtlCol="0">
            <a:spAutoFit/>
          </a:bodyPr>
          <a:lstStyle/>
          <a:p>
            <a:r>
              <a:rPr lang="en-US" dirty="0" smtClean="0"/>
              <a:t>Tech Trends Part 2 - Sensors</a:t>
            </a:r>
            <a:endParaRPr lang="en-US" dirty="0"/>
          </a:p>
        </p:txBody>
      </p:sp>
      <p:sp>
        <p:nvSpPr>
          <p:cNvPr id="6" name="Rectangle 5"/>
          <p:cNvSpPr/>
          <p:nvPr/>
        </p:nvSpPr>
        <p:spPr>
          <a:xfrm>
            <a:off x="419627" y="1019026"/>
            <a:ext cx="6400800" cy="369332"/>
          </a:xfrm>
          <a:prstGeom prst="rect">
            <a:avLst/>
          </a:prstGeom>
        </p:spPr>
        <p:txBody>
          <a:bodyPr wrap="square">
            <a:spAutoFit/>
          </a:bodyPr>
          <a:lstStyle/>
          <a:p>
            <a:r>
              <a:rPr lang="en-US" dirty="0">
                <a:hlinkClick r:id="rId4"/>
              </a:rPr>
              <a:t>http://www.youtube.com/watch?v=x_l7ddt9S-8</a:t>
            </a:r>
            <a:endParaRPr lang="en-US" dirty="0"/>
          </a:p>
        </p:txBody>
      </p:sp>
      <p:sp>
        <p:nvSpPr>
          <p:cNvPr id="7" name="TextBox 6"/>
          <p:cNvSpPr txBox="1"/>
          <p:nvPr/>
        </p:nvSpPr>
        <p:spPr>
          <a:xfrm>
            <a:off x="419627" y="641315"/>
            <a:ext cx="1892378" cy="369332"/>
          </a:xfrm>
          <a:prstGeom prst="rect">
            <a:avLst/>
          </a:prstGeom>
          <a:noFill/>
        </p:spPr>
        <p:txBody>
          <a:bodyPr wrap="none" rtlCol="0">
            <a:spAutoFit/>
          </a:bodyPr>
          <a:lstStyle/>
          <a:p>
            <a:r>
              <a:rPr lang="en-US" dirty="0" smtClean="0"/>
              <a:t>Tech Trends Part 1</a:t>
            </a:r>
            <a:endParaRPr lang="en-US" dirty="0"/>
          </a:p>
        </p:txBody>
      </p:sp>
      <p:sp>
        <p:nvSpPr>
          <p:cNvPr id="8" name="Rectangle 7"/>
          <p:cNvSpPr/>
          <p:nvPr/>
        </p:nvSpPr>
        <p:spPr>
          <a:xfrm>
            <a:off x="406282" y="3220447"/>
            <a:ext cx="5540829" cy="369332"/>
          </a:xfrm>
          <a:prstGeom prst="rect">
            <a:avLst/>
          </a:prstGeom>
        </p:spPr>
        <p:txBody>
          <a:bodyPr wrap="square">
            <a:spAutoFit/>
          </a:bodyPr>
          <a:lstStyle/>
          <a:p>
            <a:r>
              <a:rPr lang="en-US" dirty="0">
                <a:hlinkClick r:id="rId5"/>
              </a:rPr>
              <a:t>http://www.youtube.com/watch?v=1erPar_PiLY</a:t>
            </a:r>
            <a:endParaRPr lang="en-US" dirty="0"/>
          </a:p>
        </p:txBody>
      </p:sp>
      <p:sp>
        <p:nvSpPr>
          <p:cNvPr id="9" name="Rectangle 8"/>
          <p:cNvSpPr/>
          <p:nvPr/>
        </p:nvSpPr>
        <p:spPr>
          <a:xfrm>
            <a:off x="419627" y="2861610"/>
            <a:ext cx="2871876" cy="369332"/>
          </a:xfrm>
          <a:prstGeom prst="rect">
            <a:avLst/>
          </a:prstGeom>
        </p:spPr>
        <p:txBody>
          <a:bodyPr wrap="none">
            <a:spAutoFit/>
          </a:bodyPr>
          <a:lstStyle/>
          <a:p>
            <a:r>
              <a:rPr lang="en-US" dirty="0"/>
              <a:t>Tech Trends Part </a:t>
            </a:r>
            <a:r>
              <a:rPr lang="en-US" dirty="0" smtClean="0"/>
              <a:t>3 - Robotics</a:t>
            </a:r>
            <a:endParaRPr lang="en-US" dirty="0"/>
          </a:p>
        </p:txBody>
      </p:sp>
      <p:cxnSp>
        <p:nvCxnSpPr>
          <p:cNvPr id="11" name="Straight Connector 10"/>
          <p:cNvCxnSpPr/>
          <p:nvPr/>
        </p:nvCxnSpPr>
        <p:spPr>
          <a:xfrm>
            <a:off x="419627" y="370114"/>
            <a:ext cx="0" cy="5301343"/>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27864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Isn’t engineering just for the guys?</a:t>
            </a:r>
          </a:p>
        </p:txBody>
      </p:sp>
      <p:pic>
        <p:nvPicPr>
          <p:cNvPr id="5" name="Content Placeholder 4" descr="EE girls 1"/>
          <p:cNvPicPr>
            <a:picLocks noGrp="1" noChangeAspect="1" noChangeArrowheads="1"/>
          </p:cNvPicPr>
          <p:nvPr>
            <p:ph sz="half" idx="1"/>
          </p:nvPr>
        </p:nvPicPr>
        <p:blipFill>
          <a:blip r:embed="rId2" cstate="print"/>
          <a:srcRect t="6905"/>
          <a:stretch>
            <a:fillRect/>
          </a:stretch>
        </p:blipFill>
        <p:spPr bwMode="auto">
          <a:xfrm>
            <a:off x="1257301" y="1543050"/>
            <a:ext cx="6740478" cy="4657409"/>
          </a:xfrm>
          <a:prstGeom prst="rect">
            <a:avLst/>
          </a:prstGeom>
          <a:noFill/>
          <a:ln w="9525">
            <a:noFill/>
            <a:miter lim="800000"/>
            <a:headEnd/>
            <a:tailEnd/>
          </a:ln>
        </p:spPr>
      </p:pic>
    </p:spTree>
    <p:extLst>
      <p:ext uri="{BB962C8B-B14F-4D97-AF65-F5344CB8AC3E}">
        <p14:creationId xmlns:p14="http://schemas.microsoft.com/office/powerpoint/2010/main" val="74948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5"/>
          <p:cNvSpPr txBox="1">
            <a:spLocks noChangeArrowheads="1"/>
          </p:cNvSpPr>
          <p:nvPr/>
        </p:nvSpPr>
        <p:spPr bwMode="auto">
          <a:xfrm>
            <a:off x="0" y="0"/>
            <a:ext cx="9144000" cy="1200329"/>
          </a:xfrm>
          <a:prstGeom prst="rect">
            <a:avLst/>
          </a:prstGeom>
          <a:noFill/>
          <a:ln w="9525">
            <a:noFill/>
            <a:miter lim="800000"/>
            <a:headEnd/>
            <a:tailEnd/>
          </a:ln>
        </p:spPr>
        <p:txBody>
          <a:bodyPr>
            <a:spAutoFit/>
          </a:bodyPr>
          <a:lstStyle/>
          <a:p>
            <a:pPr algn="ctr"/>
            <a:r>
              <a:rPr lang="en-US" sz="4400" dirty="0"/>
              <a:t>Is Engineering worth it?</a:t>
            </a:r>
          </a:p>
          <a:p>
            <a:r>
              <a:rPr lang="en-US" dirty="0"/>
              <a:t>Average Starting Salaries for </a:t>
            </a:r>
            <a:r>
              <a:rPr lang="en-US" dirty="0" smtClean="0"/>
              <a:t>Spring 2012</a:t>
            </a:r>
            <a:endParaRPr lang="en-US" dirty="0"/>
          </a:p>
          <a:p>
            <a:r>
              <a:rPr lang="en-US" sz="1000" dirty="0"/>
              <a:t>Data from NACE </a:t>
            </a:r>
            <a:r>
              <a:rPr lang="en-US" sz="1000" dirty="0" smtClean="0"/>
              <a:t> Spring 2012 </a:t>
            </a:r>
            <a:r>
              <a:rPr lang="en-US" sz="1000" dirty="0"/>
              <a:t>Salary Survey</a:t>
            </a:r>
          </a:p>
        </p:txBody>
      </p:sp>
      <p:graphicFrame>
        <p:nvGraphicFramePr>
          <p:cNvPr id="4" name="Chart 3"/>
          <p:cNvGraphicFramePr/>
          <p:nvPr>
            <p:extLst>
              <p:ext uri="{D42A27DB-BD31-4B8C-83A1-F6EECF244321}">
                <p14:modId xmlns:p14="http://schemas.microsoft.com/office/powerpoint/2010/main" val="1975249796"/>
              </p:ext>
            </p:extLst>
          </p:nvPr>
        </p:nvGraphicFramePr>
        <p:xfrm>
          <a:off x="228600" y="1397000"/>
          <a:ext cx="8610600" cy="51562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1" y="6131293"/>
            <a:ext cx="8422105" cy="646331"/>
          </a:xfrm>
          <a:prstGeom prst="rect">
            <a:avLst/>
          </a:prstGeom>
        </p:spPr>
        <p:txBody>
          <a:bodyPr wrap="square">
            <a:spAutoFit/>
          </a:bodyPr>
          <a:lstStyle/>
          <a:p>
            <a:r>
              <a:rPr lang="en-US" dirty="0" smtClean="0">
                <a:hlinkClick r:id="rId4"/>
              </a:rPr>
              <a:t>http://education.yahoo.net/articles/top_5_in-demand_degrees.htm?kid=1H68V</a:t>
            </a:r>
            <a:endParaRPr lang="en-US" dirty="0" smtClean="0"/>
          </a:p>
          <a:p>
            <a:endParaRPr lang="en-US" dirty="0"/>
          </a:p>
        </p:txBody>
      </p:sp>
      <p:sp>
        <p:nvSpPr>
          <p:cNvPr id="6" name="Rectangle 5"/>
          <p:cNvSpPr/>
          <p:nvPr/>
        </p:nvSpPr>
        <p:spPr>
          <a:xfrm>
            <a:off x="3287486" y="1150779"/>
            <a:ext cx="5134618" cy="276999"/>
          </a:xfrm>
          <a:prstGeom prst="rect">
            <a:avLst/>
          </a:prstGeom>
        </p:spPr>
        <p:txBody>
          <a:bodyPr wrap="square">
            <a:spAutoFit/>
          </a:bodyPr>
          <a:lstStyle/>
          <a:p>
            <a:r>
              <a:rPr lang="en-US" sz="1200" dirty="0" smtClean="0"/>
              <a:t>NACE reported a  0.4% decrease in Engineering Salaries from 2011 to 2012 </a:t>
            </a:r>
          </a:p>
        </p:txBody>
      </p:sp>
    </p:spTree>
    <p:extLst>
      <p:ext uri="{BB962C8B-B14F-4D97-AF65-F5344CB8AC3E}">
        <p14:creationId xmlns:p14="http://schemas.microsoft.com/office/powerpoint/2010/main" val="39080599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244084672"/>
              </p:ext>
            </p:extLst>
          </p:nvPr>
        </p:nvGraphicFramePr>
        <p:xfrm>
          <a:off x="685800" y="1828800"/>
          <a:ext cx="7315200" cy="47498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p:cNvSpPr txBox="1">
            <a:spLocks/>
          </p:cNvSpPr>
          <p:nvPr/>
        </p:nvSpPr>
        <p:spPr>
          <a:xfrm>
            <a:off x="457200" y="228600"/>
            <a:ext cx="8229600" cy="1143000"/>
          </a:xfrm>
          <a:prstGeom prst="rect">
            <a:avLst/>
          </a:prstGeom>
        </p:spPr>
        <p:txBody>
          <a:bodyPr/>
          <a:lstStyle/>
          <a:p>
            <a:pPr fontAlgn="auto">
              <a:spcAft>
                <a:spcPts val="0"/>
              </a:spcAft>
              <a:defRPr/>
            </a:pPr>
            <a:r>
              <a:rPr lang="en-US" sz="2800" spc="-100" dirty="0">
                <a:solidFill>
                  <a:schemeClr val="tx1">
                    <a:lumMod val="75000"/>
                  </a:schemeClr>
                </a:solidFill>
                <a:latin typeface="+mj-lt"/>
                <a:ea typeface="+mj-ea"/>
                <a:cs typeface="+mj-cs"/>
              </a:rPr>
              <a:t>LSU students are getting paid at or above the national average.</a:t>
            </a:r>
          </a:p>
        </p:txBody>
      </p:sp>
      <p:sp>
        <p:nvSpPr>
          <p:cNvPr id="5" name="Rectangle 4"/>
          <p:cNvSpPr/>
          <p:nvPr/>
        </p:nvSpPr>
        <p:spPr>
          <a:xfrm>
            <a:off x="533400" y="1143000"/>
            <a:ext cx="4572000" cy="246221"/>
          </a:xfrm>
          <a:prstGeom prst="rect">
            <a:avLst/>
          </a:prstGeom>
        </p:spPr>
        <p:txBody>
          <a:bodyPr>
            <a:spAutoFit/>
          </a:bodyPr>
          <a:lstStyle/>
          <a:p>
            <a:r>
              <a:rPr lang="en-US" sz="1000" dirty="0" smtClean="0"/>
              <a:t>Data from NACE Salary </a:t>
            </a:r>
            <a:r>
              <a:rPr lang="en-US" sz="1000" dirty="0" smtClean="0"/>
              <a:t>Survey Spring 2012</a:t>
            </a:r>
          </a:p>
        </p:txBody>
      </p:sp>
      <p:sp>
        <p:nvSpPr>
          <p:cNvPr id="6" name="TextBox 1"/>
          <p:cNvSpPr txBox="1"/>
          <p:nvPr/>
        </p:nvSpPr>
        <p:spPr>
          <a:xfrm>
            <a:off x="6079672" y="1513114"/>
            <a:ext cx="1360714" cy="31568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t>2012 Spring Only</a:t>
            </a:r>
          </a:p>
          <a:p>
            <a:endParaRPr lang="en-US" sz="1100" dirty="0"/>
          </a:p>
        </p:txBody>
      </p:sp>
      <p:sp>
        <p:nvSpPr>
          <p:cNvPr id="7" name="Rectangle 6"/>
          <p:cNvSpPr/>
          <p:nvPr/>
        </p:nvSpPr>
        <p:spPr>
          <a:xfrm>
            <a:off x="685800" y="1541621"/>
            <a:ext cx="4572000" cy="246221"/>
          </a:xfrm>
          <a:prstGeom prst="rect">
            <a:avLst/>
          </a:prstGeom>
        </p:spPr>
        <p:txBody>
          <a:bodyPr>
            <a:spAutoFit/>
          </a:bodyPr>
          <a:lstStyle/>
          <a:p>
            <a:r>
              <a:rPr lang="en-US" sz="1000" dirty="0" smtClean="0"/>
              <a:t>NACE reported a  0.4% decrease in Engineering Salaries from 2011 to 2012 </a:t>
            </a:r>
          </a:p>
        </p:txBody>
      </p:sp>
    </p:spTree>
    <p:extLst>
      <p:ext uri="{BB962C8B-B14F-4D97-AF65-F5344CB8AC3E}">
        <p14:creationId xmlns:p14="http://schemas.microsoft.com/office/powerpoint/2010/main" val="14795526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3098482"/>
              </p:ext>
            </p:extLst>
          </p:nvPr>
        </p:nvGraphicFramePr>
        <p:xfrm>
          <a:off x="685800" y="914400"/>
          <a:ext cx="7848600" cy="54102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p:cNvSpPr txBox="1">
            <a:spLocks/>
          </p:cNvSpPr>
          <p:nvPr/>
        </p:nvSpPr>
        <p:spPr>
          <a:xfrm>
            <a:off x="457200" y="228600"/>
            <a:ext cx="8229600" cy="1143000"/>
          </a:xfrm>
          <a:prstGeom prst="rect">
            <a:avLst/>
          </a:prstGeom>
        </p:spPr>
        <p:txBody>
          <a:bodyPr/>
          <a:lstStyle/>
          <a:p>
            <a:pPr fontAlgn="auto">
              <a:spcAft>
                <a:spcPts val="0"/>
              </a:spcAft>
              <a:defRPr/>
            </a:pPr>
            <a:r>
              <a:rPr lang="en-US" sz="2800" spc="-100" dirty="0">
                <a:solidFill>
                  <a:schemeClr val="tx1">
                    <a:lumMod val="75000"/>
                  </a:schemeClr>
                </a:solidFill>
                <a:latin typeface="+mj-lt"/>
                <a:ea typeface="+mj-ea"/>
                <a:cs typeface="+mj-cs"/>
              </a:rPr>
              <a:t>Computer Engineering Students at Graduation</a:t>
            </a:r>
          </a:p>
        </p:txBody>
      </p:sp>
    </p:spTree>
    <p:extLst>
      <p:ext uri="{BB962C8B-B14F-4D97-AF65-F5344CB8AC3E}">
        <p14:creationId xmlns:p14="http://schemas.microsoft.com/office/powerpoint/2010/main" val="34948042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28600"/>
            <a:ext cx="8534400" cy="1143000"/>
          </a:xfrm>
          <a:prstGeom prst="rect">
            <a:avLst/>
          </a:prstGeom>
        </p:spPr>
        <p:txBody>
          <a:bodyPr/>
          <a:lstStyle/>
          <a:p>
            <a:pPr fontAlgn="auto">
              <a:spcAft>
                <a:spcPts val="0"/>
              </a:spcAft>
              <a:defRPr/>
            </a:pPr>
            <a:r>
              <a:rPr lang="en-US" sz="2800" spc="-100" dirty="0">
                <a:solidFill>
                  <a:schemeClr val="tx1">
                    <a:lumMod val="75000"/>
                  </a:schemeClr>
                </a:solidFill>
                <a:latin typeface="+mj-lt"/>
                <a:ea typeface="+mj-ea"/>
                <a:cs typeface="+mj-cs"/>
              </a:rPr>
              <a:t>Electrical Engineering Students at Graduation</a:t>
            </a:r>
          </a:p>
        </p:txBody>
      </p:sp>
      <p:graphicFrame>
        <p:nvGraphicFramePr>
          <p:cNvPr id="4" name="Chart 3"/>
          <p:cNvGraphicFramePr/>
          <p:nvPr>
            <p:extLst>
              <p:ext uri="{D42A27DB-BD31-4B8C-83A1-F6EECF244321}">
                <p14:modId xmlns:p14="http://schemas.microsoft.com/office/powerpoint/2010/main" val="1215757989"/>
              </p:ext>
            </p:extLst>
          </p:nvPr>
        </p:nvGraphicFramePr>
        <p:xfrm>
          <a:off x="762000" y="762000"/>
          <a:ext cx="7924800" cy="5715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46285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sz="half" idx="1"/>
          </p:nvPr>
        </p:nvSpPr>
        <p:spPr>
          <a:xfrm>
            <a:off x="457200" y="990600"/>
            <a:ext cx="4038600" cy="4525963"/>
          </a:xfrm>
        </p:spPr>
        <p:txBody>
          <a:bodyPr>
            <a:normAutofit lnSpcReduction="10000"/>
          </a:bodyPr>
          <a:lstStyle/>
          <a:p>
            <a:pPr eaLnBrk="1" hangingPunct="1">
              <a:lnSpc>
                <a:spcPct val="80000"/>
              </a:lnSpc>
            </a:pPr>
            <a:r>
              <a:rPr lang="en-US" sz="2400" dirty="0" smtClean="0"/>
              <a:t>US Naval and Space, CA</a:t>
            </a:r>
          </a:p>
          <a:p>
            <a:pPr eaLnBrk="1" hangingPunct="1">
              <a:lnSpc>
                <a:spcPct val="80000"/>
              </a:lnSpc>
            </a:pPr>
            <a:r>
              <a:rPr lang="en-US" sz="2400" dirty="0" smtClean="0"/>
              <a:t>Motorola, LA</a:t>
            </a:r>
          </a:p>
          <a:p>
            <a:pPr eaLnBrk="1" hangingPunct="1">
              <a:lnSpc>
                <a:spcPct val="80000"/>
              </a:lnSpc>
            </a:pPr>
            <a:r>
              <a:rPr lang="en-US" sz="2400" dirty="0" smtClean="0"/>
              <a:t>Entergy (3), LA, MS</a:t>
            </a:r>
          </a:p>
          <a:p>
            <a:pPr eaLnBrk="1" hangingPunct="1">
              <a:lnSpc>
                <a:spcPct val="80000"/>
              </a:lnSpc>
            </a:pPr>
            <a:r>
              <a:rPr lang="en-US" sz="2400" dirty="0" smtClean="0"/>
              <a:t>Halliburton (2), OK</a:t>
            </a:r>
          </a:p>
          <a:p>
            <a:pPr eaLnBrk="1" hangingPunct="1">
              <a:lnSpc>
                <a:spcPct val="80000"/>
              </a:lnSpc>
            </a:pPr>
            <a:r>
              <a:rPr lang="en-US" sz="2400" dirty="0" smtClean="0"/>
              <a:t>Dow Chemical, LA</a:t>
            </a:r>
          </a:p>
          <a:p>
            <a:pPr eaLnBrk="1" hangingPunct="1">
              <a:lnSpc>
                <a:spcPct val="80000"/>
              </a:lnSpc>
            </a:pPr>
            <a:r>
              <a:rPr lang="en-US" sz="2400" dirty="0" smtClean="0"/>
              <a:t>BP Amoco (2), TX</a:t>
            </a:r>
          </a:p>
          <a:p>
            <a:pPr eaLnBrk="1" hangingPunct="1">
              <a:lnSpc>
                <a:spcPct val="80000"/>
              </a:lnSpc>
            </a:pPr>
            <a:r>
              <a:rPr lang="en-US" sz="2400" dirty="0" smtClean="0"/>
              <a:t>Schlumberger, AR</a:t>
            </a:r>
          </a:p>
          <a:p>
            <a:pPr eaLnBrk="1" hangingPunct="1">
              <a:lnSpc>
                <a:spcPct val="80000"/>
              </a:lnSpc>
            </a:pPr>
            <a:r>
              <a:rPr lang="en-US" sz="2400" dirty="0" smtClean="0"/>
              <a:t>United States Navy</a:t>
            </a:r>
          </a:p>
          <a:p>
            <a:pPr eaLnBrk="1" hangingPunct="1">
              <a:lnSpc>
                <a:spcPct val="80000"/>
              </a:lnSpc>
            </a:pPr>
            <a:r>
              <a:rPr lang="en-US" sz="2400" dirty="0" smtClean="0"/>
              <a:t>United States Marine Corps</a:t>
            </a:r>
          </a:p>
          <a:p>
            <a:pPr eaLnBrk="1" hangingPunct="1">
              <a:lnSpc>
                <a:spcPct val="80000"/>
              </a:lnSpc>
            </a:pPr>
            <a:r>
              <a:rPr lang="en-US" sz="2400" dirty="0" smtClean="0"/>
              <a:t>Georgia Pacific, GA</a:t>
            </a:r>
          </a:p>
          <a:p>
            <a:pPr eaLnBrk="1" hangingPunct="1">
              <a:lnSpc>
                <a:spcPct val="80000"/>
              </a:lnSpc>
            </a:pPr>
            <a:r>
              <a:rPr lang="en-US" sz="2400" dirty="0" err="1" smtClean="0"/>
              <a:t>Sensus</a:t>
            </a:r>
            <a:r>
              <a:rPr lang="en-US" sz="2400" dirty="0" smtClean="0"/>
              <a:t>, LA</a:t>
            </a:r>
          </a:p>
          <a:p>
            <a:pPr eaLnBrk="1" hangingPunct="1">
              <a:lnSpc>
                <a:spcPct val="80000"/>
              </a:lnSpc>
            </a:pPr>
            <a:r>
              <a:rPr lang="en-US" sz="2400" dirty="0" smtClean="0"/>
              <a:t>Audubon, LA</a:t>
            </a:r>
          </a:p>
          <a:p>
            <a:pPr eaLnBrk="1" hangingPunct="1">
              <a:lnSpc>
                <a:spcPct val="80000"/>
              </a:lnSpc>
            </a:pPr>
            <a:r>
              <a:rPr lang="en-US" sz="2400" dirty="0" smtClean="0"/>
              <a:t>Argos Acquisitions, LA</a:t>
            </a:r>
          </a:p>
          <a:p>
            <a:pPr eaLnBrk="1" hangingPunct="1">
              <a:lnSpc>
                <a:spcPct val="80000"/>
              </a:lnSpc>
            </a:pPr>
            <a:endParaRPr lang="en-US" sz="2400" dirty="0" smtClean="0"/>
          </a:p>
          <a:p>
            <a:pPr eaLnBrk="1" hangingPunct="1">
              <a:lnSpc>
                <a:spcPct val="80000"/>
              </a:lnSpc>
            </a:pPr>
            <a:endParaRPr lang="en-US" sz="2400" dirty="0" smtClean="0"/>
          </a:p>
          <a:p>
            <a:pPr eaLnBrk="1" hangingPunct="1">
              <a:lnSpc>
                <a:spcPct val="80000"/>
              </a:lnSpc>
            </a:pPr>
            <a:endParaRPr lang="en-US" sz="2400" dirty="0" smtClean="0"/>
          </a:p>
          <a:p>
            <a:pPr eaLnBrk="1" hangingPunct="1">
              <a:lnSpc>
                <a:spcPct val="80000"/>
              </a:lnSpc>
            </a:pPr>
            <a:endParaRPr lang="en-US" sz="2400" dirty="0" smtClean="0"/>
          </a:p>
          <a:p>
            <a:pPr eaLnBrk="1" hangingPunct="1">
              <a:lnSpc>
                <a:spcPct val="80000"/>
              </a:lnSpc>
              <a:buFontTx/>
              <a:buNone/>
            </a:pPr>
            <a:endParaRPr lang="en-US" sz="2400" dirty="0" smtClean="0"/>
          </a:p>
        </p:txBody>
      </p:sp>
      <p:sp>
        <p:nvSpPr>
          <p:cNvPr id="6" name="Rectangle 2"/>
          <p:cNvSpPr>
            <a:spLocks noGrp="1" noChangeArrowheads="1"/>
          </p:cNvSpPr>
          <p:nvPr>
            <p:ph type="title"/>
          </p:nvPr>
        </p:nvSpPr>
        <p:spPr>
          <a:xfrm>
            <a:off x="457200" y="228600"/>
            <a:ext cx="8458200" cy="914400"/>
          </a:xfrm>
        </p:spPr>
        <p:txBody>
          <a:bodyPr wrap="square" lIns="91440" tIns="45720" rIns="91440" bIns="45720" numCol="1" anchorCtr="0" compatLnSpc="1">
            <a:prstTxWarp prst="textNoShape">
              <a:avLst/>
            </a:prstTxWarp>
            <a:normAutofit/>
          </a:bodyPr>
          <a:lstStyle/>
          <a:p>
            <a:pPr algn="ctr" eaLnBrk="1" hangingPunct="1">
              <a:defRPr/>
            </a:pPr>
            <a:r>
              <a:rPr lang="en-US" sz="2800" dirty="0" smtClean="0"/>
              <a:t>Companies Offering ECE undergraduates</a:t>
            </a:r>
          </a:p>
        </p:txBody>
      </p:sp>
      <p:sp>
        <p:nvSpPr>
          <p:cNvPr id="21508" name="Rectangle 3"/>
          <p:cNvSpPr>
            <a:spLocks noGrp="1" noChangeArrowheads="1"/>
          </p:cNvSpPr>
          <p:nvPr>
            <p:ph sz="half" idx="1"/>
          </p:nvPr>
        </p:nvSpPr>
        <p:spPr>
          <a:xfrm>
            <a:off x="4419600" y="1066800"/>
            <a:ext cx="4267200" cy="4525963"/>
          </a:xfrm>
        </p:spPr>
        <p:txBody>
          <a:bodyPr>
            <a:normAutofit lnSpcReduction="10000"/>
          </a:bodyPr>
          <a:lstStyle/>
          <a:p>
            <a:pPr eaLnBrk="1" hangingPunct="1">
              <a:lnSpc>
                <a:spcPct val="80000"/>
              </a:lnSpc>
            </a:pPr>
            <a:r>
              <a:rPr lang="en-US" sz="2400" dirty="0" smtClean="0"/>
              <a:t>Microsoft, NC</a:t>
            </a:r>
          </a:p>
          <a:p>
            <a:pPr eaLnBrk="1" hangingPunct="1">
              <a:lnSpc>
                <a:spcPct val="80000"/>
              </a:lnSpc>
            </a:pPr>
            <a:r>
              <a:rPr lang="en-US" sz="2400" dirty="0" smtClean="0"/>
              <a:t>Exxon-Mobil, TX</a:t>
            </a:r>
          </a:p>
          <a:p>
            <a:pPr eaLnBrk="1" hangingPunct="1">
              <a:lnSpc>
                <a:spcPct val="80000"/>
              </a:lnSpc>
            </a:pPr>
            <a:r>
              <a:rPr lang="en-US" sz="2400" dirty="0" smtClean="0"/>
              <a:t>Eaton Corp. (2), WI</a:t>
            </a:r>
          </a:p>
          <a:p>
            <a:pPr eaLnBrk="1" hangingPunct="1">
              <a:lnSpc>
                <a:spcPct val="80000"/>
              </a:lnSpc>
            </a:pPr>
            <a:r>
              <a:rPr lang="en-US" sz="2400" dirty="0" err="1" smtClean="0"/>
              <a:t>Konsberg</a:t>
            </a:r>
            <a:r>
              <a:rPr lang="en-US" sz="2400" dirty="0" smtClean="0"/>
              <a:t> Maritime (10), LA</a:t>
            </a:r>
          </a:p>
          <a:p>
            <a:pPr eaLnBrk="1" hangingPunct="1">
              <a:lnSpc>
                <a:spcPct val="80000"/>
              </a:lnSpc>
            </a:pPr>
            <a:r>
              <a:rPr lang="en-US" sz="2400" dirty="0" err="1" smtClean="0"/>
              <a:t>Albermarle</a:t>
            </a:r>
            <a:r>
              <a:rPr lang="en-US" sz="2400" dirty="0" smtClean="0"/>
              <a:t> (2), TX</a:t>
            </a:r>
          </a:p>
          <a:p>
            <a:pPr eaLnBrk="1" hangingPunct="1">
              <a:lnSpc>
                <a:spcPct val="80000"/>
              </a:lnSpc>
            </a:pPr>
            <a:r>
              <a:rPr lang="en-US" sz="2400" dirty="0" err="1" smtClean="0"/>
              <a:t>Oncor</a:t>
            </a:r>
            <a:r>
              <a:rPr lang="en-US" sz="2400" dirty="0" smtClean="0"/>
              <a:t> Electric (2) , TX </a:t>
            </a:r>
          </a:p>
          <a:p>
            <a:pPr eaLnBrk="1" hangingPunct="1">
              <a:lnSpc>
                <a:spcPct val="80000"/>
              </a:lnSpc>
            </a:pPr>
            <a:r>
              <a:rPr lang="en-US" sz="2400" dirty="0" smtClean="0"/>
              <a:t>ILD, LA</a:t>
            </a:r>
          </a:p>
          <a:p>
            <a:pPr eaLnBrk="1" hangingPunct="1">
              <a:lnSpc>
                <a:spcPct val="80000"/>
              </a:lnSpc>
            </a:pPr>
            <a:r>
              <a:rPr lang="en-US" sz="2400" dirty="0" smtClean="0"/>
              <a:t>Odom </a:t>
            </a:r>
            <a:r>
              <a:rPr lang="en-US" sz="2400" dirty="0" err="1" smtClean="0"/>
              <a:t>Hydrographics</a:t>
            </a:r>
            <a:r>
              <a:rPr lang="en-US" sz="2400" dirty="0" smtClean="0"/>
              <a:t>, CA</a:t>
            </a:r>
          </a:p>
          <a:p>
            <a:pPr eaLnBrk="1" hangingPunct="1">
              <a:lnSpc>
                <a:spcPct val="80000"/>
              </a:lnSpc>
            </a:pPr>
            <a:r>
              <a:rPr lang="en-US" sz="2400" dirty="0" err="1" smtClean="0"/>
              <a:t>Enercon</a:t>
            </a:r>
            <a:r>
              <a:rPr lang="en-US" sz="2400" dirty="0" smtClean="0"/>
              <a:t>, LA</a:t>
            </a:r>
          </a:p>
          <a:p>
            <a:pPr eaLnBrk="1" hangingPunct="1">
              <a:lnSpc>
                <a:spcPct val="80000"/>
              </a:lnSpc>
            </a:pPr>
            <a:r>
              <a:rPr lang="en-US" sz="2400" dirty="0" smtClean="0"/>
              <a:t>SPAWAR, CA</a:t>
            </a:r>
          </a:p>
          <a:p>
            <a:pPr eaLnBrk="1" hangingPunct="1">
              <a:lnSpc>
                <a:spcPct val="80000"/>
              </a:lnSpc>
            </a:pPr>
            <a:r>
              <a:rPr lang="en-US" sz="2400" dirty="0" smtClean="0"/>
              <a:t>American Airlines, TX</a:t>
            </a:r>
          </a:p>
          <a:p>
            <a:pPr eaLnBrk="1" hangingPunct="1">
              <a:lnSpc>
                <a:spcPct val="80000"/>
              </a:lnSpc>
            </a:pPr>
            <a:r>
              <a:rPr lang="en-US" sz="2400" dirty="0" err="1" smtClean="0"/>
              <a:t>Sparkfun</a:t>
            </a:r>
            <a:r>
              <a:rPr lang="en-US" sz="2400" dirty="0" smtClean="0"/>
              <a:t> Electronics, CO</a:t>
            </a:r>
          </a:p>
          <a:p>
            <a:pPr eaLnBrk="1" hangingPunct="1">
              <a:lnSpc>
                <a:spcPct val="80000"/>
              </a:lnSpc>
            </a:pPr>
            <a:r>
              <a:rPr lang="en-US" sz="2400" dirty="0" err="1" smtClean="0"/>
              <a:t>Arkel</a:t>
            </a:r>
            <a:r>
              <a:rPr lang="en-US" sz="2400" dirty="0" smtClean="0"/>
              <a:t> Int. , LA</a:t>
            </a:r>
          </a:p>
          <a:p>
            <a:pPr eaLnBrk="1" hangingPunct="1">
              <a:lnSpc>
                <a:spcPct val="80000"/>
              </a:lnSpc>
            </a:pPr>
            <a:endParaRPr lang="en-US" sz="2400" dirty="0" smtClean="0"/>
          </a:p>
          <a:p>
            <a:pPr eaLnBrk="1" hangingPunct="1">
              <a:lnSpc>
                <a:spcPct val="80000"/>
              </a:lnSpc>
            </a:pPr>
            <a:endParaRPr lang="en-US" sz="2400" dirty="0" smtClean="0"/>
          </a:p>
          <a:p>
            <a:pPr eaLnBrk="1" hangingPunct="1">
              <a:lnSpc>
                <a:spcPct val="80000"/>
              </a:lnSpc>
            </a:pPr>
            <a:endParaRPr lang="en-US" sz="2400" dirty="0" smtClean="0"/>
          </a:p>
          <a:p>
            <a:pPr eaLnBrk="1" hangingPunct="1">
              <a:lnSpc>
                <a:spcPct val="80000"/>
              </a:lnSpc>
            </a:pPr>
            <a:endParaRPr lang="en-US" sz="2400" dirty="0" smtClean="0"/>
          </a:p>
          <a:p>
            <a:pPr eaLnBrk="1" hangingPunct="1">
              <a:lnSpc>
                <a:spcPct val="80000"/>
              </a:lnSpc>
            </a:pPr>
            <a:endParaRPr lang="en-US" sz="2400" dirty="0" smtClean="0"/>
          </a:p>
          <a:p>
            <a:pPr eaLnBrk="1" hangingPunct="1">
              <a:lnSpc>
                <a:spcPct val="80000"/>
              </a:lnSpc>
            </a:pPr>
            <a:endParaRPr lang="en-US" sz="2400" dirty="0" smtClean="0"/>
          </a:p>
          <a:p>
            <a:pPr eaLnBrk="1" hangingPunct="1">
              <a:lnSpc>
                <a:spcPct val="80000"/>
              </a:lnSpc>
            </a:pPr>
            <a:endParaRPr lang="en-US" sz="2400" dirty="0" smtClean="0"/>
          </a:p>
          <a:p>
            <a:pPr eaLnBrk="1" hangingPunct="1">
              <a:lnSpc>
                <a:spcPct val="80000"/>
              </a:lnSpc>
            </a:pPr>
            <a:endParaRPr lang="en-US" sz="2400" dirty="0" smtClean="0"/>
          </a:p>
          <a:p>
            <a:pPr eaLnBrk="1" hangingPunct="1">
              <a:lnSpc>
                <a:spcPct val="80000"/>
              </a:lnSpc>
              <a:buFontTx/>
              <a:buNone/>
            </a:pPr>
            <a:endParaRPr lang="en-US" sz="2400" dirty="0" smtClean="0"/>
          </a:p>
        </p:txBody>
      </p:sp>
    </p:spTree>
    <p:extLst>
      <p:ext uri="{BB962C8B-B14F-4D97-AF65-F5344CB8AC3E}">
        <p14:creationId xmlns:p14="http://schemas.microsoft.com/office/powerpoint/2010/main" val="3383011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sz="half" idx="1"/>
          </p:nvPr>
        </p:nvSpPr>
        <p:spPr>
          <a:xfrm>
            <a:off x="457200" y="990600"/>
            <a:ext cx="4038600" cy="4525963"/>
          </a:xfrm>
        </p:spPr>
        <p:txBody>
          <a:bodyPr/>
          <a:lstStyle/>
          <a:p>
            <a:pPr eaLnBrk="1" hangingPunct="1">
              <a:lnSpc>
                <a:spcPct val="80000"/>
              </a:lnSpc>
            </a:pPr>
            <a:endParaRPr lang="en-US" sz="2400" dirty="0" smtClean="0"/>
          </a:p>
          <a:p>
            <a:pPr eaLnBrk="1" hangingPunct="1">
              <a:lnSpc>
                <a:spcPct val="80000"/>
              </a:lnSpc>
            </a:pPr>
            <a:endParaRPr lang="en-US" sz="2400" dirty="0" smtClean="0"/>
          </a:p>
          <a:p>
            <a:pPr eaLnBrk="1" hangingPunct="1">
              <a:lnSpc>
                <a:spcPct val="80000"/>
              </a:lnSpc>
            </a:pPr>
            <a:endParaRPr lang="en-US" sz="2400" dirty="0" smtClean="0"/>
          </a:p>
          <a:p>
            <a:pPr eaLnBrk="1" hangingPunct="1">
              <a:lnSpc>
                <a:spcPct val="80000"/>
              </a:lnSpc>
            </a:pPr>
            <a:endParaRPr lang="en-US" sz="2400" dirty="0" smtClean="0"/>
          </a:p>
          <a:p>
            <a:pPr eaLnBrk="1" hangingPunct="1">
              <a:lnSpc>
                <a:spcPct val="80000"/>
              </a:lnSpc>
              <a:buFontTx/>
              <a:buNone/>
            </a:pPr>
            <a:endParaRPr lang="en-US" sz="2400" dirty="0" smtClean="0"/>
          </a:p>
        </p:txBody>
      </p:sp>
      <p:sp>
        <p:nvSpPr>
          <p:cNvPr id="6" name="Rectangle 2"/>
          <p:cNvSpPr>
            <a:spLocks noGrp="1" noChangeArrowheads="1"/>
          </p:cNvSpPr>
          <p:nvPr>
            <p:ph type="title"/>
          </p:nvPr>
        </p:nvSpPr>
        <p:spPr>
          <a:xfrm>
            <a:off x="457200" y="228600"/>
            <a:ext cx="8458200" cy="914400"/>
          </a:xfrm>
        </p:spPr>
        <p:txBody>
          <a:bodyPr wrap="square" lIns="91440" tIns="45720" rIns="91440" bIns="45720" numCol="1" anchorCtr="0" compatLnSpc="1">
            <a:prstTxWarp prst="textNoShape">
              <a:avLst/>
            </a:prstTxWarp>
            <a:normAutofit/>
          </a:bodyPr>
          <a:lstStyle/>
          <a:p>
            <a:pPr algn="ctr" eaLnBrk="1" hangingPunct="1">
              <a:defRPr/>
            </a:pPr>
            <a:r>
              <a:rPr lang="en-US" sz="2800" dirty="0" smtClean="0"/>
              <a:t>Companies Offering ECE undergraduates</a:t>
            </a:r>
          </a:p>
        </p:txBody>
      </p:sp>
      <p:sp>
        <p:nvSpPr>
          <p:cNvPr id="21508" name="Rectangle 3"/>
          <p:cNvSpPr>
            <a:spLocks noGrp="1" noChangeArrowheads="1"/>
          </p:cNvSpPr>
          <p:nvPr>
            <p:ph sz="half" idx="1"/>
          </p:nvPr>
        </p:nvSpPr>
        <p:spPr>
          <a:xfrm>
            <a:off x="381000" y="1066800"/>
            <a:ext cx="4038600" cy="4525963"/>
          </a:xfrm>
        </p:spPr>
        <p:txBody>
          <a:bodyPr/>
          <a:lstStyle/>
          <a:p>
            <a:pPr eaLnBrk="1" hangingPunct="1">
              <a:lnSpc>
                <a:spcPct val="80000"/>
              </a:lnSpc>
            </a:pPr>
            <a:r>
              <a:rPr lang="en-US" sz="2400" dirty="0" smtClean="0"/>
              <a:t>Universal Pegasus Int., TX</a:t>
            </a:r>
          </a:p>
          <a:p>
            <a:pPr eaLnBrk="1" hangingPunct="1">
              <a:lnSpc>
                <a:spcPct val="80000"/>
              </a:lnSpc>
            </a:pPr>
            <a:r>
              <a:rPr lang="en-US" sz="2400" dirty="0" smtClean="0"/>
              <a:t>KGP Logistics, LA</a:t>
            </a:r>
          </a:p>
          <a:p>
            <a:pPr eaLnBrk="1" hangingPunct="1">
              <a:lnSpc>
                <a:spcPct val="80000"/>
              </a:lnSpc>
            </a:pPr>
            <a:r>
              <a:rPr lang="en-US" sz="2400" dirty="0" smtClean="0"/>
              <a:t>AWC Inc, LA</a:t>
            </a:r>
          </a:p>
          <a:p>
            <a:pPr eaLnBrk="1" hangingPunct="1">
              <a:lnSpc>
                <a:spcPct val="80000"/>
              </a:lnSpc>
            </a:pPr>
            <a:r>
              <a:rPr lang="en-US" sz="2400" dirty="0" smtClean="0"/>
              <a:t>BR Marine Electric, LA</a:t>
            </a:r>
          </a:p>
          <a:p>
            <a:pPr eaLnBrk="1" hangingPunct="1">
              <a:lnSpc>
                <a:spcPct val="80000"/>
              </a:lnSpc>
            </a:pPr>
            <a:r>
              <a:rPr lang="en-US" sz="2400" dirty="0" smtClean="0"/>
              <a:t>RJE Telecom, LA</a:t>
            </a:r>
          </a:p>
          <a:p>
            <a:pPr eaLnBrk="1" hangingPunct="1">
              <a:lnSpc>
                <a:spcPct val="80000"/>
              </a:lnSpc>
            </a:pPr>
            <a:r>
              <a:rPr lang="en-US" sz="2400" dirty="0" smtClean="0"/>
              <a:t>RBA Engineers, AK</a:t>
            </a:r>
          </a:p>
          <a:p>
            <a:pPr eaLnBrk="1" hangingPunct="1">
              <a:lnSpc>
                <a:spcPct val="80000"/>
              </a:lnSpc>
            </a:pPr>
            <a:r>
              <a:rPr lang="en-US" sz="2400" dirty="0" smtClean="0"/>
              <a:t>Shell</a:t>
            </a:r>
          </a:p>
          <a:p>
            <a:pPr eaLnBrk="1" hangingPunct="1">
              <a:lnSpc>
                <a:spcPct val="80000"/>
              </a:lnSpc>
            </a:pPr>
            <a:r>
              <a:rPr lang="en-US" sz="2400" dirty="0" err="1" smtClean="0"/>
              <a:t>Petrotech</a:t>
            </a:r>
            <a:r>
              <a:rPr lang="en-US" sz="2400" dirty="0" smtClean="0"/>
              <a:t>, LA</a:t>
            </a:r>
          </a:p>
          <a:p>
            <a:pPr eaLnBrk="1" hangingPunct="1">
              <a:lnSpc>
                <a:spcPct val="80000"/>
              </a:lnSpc>
            </a:pPr>
            <a:r>
              <a:rPr lang="en-US" sz="2400" dirty="0" smtClean="0"/>
              <a:t>Shaw, Baton Rouge</a:t>
            </a:r>
          </a:p>
          <a:p>
            <a:pPr eaLnBrk="1" hangingPunct="1">
              <a:lnSpc>
                <a:spcPct val="80000"/>
              </a:lnSpc>
            </a:pPr>
            <a:r>
              <a:rPr lang="en-US" sz="2400" dirty="0" smtClean="0"/>
              <a:t>Baker Concrete, NM</a:t>
            </a:r>
          </a:p>
          <a:p>
            <a:pPr eaLnBrk="1" hangingPunct="1">
              <a:lnSpc>
                <a:spcPct val="80000"/>
              </a:lnSpc>
            </a:pPr>
            <a:r>
              <a:rPr lang="en-US" sz="2400" dirty="0" err="1" smtClean="0"/>
              <a:t>Fluer</a:t>
            </a:r>
            <a:r>
              <a:rPr lang="en-US" sz="2400" dirty="0" smtClean="0"/>
              <a:t>, Houston</a:t>
            </a:r>
          </a:p>
          <a:p>
            <a:pPr eaLnBrk="1" hangingPunct="1">
              <a:lnSpc>
                <a:spcPct val="80000"/>
              </a:lnSpc>
            </a:pPr>
            <a:endParaRPr lang="en-US" sz="2400" dirty="0" smtClean="0"/>
          </a:p>
        </p:txBody>
      </p:sp>
      <p:sp>
        <p:nvSpPr>
          <p:cNvPr id="5" name="Rectangle 3"/>
          <p:cNvSpPr>
            <a:spLocks noGrp="1" noChangeArrowheads="1"/>
          </p:cNvSpPr>
          <p:nvPr>
            <p:ph sz="half" idx="1"/>
          </p:nvPr>
        </p:nvSpPr>
        <p:spPr>
          <a:xfrm>
            <a:off x="4572000" y="1143000"/>
            <a:ext cx="4267200" cy="4525963"/>
          </a:xfrm>
        </p:spPr>
        <p:txBody>
          <a:bodyPr/>
          <a:lstStyle/>
          <a:p>
            <a:pPr eaLnBrk="1" hangingPunct="1">
              <a:lnSpc>
                <a:spcPct val="80000"/>
              </a:lnSpc>
            </a:pPr>
            <a:r>
              <a:rPr lang="en-US" sz="2400" dirty="0" smtClean="0"/>
              <a:t>GSE, Houma</a:t>
            </a:r>
          </a:p>
          <a:p>
            <a:pPr eaLnBrk="1" hangingPunct="1">
              <a:lnSpc>
                <a:spcPct val="80000"/>
              </a:lnSpc>
            </a:pPr>
            <a:r>
              <a:rPr lang="en-US" sz="2400" dirty="0" err="1" smtClean="0"/>
              <a:t>Cimation</a:t>
            </a:r>
            <a:r>
              <a:rPr lang="en-US" sz="2400" dirty="0" smtClean="0"/>
              <a:t>, New Orleans</a:t>
            </a:r>
          </a:p>
          <a:p>
            <a:pPr eaLnBrk="1" hangingPunct="1">
              <a:lnSpc>
                <a:spcPct val="80000"/>
              </a:lnSpc>
            </a:pPr>
            <a:r>
              <a:rPr lang="en-US" sz="2400" dirty="0" smtClean="0"/>
              <a:t>Lyondell, Houston</a:t>
            </a:r>
          </a:p>
          <a:p>
            <a:pPr eaLnBrk="1" hangingPunct="1">
              <a:lnSpc>
                <a:spcPct val="80000"/>
              </a:lnSpc>
            </a:pPr>
            <a:r>
              <a:rPr lang="en-US" sz="2400" dirty="0" err="1" smtClean="0"/>
              <a:t>Dashiellm</a:t>
            </a:r>
            <a:r>
              <a:rPr lang="en-US" sz="2400" dirty="0" smtClean="0"/>
              <a:t> Houston</a:t>
            </a:r>
          </a:p>
          <a:p>
            <a:pPr eaLnBrk="1" hangingPunct="1">
              <a:lnSpc>
                <a:spcPct val="80000"/>
              </a:lnSpc>
            </a:pPr>
            <a:r>
              <a:rPr lang="en-US" sz="2400" dirty="0" smtClean="0"/>
              <a:t>American Airlines, Dallas</a:t>
            </a:r>
          </a:p>
          <a:p>
            <a:pPr eaLnBrk="1" hangingPunct="1">
              <a:lnSpc>
                <a:spcPct val="80000"/>
              </a:lnSpc>
            </a:pPr>
            <a:r>
              <a:rPr lang="en-US" sz="2400" dirty="0" smtClean="0"/>
              <a:t>Cameron, Houston</a:t>
            </a:r>
          </a:p>
          <a:p>
            <a:pPr eaLnBrk="1" hangingPunct="1">
              <a:lnSpc>
                <a:spcPct val="80000"/>
              </a:lnSpc>
            </a:pPr>
            <a:r>
              <a:rPr lang="en-US" sz="2400" dirty="0" smtClean="0"/>
              <a:t>C&amp;C Technologies, Lafayette</a:t>
            </a:r>
          </a:p>
          <a:p>
            <a:pPr eaLnBrk="1" hangingPunct="1">
              <a:lnSpc>
                <a:spcPct val="80000"/>
              </a:lnSpc>
            </a:pPr>
            <a:r>
              <a:rPr lang="en-US" sz="2400" dirty="0" smtClean="0"/>
              <a:t>Trident Group, Virginia Beach</a:t>
            </a:r>
          </a:p>
          <a:p>
            <a:pPr eaLnBrk="1" hangingPunct="1">
              <a:lnSpc>
                <a:spcPct val="80000"/>
              </a:lnSpc>
            </a:pPr>
            <a:r>
              <a:rPr lang="en-US" sz="2400" dirty="0" smtClean="0"/>
              <a:t>CGI, Baton Rouge</a:t>
            </a:r>
          </a:p>
          <a:p>
            <a:pPr eaLnBrk="1" hangingPunct="1">
              <a:lnSpc>
                <a:spcPct val="80000"/>
              </a:lnSpc>
            </a:pPr>
            <a:r>
              <a:rPr lang="en-US" sz="2400" dirty="0" smtClean="0"/>
              <a:t>General Electric, Shreveport</a:t>
            </a:r>
          </a:p>
          <a:p>
            <a:pPr eaLnBrk="1" hangingPunct="1">
              <a:lnSpc>
                <a:spcPct val="80000"/>
              </a:lnSpc>
            </a:pPr>
            <a:r>
              <a:rPr lang="en-US" sz="2400" dirty="0" err="1" smtClean="0"/>
              <a:t>Barowka</a:t>
            </a:r>
            <a:r>
              <a:rPr lang="en-US" sz="2400" dirty="0" smtClean="0"/>
              <a:t> &amp;</a:t>
            </a:r>
            <a:r>
              <a:rPr lang="en-US" sz="2400" dirty="0" err="1" smtClean="0"/>
              <a:t>Bonura</a:t>
            </a:r>
            <a:r>
              <a:rPr lang="en-US" sz="2400" dirty="0" smtClean="0"/>
              <a:t> Engineers and Consultants, LA</a:t>
            </a:r>
          </a:p>
          <a:p>
            <a:pPr eaLnBrk="1" hangingPunct="1">
              <a:lnSpc>
                <a:spcPct val="80000"/>
              </a:lnSpc>
              <a:buNone/>
            </a:pPr>
            <a:endParaRPr lang="en-US" sz="2400" dirty="0" smtClean="0"/>
          </a:p>
        </p:txBody>
      </p:sp>
    </p:spTree>
    <p:extLst>
      <p:ext uri="{BB962C8B-B14F-4D97-AF65-F5344CB8AC3E}">
        <p14:creationId xmlns:p14="http://schemas.microsoft.com/office/powerpoint/2010/main" val="3856525898"/>
      </p:ext>
    </p:extLst>
  </p:cSld>
  <p:clrMapOvr>
    <a:masterClrMapping/>
  </p:clrMapOvr>
  <p:timing>
    <p:tnLst>
      <p:par>
        <p:cTn id="1" dur="indefinite" restart="never" nodeType="tmRoot"/>
      </p:par>
    </p:tnLst>
  </p:timing>
</p:sld>
</file>

<file path=ppt/theme/theme1.xml><?xml version="1.0" encoding="utf-8"?>
<a:theme xmlns:a="http://schemas.openxmlformats.org/drawingml/2006/main" name="LovePurpleLiveGold_temp3">
  <a:themeElements>
    <a:clrScheme name="LSU - Love Purple Live Gold">
      <a:dk1>
        <a:srgbClr val="461D7C"/>
      </a:dk1>
      <a:lt1>
        <a:sysClr val="window" lastClr="FFFFFF"/>
      </a:lt1>
      <a:dk2>
        <a:srgbClr val="FDD023"/>
      </a:dk2>
      <a:lt2>
        <a:srgbClr val="EEECE1"/>
      </a:lt2>
      <a:accent1>
        <a:srgbClr val="461D7C"/>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LovePurpleLiveGold_temp3</Template>
  <TotalTime>173</TotalTime>
  <Words>1283</Words>
  <Application>Microsoft Office PowerPoint</Application>
  <PresentationFormat>On-screen Show (4:3)</PresentationFormat>
  <Paragraphs>265</Paragraphs>
  <Slides>26</Slides>
  <Notes>14</Notes>
  <HiddenSlides>2</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LovePurpleLiveGold_temp3</vt:lpstr>
      <vt:lpstr>www.ece.lsu.edu </vt:lpstr>
      <vt:lpstr>My career in EE:</vt:lpstr>
      <vt:lpstr>Isn’t engineering just for the guys?</vt:lpstr>
      <vt:lpstr>PowerPoint Presentation</vt:lpstr>
      <vt:lpstr>PowerPoint Presentation</vt:lpstr>
      <vt:lpstr>PowerPoint Presentation</vt:lpstr>
      <vt:lpstr>PowerPoint Presentation</vt:lpstr>
      <vt:lpstr>Companies Offering ECE undergraduates</vt:lpstr>
      <vt:lpstr>Companies Offering ECE undergraduates</vt:lpstr>
      <vt:lpstr>Companies Offering by State</vt:lpstr>
      <vt:lpstr>Graduate Schools accepting ECE undergraduates</vt:lpstr>
      <vt:lpstr>Areas of Electrical Engineering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Latest achievements in electrical and computer engineering to hit the market?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www.ece.lsu.edu</dc:title>
  <dc:creator>jscalz1</dc:creator>
  <cp:lastModifiedBy>John D Scalzo</cp:lastModifiedBy>
  <cp:revision>27</cp:revision>
  <dcterms:created xsi:type="dcterms:W3CDTF">2011-09-09T15:25:56Z</dcterms:created>
  <dcterms:modified xsi:type="dcterms:W3CDTF">2012-08-14T18:10:29Z</dcterms:modified>
</cp:coreProperties>
</file>